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1741" y="198882"/>
            <a:ext cx="810051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8152" y="3795471"/>
            <a:ext cx="364769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4" y="1269"/>
            <a:ext cx="859541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73" y="1982470"/>
            <a:ext cx="8660130" cy="3701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vmLKQm5rY" TargetMode="External"/><Relationship Id="rId7" Type="http://schemas.openxmlformats.org/officeDocument/2006/relationships/hyperlink" Target="http://sch10.at.ua/blog/ditjachij_brauzer_gogul/2013-07-31-12" TargetMode="External"/><Relationship Id="rId2" Type="http://schemas.openxmlformats.org/officeDocument/2006/relationships/hyperlink" Target="http://www.icensor.ru/sof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ntl/uk/goodtoknow/familysafety/tools/" TargetMode="External"/><Relationship Id="rId5" Type="http://schemas.openxmlformats.org/officeDocument/2006/relationships/hyperlink" Target="http://bezpeka.kyivstar.ua/parental_control/for_smartphone/" TargetMode="External"/><Relationship Id="rId4" Type="http://schemas.openxmlformats.org/officeDocument/2006/relationships/hyperlink" Target="https://www.youtube.com/watch?v=6FfSV3zVBc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disted.edu.vn.ua/media/bp/html/vanhemmille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3" y="3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80398" y="381000"/>
            <a:ext cx="6998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Безпека дітей в</a:t>
            </a:r>
            <a:r>
              <a:rPr sz="4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Arial"/>
                <a:cs typeface="Arial"/>
              </a:rPr>
              <a:t>Інтернеті</a:t>
            </a:r>
            <a:endParaRPr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465" y="4800600"/>
            <a:ext cx="7239000" cy="114197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85"/>
              </a:spcBef>
            </a:pPr>
            <a:r>
              <a:rPr lang="ru-RU" sz="2800" i="1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Соціальні мережі.</a:t>
            </a:r>
            <a:r>
              <a:rPr lang="uk-UA" sz="2800" b="1" dirty="0"/>
              <a:t> </a:t>
            </a:r>
            <a:r>
              <a:rPr lang="ru-RU" sz="2800" i="1" spc="2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  <a:p>
            <a:pPr marL="12700" algn="ctr">
              <a:lnSpc>
                <a:spcPct val="100000"/>
              </a:lnSpc>
              <a:spcBef>
                <a:spcPts val="1085"/>
              </a:spcBef>
            </a:pPr>
            <a:r>
              <a:rPr lang="uk-UA" sz="2800" i="1" spc="20" dirty="0" smtClean="0">
                <a:solidFill>
                  <a:srgbClr val="FFFFFF"/>
                </a:solidFill>
                <a:latin typeface="Arial"/>
                <a:cs typeface="Arial"/>
              </a:rPr>
              <a:t>Це </a:t>
            </a:r>
            <a:r>
              <a:rPr lang="uk-UA" sz="2800" i="1" spc="-5" dirty="0" smtClean="0">
                <a:solidFill>
                  <a:srgbClr val="FFFFFF"/>
                </a:solidFill>
                <a:latin typeface="Arial"/>
                <a:cs typeface="Arial"/>
              </a:rPr>
              <a:t>повинні знати</a:t>
            </a:r>
            <a:r>
              <a:rPr lang="uk-UA" sz="2800" i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k-UA" sz="2800" i="1" spc="-5" dirty="0" smtClean="0">
                <a:solidFill>
                  <a:srgbClr val="FFFFFF"/>
                </a:solidFill>
                <a:latin typeface="Arial"/>
                <a:cs typeface="Arial"/>
              </a:rPr>
              <a:t>батьки</a:t>
            </a:r>
            <a:r>
              <a:rPr sz="2800" i="1" spc="-5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508" y="206501"/>
            <a:ext cx="8129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Кіберсексуальна залежність </a:t>
            </a:r>
            <a:r>
              <a:rPr sz="3200" dirty="0"/>
              <a:t>та</a:t>
            </a:r>
            <a:r>
              <a:rPr sz="3200" spc="-150" dirty="0"/>
              <a:t> </a:t>
            </a:r>
            <a:r>
              <a:rPr sz="3200" spc="-10" dirty="0"/>
              <a:t>секстинг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702765"/>
            <a:ext cx="339344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Нездоланний </a:t>
            </a:r>
            <a:r>
              <a:rPr sz="2000" spc="-10" dirty="0">
                <a:latin typeface="Arial"/>
                <a:cs typeface="Arial"/>
              </a:rPr>
              <a:t>потяг </a:t>
            </a:r>
            <a:r>
              <a:rPr sz="2000" spc="-5" dirty="0">
                <a:latin typeface="Arial"/>
                <a:cs typeface="Arial"/>
              </a:rPr>
              <a:t>до  </a:t>
            </a:r>
            <a:r>
              <a:rPr sz="2000" spc="-10" dirty="0">
                <a:latin typeface="Arial"/>
                <a:cs typeface="Arial"/>
              </a:rPr>
              <a:t>обговорення </a:t>
            </a:r>
            <a:r>
              <a:rPr sz="2000" spc="-5" dirty="0">
                <a:latin typeface="Arial"/>
                <a:cs typeface="Arial"/>
              </a:rPr>
              <a:t>сексуальних  </a:t>
            </a:r>
            <a:r>
              <a:rPr sz="2000" spc="-10" dirty="0">
                <a:latin typeface="Arial"/>
                <a:cs typeface="Arial"/>
              </a:rPr>
              <a:t>тем </a:t>
            </a:r>
            <a:r>
              <a:rPr sz="2000" spc="-5" dirty="0">
                <a:latin typeface="Arial"/>
                <a:cs typeface="Arial"/>
              </a:rPr>
              <a:t>на еротичних </a:t>
            </a:r>
            <a:r>
              <a:rPr sz="2000" spc="-15" dirty="0">
                <a:latin typeface="Arial"/>
                <a:cs typeface="Arial"/>
              </a:rPr>
              <a:t>чатах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spc="-10" dirty="0">
                <a:latin typeface="Arial"/>
                <a:cs typeface="Arial"/>
              </a:rPr>
              <a:t>телеконференціях,  </a:t>
            </a:r>
            <a:r>
              <a:rPr sz="2000" spc="-5" dirty="0">
                <a:latin typeface="Arial"/>
                <a:cs typeface="Arial"/>
              </a:rPr>
              <a:t>відвідування  </a:t>
            </a:r>
            <a:r>
              <a:rPr sz="2000" dirty="0">
                <a:latin typeface="Arial"/>
                <a:cs typeface="Arial"/>
              </a:rPr>
              <a:t>порнографічних </a:t>
            </a:r>
            <a:r>
              <a:rPr sz="2000" spc="-5" dirty="0">
                <a:latin typeface="Arial"/>
                <a:cs typeface="Arial"/>
              </a:rPr>
              <a:t>сайтів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spc="-5" dirty="0">
                <a:latin typeface="Arial"/>
                <a:cs typeface="Arial"/>
              </a:rPr>
              <a:t>заняття </a:t>
            </a:r>
            <a:r>
              <a:rPr sz="2000" dirty="0">
                <a:latin typeface="Arial"/>
                <a:cs typeface="Arial"/>
              </a:rPr>
              <a:t>кіберсексом, а  </a:t>
            </a:r>
            <a:r>
              <a:rPr sz="2000" spc="-5" dirty="0">
                <a:latin typeface="Arial"/>
                <a:cs typeface="Arial"/>
              </a:rPr>
              <a:t>також </a:t>
            </a:r>
            <a:r>
              <a:rPr sz="2000" spc="-10" dirty="0">
                <a:latin typeface="Arial"/>
                <a:cs typeface="Arial"/>
              </a:rPr>
              <a:t>фотографування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себе  </a:t>
            </a:r>
            <a:r>
              <a:rPr sz="2000" dirty="0">
                <a:latin typeface="Arial"/>
                <a:cs typeface="Arial"/>
              </a:rPr>
              <a:t>у </a:t>
            </a:r>
            <a:r>
              <a:rPr sz="2000" spc="-5" dirty="0">
                <a:latin typeface="Arial"/>
                <a:cs typeface="Arial"/>
              </a:rPr>
              <a:t>роздягненому </a:t>
            </a:r>
            <a:r>
              <a:rPr sz="2000" spc="-10" dirty="0">
                <a:latin typeface="Arial"/>
                <a:cs typeface="Arial"/>
              </a:rPr>
              <a:t>вигляді </a:t>
            </a:r>
            <a:r>
              <a:rPr sz="2000" spc="-5" dirty="0">
                <a:latin typeface="Arial"/>
                <a:cs typeface="Arial"/>
              </a:rPr>
              <a:t>на  </a:t>
            </a:r>
            <a:r>
              <a:rPr sz="2000" spc="5" dirty="0">
                <a:latin typeface="Arial"/>
                <a:cs typeface="Arial"/>
              </a:rPr>
              <a:t>камеру </a:t>
            </a:r>
            <a:r>
              <a:rPr sz="2000" spc="-15" dirty="0">
                <a:latin typeface="Arial"/>
                <a:cs typeface="Arial"/>
              </a:rPr>
              <a:t>телефона </a:t>
            </a:r>
            <a:r>
              <a:rPr sz="2000" dirty="0">
                <a:latin typeface="Arial"/>
                <a:cs typeface="Arial"/>
              </a:rPr>
              <a:t>чи  </a:t>
            </a:r>
            <a:r>
              <a:rPr sz="2000" spc="-10" dirty="0">
                <a:latin typeface="Arial"/>
                <a:cs typeface="Arial"/>
              </a:rPr>
              <a:t>комп’ютера, </a:t>
            </a:r>
            <a:r>
              <a:rPr sz="2000" dirty="0">
                <a:latin typeface="Arial"/>
                <a:cs typeface="Arial"/>
              </a:rPr>
              <a:t>з </a:t>
            </a:r>
            <a:r>
              <a:rPr sz="2000" spc="-20" dirty="0">
                <a:latin typeface="Arial"/>
                <a:cs typeface="Arial"/>
              </a:rPr>
              <a:t>метою  </a:t>
            </a:r>
            <a:r>
              <a:rPr sz="2000" dirty="0">
                <a:latin typeface="Arial"/>
                <a:cs typeface="Arial"/>
              </a:rPr>
              <a:t>пересилки </a:t>
            </a:r>
            <a:r>
              <a:rPr sz="2000" spc="-5" dirty="0">
                <a:latin typeface="Arial"/>
                <a:cs typeface="Arial"/>
              </a:rPr>
              <a:t>знімків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друзям.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6032" y="1147572"/>
            <a:ext cx="463296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0504" y="206501"/>
            <a:ext cx="5146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Нав’язливий</a:t>
            </a:r>
            <a:r>
              <a:rPr sz="3200" spc="-125" dirty="0"/>
              <a:t> </a:t>
            </a:r>
            <a:r>
              <a:rPr sz="3200" spc="-10" dirty="0"/>
              <a:t>веб-серфінг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2315082"/>
            <a:ext cx="3415029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Блукання по Мережі </a:t>
            </a:r>
            <a:r>
              <a:rPr sz="2000" spc="-20" dirty="0">
                <a:latin typeface="Arial"/>
                <a:cs typeface="Arial"/>
              </a:rPr>
              <a:t>без  </a:t>
            </a:r>
            <a:r>
              <a:rPr sz="2000" dirty="0">
                <a:latin typeface="Arial"/>
                <a:cs typeface="Arial"/>
              </a:rPr>
              <a:t>певної </a:t>
            </a:r>
            <a:r>
              <a:rPr sz="2000" spc="-15" dirty="0">
                <a:latin typeface="Arial"/>
                <a:cs typeface="Arial"/>
              </a:rPr>
              <a:t>мети, </a:t>
            </a:r>
            <a:r>
              <a:rPr sz="2000" dirty="0">
                <a:latin typeface="Arial"/>
                <a:cs typeface="Arial"/>
              </a:rPr>
              <a:t>пошук у  </a:t>
            </a:r>
            <a:r>
              <a:rPr sz="2000" spc="-5" dirty="0">
                <a:latin typeface="Arial"/>
                <a:cs typeface="Arial"/>
              </a:rPr>
              <a:t>віддалених </a:t>
            </a:r>
            <a:r>
              <a:rPr sz="2000" spc="-15" dirty="0">
                <a:latin typeface="Arial"/>
                <a:cs typeface="Arial"/>
              </a:rPr>
              <a:t>базах </a:t>
            </a:r>
            <a:r>
              <a:rPr sz="2000" spc="-5" dirty="0">
                <a:latin typeface="Arial"/>
                <a:cs typeface="Arial"/>
              </a:rPr>
              <a:t>даних  (відвідування сайтів </a:t>
            </a:r>
            <a:r>
              <a:rPr sz="2000" dirty="0">
                <a:latin typeface="Arial"/>
                <a:cs typeface="Arial"/>
              </a:rPr>
              <a:t>новин,  </a:t>
            </a:r>
            <a:r>
              <a:rPr sz="2000" spc="-5" dirty="0">
                <a:latin typeface="Arial"/>
                <a:cs typeface="Arial"/>
              </a:rPr>
              <a:t>читання інформації на  </a:t>
            </a:r>
            <a:r>
              <a:rPr sz="2000" spc="-10" dirty="0">
                <a:latin typeface="Arial"/>
                <a:cs typeface="Arial"/>
              </a:rPr>
              <a:t>форумах, </a:t>
            </a:r>
            <a:r>
              <a:rPr sz="2000" spc="-20" dirty="0">
                <a:latin typeface="Arial"/>
                <a:cs typeface="Arial"/>
              </a:rPr>
              <a:t>блогах, </a:t>
            </a:r>
            <a:r>
              <a:rPr sz="2000" spc="-5" dirty="0">
                <a:latin typeface="Arial"/>
                <a:cs typeface="Arial"/>
              </a:rPr>
              <a:t>перегляд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spc="-10" dirty="0">
                <a:latin typeface="Arial"/>
                <a:cs typeface="Arial"/>
              </a:rPr>
              <a:t>прослуховування </a:t>
            </a:r>
            <a:r>
              <a:rPr sz="2000" spc="-5" dirty="0">
                <a:latin typeface="Arial"/>
                <a:cs typeface="Arial"/>
              </a:rPr>
              <a:t>інформації 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різних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форматах).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6032" y="1147572"/>
            <a:ext cx="463296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3" y="213106"/>
            <a:ext cx="2552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Кіберагресія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419859"/>
            <a:ext cx="3335654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Відвідування </a:t>
            </a:r>
            <a:r>
              <a:rPr sz="2000" dirty="0">
                <a:latin typeface="Arial"/>
                <a:cs typeface="Arial"/>
              </a:rPr>
              <a:t>сайтів</a:t>
            </a:r>
            <a:endParaRPr sz="2000">
              <a:latin typeface="Arial"/>
              <a:cs typeface="Arial"/>
            </a:endParaRPr>
          </a:p>
          <a:p>
            <a:pPr marL="12700" marR="26098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агресивної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2000" i="1" spc="-5" dirty="0">
                <a:latin typeface="Arial"/>
                <a:cs typeface="Arial"/>
              </a:rPr>
              <a:t>що  </a:t>
            </a:r>
            <a:r>
              <a:rPr sz="2000" i="1" dirty="0">
                <a:latin typeface="Arial"/>
                <a:cs typeface="Arial"/>
              </a:rPr>
              <a:t>пропагують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ксенофобію,  </a:t>
            </a:r>
            <a:r>
              <a:rPr sz="2000" i="1" spc="-5" dirty="0">
                <a:latin typeface="Arial"/>
                <a:cs typeface="Arial"/>
              </a:rPr>
              <a:t>тероризм, </a:t>
            </a:r>
            <a:r>
              <a:rPr sz="2000" i="1" spc="-10" dirty="0">
                <a:latin typeface="Arial"/>
                <a:cs typeface="Arial"/>
              </a:rPr>
              <a:t>расову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та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релігійну </a:t>
            </a:r>
            <a:r>
              <a:rPr sz="2000" i="1" spc="-5" dirty="0">
                <a:latin typeface="Arial"/>
                <a:cs typeface="Arial"/>
              </a:rPr>
              <a:t>нетерпимість</a:t>
            </a:r>
            <a:r>
              <a:rPr sz="2000" spc="-5" dirty="0">
                <a:latin typeface="Arial"/>
                <a:cs typeface="Arial"/>
              </a:rPr>
              <a:t>)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b="1" spc="-5" dirty="0">
                <a:latin typeface="Arial"/>
                <a:cs typeface="Arial"/>
              </a:rPr>
              <a:t>аутоагресивної 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2000" i="1" spc="-5" dirty="0">
                <a:latin typeface="Arial"/>
                <a:cs typeface="Arial"/>
              </a:rPr>
              <a:t>кіберсуїцид, онлайн-суїцид,  суїцидальні</a:t>
            </a:r>
            <a:r>
              <a:rPr sz="2000" i="1" spc="-114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домовленності,  </a:t>
            </a:r>
            <a:r>
              <a:rPr sz="2000" i="1" dirty="0">
                <a:latin typeface="Arial"/>
                <a:cs typeface="Arial"/>
              </a:rPr>
              <a:t>інформаційні </a:t>
            </a:r>
            <a:r>
              <a:rPr sz="2000" i="1" spc="-5" dirty="0">
                <a:latin typeface="Arial"/>
                <a:cs typeface="Arial"/>
              </a:rPr>
              <a:t>ресурси </a:t>
            </a:r>
            <a:r>
              <a:rPr sz="2000" i="1" dirty="0">
                <a:latin typeface="Arial"/>
                <a:cs typeface="Arial"/>
              </a:rPr>
              <a:t>про  </a:t>
            </a:r>
            <a:r>
              <a:rPr sz="2000" i="1" spc="-10" dirty="0">
                <a:latin typeface="Arial"/>
                <a:cs typeface="Arial"/>
              </a:rPr>
              <a:t>застосування </a:t>
            </a:r>
            <a:r>
              <a:rPr sz="2000" i="1" spc="-5" dirty="0">
                <a:latin typeface="Arial"/>
                <a:cs typeface="Arial"/>
              </a:rPr>
              <a:t>засобів </a:t>
            </a:r>
            <a:r>
              <a:rPr sz="2000" i="1" dirty="0">
                <a:latin typeface="Arial"/>
                <a:cs typeface="Arial"/>
              </a:rPr>
              <a:t>для  </a:t>
            </a:r>
            <a:r>
              <a:rPr sz="2000" i="1" spc="-10" dirty="0">
                <a:latin typeface="Arial"/>
                <a:cs typeface="Arial"/>
              </a:rPr>
              <a:t>суїциду </a:t>
            </a:r>
            <a:r>
              <a:rPr sz="2000" i="1" dirty="0">
                <a:latin typeface="Arial"/>
                <a:cs typeface="Arial"/>
              </a:rPr>
              <a:t>з описом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їх</a:t>
            </a:r>
            <a:endParaRPr sz="2000">
              <a:latin typeface="Arial"/>
              <a:cs typeface="Arial"/>
            </a:endParaRPr>
          </a:p>
          <a:p>
            <a:pPr marL="12700" marR="236220">
              <a:lnSpc>
                <a:spcPct val="100000"/>
              </a:lnSpc>
              <a:spcBef>
                <a:spcPts val="5"/>
              </a:spcBef>
            </a:pPr>
            <a:r>
              <a:rPr sz="2000" i="1" spc="-15" dirty="0">
                <a:latin typeface="Arial"/>
                <a:cs typeface="Arial"/>
              </a:rPr>
              <a:t>дозування </a:t>
            </a:r>
            <a:r>
              <a:rPr sz="2000" i="1" dirty="0">
                <a:latin typeface="Arial"/>
                <a:cs typeface="Arial"/>
              </a:rPr>
              <a:t>і </a:t>
            </a:r>
            <a:r>
              <a:rPr sz="2000" i="1" spc="-5" dirty="0">
                <a:latin typeface="Arial"/>
                <a:cs typeface="Arial"/>
              </a:rPr>
              <a:t>вірогідності  </a:t>
            </a:r>
            <a:r>
              <a:rPr sz="2000" i="1" spc="-10" dirty="0">
                <a:latin typeface="Arial"/>
                <a:cs typeface="Arial"/>
              </a:rPr>
              <a:t>летального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20" dirty="0">
                <a:latin typeface="Arial"/>
                <a:cs typeface="Arial"/>
              </a:rPr>
              <a:t>результату</a:t>
            </a:r>
            <a:r>
              <a:rPr sz="2000" spc="-20" dirty="0">
                <a:latin typeface="Arial"/>
                <a:cs typeface="Arial"/>
              </a:rPr>
              <a:t>)  </a:t>
            </a:r>
            <a:r>
              <a:rPr sz="2000" spc="-5" dirty="0">
                <a:latin typeface="Arial"/>
                <a:cs typeface="Arial"/>
              </a:rPr>
              <a:t>спрямованості.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184" y="1123188"/>
            <a:ext cx="4754879" cy="500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444" y="213106"/>
            <a:ext cx="45802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Адиктивний</a:t>
            </a:r>
            <a:r>
              <a:rPr sz="3200" spc="-100" dirty="0"/>
              <a:t> </a:t>
            </a:r>
            <a:r>
              <a:rPr sz="3200" spc="-10" dirty="0"/>
              <a:t>фанатизм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627124"/>
            <a:ext cx="23018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Акцентованість на  відвідуванні сайтів  </a:t>
            </a:r>
            <a:r>
              <a:rPr sz="2000" spc="-10" dirty="0">
                <a:latin typeface="Arial"/>
                <a:cs typeface="Arial"/>
              </a:rPr>
              <a:t>певного </a:t>
            </a:r>
            <a:r>
              <a:rPr sz="2000" spc="-15" dirty="0">
                <a:latin typeface="Arial"/>
                <a:cs typeface="Arial"/>
              </a:rPr>
              <a:t>релігійного  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i="1" spc="-10" dirty="0">
                <a:latin typeface="Arial"/>
                <a:cs typeface="Arial"/>
              </a:rPr>
              <a:t>сектантство</a:t>
            </a:r>
            <a:r>
              <a:rPr sz="2000" spc="-10" dirty="0">
                <a:latin typeface="Arial"/>
                <a:cs typeface="Arial"/>
              </a:rPr>
              <a:t>),  політичного,  </a:t>
            </a:r>
            <a:r>
              <a:rPr sz="2000" spc="-5" dirty="0">
                <a:latin typeface="Arial"/>
                <a:cs typeface="Arial"/>
              </a:rPr>
              <a:t>нацистського,  </a:t>
            </a:r>
            <a:r>
              <a:rPr sz="2000" spc="-10" dirty="0">
                <a:latin typeface="Arial"/>
                <a:cs typeface="Arial"/>
              </a:rPr>
              <a:t>спортивного,  </a:t>
            </a:r>
            <a:r>
              <a:rPr sz="2000" spc="-5" dirty="0">
                <a:latin typeface="Arial"/>
                <a:cs typeface="Arial"/>
              </a:rPr>
              <a:t>музичного </a:t>
            </a:r>
            <a:r>
              <a:rPr sz="2000" spc="-15" dirty="0">
                <a:latin typeface="Arial"/>
                <a:cs typeface="Arial"/>
              </a:rPr>
              <a:t>та </a:t>
            </a:r>
            <a:r>
              <a:rPr sz="2000" spc="-5" dirty="0">
                <a:latin typeface="Arial"/>
                <a:cs typeface="Arial"/>
              </a:rPr>
              <a:t>ін.  спрямування.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0295" y="1575816"/>
            <a:ext cx="5638800" cy="423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867" y="213106"/>
            <a:ext cx="2367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Кібербулінг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652143"/>
            <a:ext cx="342074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8354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Одна </a:t>
            </a:r>
            <a:r>
              <a:rPr sz="2000" dirty="0">
                <a:latin typeface="Arial"/>
                <a:cs typeface="Arial"/>
              </a:rPr>
              <a:t>з форм  </a:t>
            </a:r>
            <a:r>
              <a:rPr sz="2000" spc="-5" dirty="0">
                <a:latin typeface="Arial"/>
                <a:cs typeface="Arial"/>
              </a:rPr>
              <a:t>переслідування </a:t>
            </a:r>
            <a:r>
              <a:rPr sz="2000" spc="-10" dirty="0">
                <a:latin typeface="Arial"/>
                <a:cs typeface="Arial"/>
              </a:rPr>
              <a:t>дітей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spc="-5" dirty="0">
                <a:latin typeface="Arial"/>
                <a:cs typeface="Arial"/>
              </a:rPr>
              <a:t>підлітків </a:t>
            </a:r>
            <a:r>
              <a:rPr sz="2000" dirty="0">
                <a:latin typeface="Arial"/>
                <a:cs typeface="Arial"/>
              </a:rPr>
              <a:t>з </a:t>
            </a:r>
            <a:r>
              <a:rPr sz="2000" spc="-5" dirty="0">
                <a:latin typeface="Arial"/>
                <a:cs typeface="Arial"/>
              </a:rPr>
              <a:t>використанням  </a:t>
            </a:r>
            <a:r>
              <a:rPr sz="2000" dirty="0">
                <a:latin typeface="Arial"/>
                <a:cs typeface="Arial"/>
              </a:rPr>
              <a:t>цифрових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технологій.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Кібербулінгу </a:t>
            </a:r>
            <a:r>
              <a:rPr sz="2000" spc="-15" dirty="0">
                <a:latin typeface="Arial"/>
                <a:cs typeface="Arial"/>
              </a:rPr>
              <a:t>підлягають  </a:t>
            </a:r>
            <a:r>
              <a:rPr sz="2000" spc="-5" dirty="0">
                <a:latin typeface="Arial"/>
                <a:cs typeface="Arial"/>
              </a:rPr>
              <a:t>діти, яких </a:t>
            </a:r>
            <a:r>
              <a:rPr sz="2000" spc="-10" dirty="0">
                <a:latin typeface="Arial"/>
                <a:cs typeface="Arial"/>
              </a:rPr>
              <a:t>відштовхнули  </a:t>
            </a:r>
            <a:r>
              <a:rPr sz="2000" spc="-15" dirty="0">
                <a:latin typeface="Arial"/>
                <a:cs typeface="Arial"/>
              </a:rPr>
              <a:t>однолітки. </a:t>
            </a:r>
            <a:r>
              <a:rPr sz="2000" spc="-10" dirty="0">
                <a:latin typeface="Arial"/>
                <a:cs typeface="Arial"/>
              </a:rPr>
              <a:t>Іноді </a:t>
            </a: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spc="-10" dirty="0">
                <a:latin typeface="Arial"/>
                <a:cs typeface="Arial"/>
              </a:rPr>
              <a:t>цього  </a:t>
            </a:r>
            <a:r>
              <a:rPr sz="2000" spc="-5" dirty="0">
                <a:latin typeface="Arial"/>
                <a:cs typeface="Arial"/>
              </a:rPr>
              <a:t>створюються </a:t>
            </a:r>
            <a:r>
              <a:rPr sz="2000" dirty="0">
                <a:latin typeface="Arial"/>
                <a:cs typeface="Arial"/>
              </a:rPr>
              <a:t>сайти або  спеціальні </a:t>
            </a:r>
            <a:r>
              <a:rPr sz="2000" spc="-5" dirty="0">
                <a:latin typeface="Arial"/>
                <a:cs typeface="Arial"/>
              </a:rPr>
              <a:t>сторінки </a:t>
            </a:r>
            <a:r>
              <a:rPr sz="2000" dirty="0">
                <a:latin typeface="Arial"/>
                <a:cs typeface="Arial"/>
              </a:rPr>
              <a:t>в  соціальних мережах, </a:t>
            </a:r>
            <a:r>
              <a:rPr sz="2000" spc="-5" dirty="0">
                <a:latin typeface="Arial"/>
                <a:cs typeface="Arial"/>
              </a:rPr>
              <a:t>де  розміщуються  компрометуючі </a:t>
            </a:r>
            <a:r>
              <a:rPr sz="2000" spc="-10" dirty="0">
                <a:latin typeface="Arial"/>
                <a:cs typeface="Arial"/>
              </a:rPr>
              <a:t>матеріали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  </a:t>
            </a:r>
            <a:r>
              <a:rPr sz="2000" spc="-35" dirty="0">
                <a:latin typeface="Arial"/>
                <a:cs typeface="Arial"/>
              </a:rPr>
              <a:t>дитину, </a:t>
            </a:r>
            <a:r>
              <a:rPr sz="2000" spc="5" dirty="0">
                <a:latin typeface="Arial"/>
                <a:cs typeface="Arial"/>
              </a:rPr>
              <a:t>яку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переслідують.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1118616"/>
            <a:ext cx="4863084" cy="512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5235" y="213106"/>
            <a:ext cx="2573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Кібер</a:t>
            </a:r>
            <a:r>
              <a:rPr sz="3200" spc="-15" dirty="0"/>
              <a:t>г</a:t>
            </a:r>
            <a:r>
              <a:rPr sz="3200" spc="-40" dirty="0"/>
              <a:t>р</a:t>
            </a:r>
            <a:r>
              <a:rPr sz="3200" spc="-45" dirty="0"/>
              <a:t>у</a:t>
            </a:r>
            <a:r>
              <a:rPr sz="3200" dirty="0"/>
              <a:t>м</a:t>
            </a:r>
            <a:r>
              <a:rPr sz="3200" spc="-10" dirty="0"/>
              <a:t>і</a:t>
            </a:r>
            <a:r>
              <a:rPr sz="3200" dirty="0"/>
              <a:t>нг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078483"/>
            <a:ext cx="3297554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62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Входження </a:t>
            </a:r>
            <a:r>
              <a:rPr sz="2000" dirty="0">
                <a:latin typeface="Arial"/>
                <a:cs typeface="Arial"/>
              </a:rPr>
              <a:t>в </a:t>
            </a:r>
            <a:r>
              <a:rPr sz="2000" spc="-5" dirty="0">
                <a:latin typeface="Arial"/>
                <a:cs typeface="Arial"/>
              </a:rPr>
              <a:t>довіру дитини  </a:t>
            </a:r>
            <a:r>
              <a:rPr sz="2000" dirty="0">
                <a:latin typeface="Arial"/>
                <a:cs typeface="Arial"/>
              </a:rPr>
              <a:t>з </a:t>
            </a:r>
            <a:r>
              <a:rPr sz="2000" spc="-20" dirty="0">
                <a:latin typeface="Arial"/>
                <a:cs typeface="Arial"/>
              </a:rPr>
              <a:t>метою </a:t>
            </a:r>
            <a:r>
              <a:rPr sz="2000" dirty="0">
                <a:latin typeface="Arial"/>
                <a:cs typeface="Arial"/>
              </a:rPr>
              <a:t>використання </a:t>
            </a:r>
            <a:r>
              <a:rPr sz="2000" spc="-10" dirty="0">
                <a:latin typeface="Arial"/>
                <a:cs typeface="Arial"/>
              </a:rPr>
              <a:t>її </a:t>
            </a:r>
            <a:r>
              <a:rPr sz="2000" dirty="0">
                <a:latin typeface="Arial"/>
                <a:cs typeface="Arial"/>
              </a:rPr>
              <a:t>у  </a:t>
            </a:r>
            <a:r>
              <a:rPr sz="2000" spc="-5" dirty="0">
                <a:latin typeface="Arial"/>
                <a:cs typeface="Arial"/>
              </a:rPr>
              <a:t>сексуальних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цілях.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Злочинці </a:t>
            </a:r>
            <a:r>
              <a:rPr sz="2000" spc="-15" dirty="0">
                <a:latin typeface="Arial"/>
                <a:cs typeface="Arial"/>
              </a:rPr>
              <a:t>встановлюють  </a:t>
            </a:r>
            <a:r>
              <a:rPr sz="2000" dirty="0">
                <a:latin typeface="Arial"/>
                <a:cs typeface="Arial"/>
              </a:rPr>
              <a:t>контакти в соціальній  </a:t>
            </a:r>
            <a:r>
              <a:rPr sz="2000" spc="-5" dirty="0">
                <a:latin typeface="Arial"/>
                <a:cs typeface="Arial"/>
              </a:rPr>
              <a:t>мережі </a:t>
            </a:r>
            <a:r>
              <a:rPr sz="2000" dirty="0">
                <a:latin typeface="Arial"/>
                <a:cs typeface="Arial"/>
              </a:rPr>
              <a:t>або </a:t>
            </a:r>
            <a:r>
              <a:rPr sz="2000" spc="-5" dirty="0">
                <a:latin typeface="Arial"/>
                <a:cs typeface="Arial"/>
              </a:rPr>
              <a:t>на форумах </a:t>
            </a:r>
            <a:r>
              <a:rPr sz="2000" dirty="0">
                <a:latin typeface="Arial"/>
                <a:cs typeface="Arial"/>
              </a:rPr>
              <a:t>з  </a:t>
            </a:r>
            <a:r>
              <a:rPr sz="2000" spc="-5" dirty="0">
                <a:latin typeface="Arial"/>
                <a:cs typeface="Arial"/>
              </a:rPr>
              <a:t>дітьми, </a:t>
            </a:r>
            <a:r>
              <a:rPr sz="2000" spc="-15" dirty="0">
                <a:latin typeface="Arial"/>
                <a:cs typeface="Arial"/>
              </a:rPr>
              <a:t>що </a:t>
            </a:r>
            <a:r>
              <a:rPr sz="2000" spc="-10" dirty="0">
                <a:latin typeface="Arial"/>
                <a:cs typeface="Arial"/>
              </a:rPr>
              <a:t>знаходяться </a:t>
            </a:r>
            <a:r>
              <a:rPr sz="2000" dirty="0">
                <a:latin typeface="Arial"/>
                <a:cs typeface="Arial"/>
              </a:rPr>
              <a:t>у  пригніченому  </a:t>
            </a:r>
            <a:r>
              <a:rPr sz="2000" spc="-5" dirty="0">
                <a:latin typeface="Arial"/>
                <a:cs typeface="Arial"/>
              </a:rPr>
              <a:t>психологічному </a:t>
            </a:r>
            <a:r>
              <a:rPr sz="2000" spc="-10" dirty="0">
                <a:latin typeface="Arial"/>
                <a:cs typeface="Arial"/>
              </a:rPr>
              <a:t>стані,  </a:t>
            </a:r>
            <a:r>
              <a:rPr sz="2000" spc="-15" dirty="0">
                <a:latin typeface="Arial"/>
                <a:cs typeface="Arial"/>
              </a:rPr>
              <a:t>співчувають, </a:t>
            </a:r>
            <a:r>
              <a:rPr sz="2000" spc="-5" dirty="0">
                <a:latin typeface="Arial"/>
                <a:cs typeface="Arial"/>
              </a:rPr>
              <a:t>пропонують  </a:t>
            </a:r>
            <a:r>
              <a:rPr sz="2000" spc="-20" dirty="0">
                <a:latin typeface="Arial"/>
                <a:cs typeface="Arial"/>
              </a:rPr>
              <a:t>підтримку, </a:t>
            </a:r>
            <a:r>
              <a:rPr sz="2000" spc="-10" dirty="0">
                <a:latin typeface="Arial"/>
                <a:cs typeface="Arial"/>
              </a:rPr>
              <a:t>обговорюють </a:t>
            </a:r>
            <a:r>
              <a:rPr sz="2000" dirty="0">
                <a:latin typeface="Arial"/>
                <a:cs typeface="Arial"/>
              </a:rPr>
              <a:t>з  </a:t>
            </a:r>
            <a:r>
              <a:rPr sz="2000" spc="-5" dirty="0">
                <a:latin typeface="Arial"/>
                <a:cs typeface="Arial"/>
              </a:rPr>
              <a:t>дитиною </a:t>
            </a:r>
            <a:r>
              <a:rPr sz="2000" spc="-10" dirty="0">
                <a:latin typeface="Arial"/>
                <a:cs typeface="Arial"/>
              </a:rPr>
              <a:t>питання, </a:t>
            </a:r>
            <a:r>
              <a:rPr sz="2000" dirty="0">
                <a:latin typeface="Arial"/>
                <a:cs typeface="Arial"/>
              </a:rPr>
              <a:t>які </a:t>
            </a:r>
            <a:r>
              <a:rPr sz="2000" spc="-20" dirty="0">
                <a:latin typeface="Arial"/>
                <a:cs typeface="Arial"/>
              </a:rPr>
              <a:t>її  </a:t>
            </a:r>
            <a:r>
              <a:rPr sz="2000" spc="-15" dirty="0">
                <a:latin typeface="Arial"/>
                <a:cs typeface="Arial"/>
              </a:rPr>
              <a:t>турбують, </a:t>
            </a:r>
            <a:r>
              <a:rPr sz="2000" spc="-5" dirty="0">
                <a:latin typeface="Arial"/>
                <a:cs typeface="Arial"/>
              </a:rPr>
              <a:t>поступово  </a:t>
            </a:r>
            <a:r>
              <a:rPr sz="2000" spc="-10" dirty="0">
                <a:latin typeface="Arial"/>
                <a:cs typeface="Arial"/>
              </a:rPr>
              <a:t>переводячи їх </a:t>
            </a:r>
            <a:r>
              <a:rPr sz="2000" dirty="0">
                <a:latin typeface="Arial"/>
                <a:cs typeface="Arial"/>
              </a:rPr>
              <a:t>у </a:t>
            </a:r>
            <a:r>
              <a:rPr sz="2000" spc="-5" dirty="0">
                <a:latin typeface="Arial"/>
                <a:cs typeface="Arial"/>
              </a:rPr>
              <a:t>сексуальну  </a:t>
            </a:r>
            <a:r>
              <a:rPr sz="2000" spc="-30" dirty="0">
                <a:latin typeface="Arial"/>
                <a:cs typeface="Arial"/>
              </a:rPr>
              <a:t>площину, </a:t>
            </a:r>
            <a:r>
              <a:rPr sz="2000" dirty="0">
                <a:latin typeface="Arial"/>
                <a:cs typeface="Arial"/>
              </a:rPr>
              <a:t>а </a:t>
            </a:r>
            <a:r>
              <a:rPr sz="2000" spc="-10" dirty="0">
                <a:latin typeface="Arial"/>
                <a:cs typeface="Arial"/>
              </a:rPr>
              <a:t>потім  </a:t>
            </a:r>
            <a:r>
              <a:rPr sz="2000" spc="-5" dirty="0">
                <a:latin typeface="Arial"/>
                <a:cs typeface="Arial"/>
              </a:rPr>
              <a:t>пропонують </a:t>
            </a:r>
            <a:r>
              <a:rPr sz="2000" dirty="0">
                <a:latin typeface="Arial"/>
                <a:cs typeface="Arial"/>
              </a:rPr>
              <a:t>перейти </a:t>
            </a:r>
            <a:r>
              <a:rPr sz="2000" spc="-5" dirty="0">
                <a:latin typeface="Arial"/>
                <a:cs typeface="Arial"/>
              </a:rPr>
              <a:t>до  стосунків </a:t>
            </a:r>
            <a:r>
              <a:rPr sz="2000" dirty="0">
                <a:latin typeface="Arial"/>
                <a:cs typeface="Arial"/>
              </a:rPr>
              <a:t>у реальному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світі.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6367" y="1641348"/>
            <a:ext cx="5263895" cy="3948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751" y="213106"/>
            <a:ext cx="6980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Виробництво </a:t>
            </a:r>
            <a:r>
              <a:rPr sz="3200" dirty="0"/>
              <a:t>дитячої</a:t>
            </a:r>
            <a:r>
              <a:rPr sz="3200" spc="-80" dirty="0"/>
              <a:t> </a:t>
            </a:r>
            <a:r>
              <a:rPr sz="3200" dirty="0"/>
              <a:t>порнографії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3857" y="1895348"/>
            <a:ext cx="306006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Залучення </a:t>
            </a:r>
            <a:r>
              <a:rPr sz="2000" spc="-5" dirty="0">
                <a:latin typeface="Arial"/>
                <a:cs typeface="Arial"/>
              </a:rPr>
              <a:t>дитини до  виробництва дитячої  порнографії </a:t>
            </a:r>
            <a:r>
              <a:rPr sz="2000" spc="-10" dirty="0">
                <a:latin typeface="Arial"/>
                <a:cs typeface="Arial"/>
              </a:rPr>
              <a:t>шляхом  </a:t>
            </a:r>
            <a:r>
              <a:rPr sz="2000" dirty="0">
                <a:latin typeface="Arial"/>
                <a:cs typeface="Arial"/>
              </a:rPr>
              <a:t>спонукання </a:t>
            </a:r>
            <a:r>
              <a:rPr sz="2000" spc="-10" dirty="0">
                <a:latin typeface="Arial"/>
                <a:cs typeface="Arial"/>
              </a:rPr>
              <a:t>її через  </a:t>
            </a:r>
            <a:r>
              <a:rPr sz="2000" spc="-5" dirty="0">
                <a:latin typeface="Arial"/>
                <a:cs typeface="Arial"/>
              </a:rPr>
              <a:t>погрози </a:t>
            </a:r>
            <a:r>
              <a:rPr sz="2000" spc="-20" dirty="0">
                <a:latin typeface="Arial"/>
                <a:cs typeface="Arial"/>
              </a:rPr>
              <a:t>та </a:t>
            </a:r>
            <a:r>
              <a:rPr sz="2000" spc="-5" dirty="0">
                <a:latin typeface="Arial"/>
                <a:cs typeface="Arial"/>
              </a:rPr>
              <a:t>залякування  або </a:t>
            </a:r>
            <a:r>
              <a:rPr sz="2000" spc="-10" dirty="0">
                <a:latin typeface="Arial"/>
                <a:cs typeface="Arial"/>
              </a:rPr>
              <a:t>умовляння </a:t>
            </a:r>
            <a:r>
              <a:rPr sz="2000" spc="-5" dirty="0">
                <a:latin typeface="Arial"/>
                <a:cs typeface="Arial"/>
              </a:rPr>
              <a:t>(обіцянки)  до створення </a:t>
            </a:r>
            <a:r>
              <a:rPr sz="2000" spc="-10" dirty="0">
                <a:latin typeface="Arial"/>
                <a:cs typeface="Arial"/>
              </a:rPr>
              <a:t>її </a:t>
            </a:r>
            <a:r>
              <a:rPr sz="2000" spc="-5" dirty="0">
                <a:latin typeface="Arial"/>
                <a:cs typeface="Arial"/>
              </a:rPr>
              <a:t>інтимних  </a:t>
            </a:r>
            <a:r>
              <a:rPr sz="2000" spc="-20" dirty="0">
                <a:latin typeface="Arial"/>
                <a:cs typeface="Arial"/>
              </a:rPr>
              <a:t>фото- </a:t>
            </a:r>
            <a:r>
              <a:rPr sz="2000" dirty="0">
                <a:latin typeface="Arial"/>
                <a:cs typeface="Arial"/>
              </a:rPr>
              <a:t>чи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відеоматеріалів.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3111" y="1371600"/>
            <a:ext cx="5372099" cy="3427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8748" y="213106"/>
            <a:ext cx="4288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Інтернет-шахрайство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652143"/>
            <a:ext cx="3350260" cy="405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03225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Arial"/>
                <a:cs typeface="Arial"/>
              </a:rPr>
              <a:t>Інтернет- </a:t>
            </a:r>
            <a:r>
              <a:rPr sz="2000" dirty="0">
                <a:latin typeface="Arial"/>
                <a:cs typeface="Arial"/>
              </a:rPr>
              <a:t>чи </a:t>
            </a:r>
            <a:r>
              <a:rPr sz="2000" spc="-5" dirty="0">
                <a:latin typeface="Arial"/>
                <a:cs typeface="Arial"/>
              </a:rPr>
              <a:t>мобільне  </a:t>
            </a:r>
            <a:r>
              <a:rPr sz="2000" dirty="0">
                <a:latin typeface="Arial"/>
                <a:cs typeface="Arial"/>
              </a:rPr>
              <a:t>шахрайство як </a:t>
            </a:r>
            <a:r>
              <a:rPr sz="2000" spc="5" dirty="0">
                <a:latin typeface="Arial"/>
                <a:cs typeface="Arial"/>
              </a:rPr>
              <a:t>способи  </a:t>
            </a:r>
            <a:r>
              <a:rPr sz="2000" spc="-10" dirty="0">
                <a:latin typeface="Arial"/>
                <a:cs typeface="Arial"/>
              </a:rPr>
              <a:t>здійснення </a:t>
            </a:r>
            <a:r>
              <a:rPr sz="2000" spc="-5" dirty="0">
                <a:latin typeface="Arial"/>
                <a:cs typeface="Arial"/>
              </a:rPr>
              <a:t>злочинів </a:t>
            </a:r>
            <a:r>
              <a:rPr sz="2000" dirty="0">
                <a:latin typeface="Arial"/>
                <a:cs typeface="Arial"/>
              </a:rPr>
              <a:t>з  </a:t>
            </a:r>
            <a:r>
              <a:rPr sz="2000" spc="-5" dirty="0">
                <a:latin typeface="Arial"/>
                <a:cs typeface="Arial"/>
              </a:rPr>
              <a:t>використанням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сучасних  </a:t>
            </a:r>
            <a:r>
              <a:rPr sz="2000" spc="-15" dirty="0">
                <a:latin typeface="Arial"/>
                <a:cs typeface="Arial"/>
              </a:rPr>
              <a:t>технологій.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spc="10" dirty="0">
                <a:latin typeface="Arial"/>
                <a:cs typeface="Arial"/>
              </a:rPr>
              <a:t>До </a:t>
            </a:r>
            <a:r>
              <a:rPr sz="2000" spc="-10" dirty="0">
                <a:latin typeface="Arial"/>
                <a:cs typeface="Arial"/>
              </a:rPr>
              <a:t>таких </a:t>
            </a:r>
            <a:r>
              <a:rPr sz="2000" spc="-5" dirty="0">
                <a:latin typeface="Arial"/>
                <a:cs typeface="Arial"/>
              </a:rPr>
              <a:t>видів злочинів  </a:t>
            </a:r>
            <a:r>
              <a:rPr sz="2000" spc="-10" dirty="0">
                <a:latin typeface="Arial"/>
                <a:cs typeface="Arial"/>
              </a:rPr>
              <a:t>належать, </a:t>
            </a:r>
            <a:r>
              <a:rPr sz="2000" dirty="0">
                <a:latin typeface="Arial"/>
                <a:cs typeface="Arial"/>
              </a:rPr>
              <a:t>наприклад,  </a:t>
            </a:r>
            <a:r>
              <a:rPr sz="2000" spc="-5" dirty="0">
                <a:latin typeface="Arial"/>
                <a:cs typeface="Arial"/>
              </a:rPr>
              <a:t>виманювання ПІН-кодів,  </a:t>
            </a:r>
            <a:r>
              <a:rPr sz="2000" spc="-10" dirty="0">
                <a:latin typeface="Arial"/>
                <a:cs typeface="Arial"/>
              </a:rPr>
              <a:t>продаж </a:t>
            </a:r>
            <a:r>
              <a:rPr sz="2000" spc="-25" dirty="0">
                <a:latin typeface="Arial"/>
                <a:cs typeface="Arial"/>
              </a:rPr>
              <a:t>продукту, </a:t>
            </a:r>
            <a:r>
              <a:rPr sz="2000" spc="-15" dirty="0">
                <a:latin typeface="Arial"/>
                <a:cs typeface="Arial"/>
              </a:rPr>
              <a:t>що </a:t>
            </a:r>
            <a:r>
              <a:rPr sz="2000" spc="-5" dirty="0">
                <a:latin typeface="Arial"/>
                <a:cs typeface="Arial"/>
              </a:rPr>
              <a:t>не  існує, </a:t>
            </a:r>
            <a:r>
              <a:rPr sz="2000" dirty="0">
                <a:latin typeface="Arial"/>
                <a:cs typeface="Arial"/>
              </a:rPr>
              <a:t>крадіжки  </a:t>
            </a:r>
            <a:r>
              <a:rPr sz="2000" spc="-5" dirty="0">
                <a:latin typeface="Arial"/>
                <a:cs typeface="Arial"/>
              </a:rPr>
              <a:t>конфіденційної </a:t>
            </a:r>
            <a:r>
              <a:rPr sz="2000" dirty="0">
                <a:latin typeface="Arial"/>
                <a:cs typeface="Arial"/>
              </a:rPr>
              <a:t>інформації з  </a:t>
            </a:r>
            <a:r>
              <a:rPr sz="2000" spc="-20" dirty="0">
                <a:latin typeface="Arial"/>
                <a:cs typeface="Arial"/>
              </a:rPr>
              <a:t>метою </a:t>
            </a:r>
            <a:r>
              <a:rPr sz="2000" spc="-10" dirty="0">
                <a:latin typeface="Arial"/>
                <a:cs typeface="Arial"/>
              </a:rPr>
              <a:t>подальшого  заволодіння </a:t>
            </a:r>
            <a:r>
              <a:rPr sz="2000" dirty="0">
                <a:latin typeface="Arial"/>
                <a:cs typeface="Arial"/>
              </a:rPr>
              <a:t>майном,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тощо.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6032" y="1240536"/>
            <a:ext cx="4756404" cy="5006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274" y="213106"/>
            <a:ext cx="6283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Вірусне </a:t>
            </a:r>
            <a:r>
              <a:rPr sz="3200" spc="-15" dirty="0"/>
              <a:t>зараження</a:t>
            </a:r>
            <a:r>
              <a:rPr sz="3200" spc="-90" dirty="0"/>
              <a:t> </a:t>
            </a:r>
            <a:r>
              <a:rPr sz="3200" spc="-15" dirty="0"/>
              <a:t>комп’ютера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2356485"/>
            <a:ext cx="339534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Проникнення на </a:t>
            </a:r>
            <a:r>
              <a:rPr sz="2000" spc="-10" dirty="0">
                <a:latin typeface="Arial"/>
                <a:cs typeface="Arial"/>
              </a:rPr>
              <a:t>комп’ютер  </a:t>
            </a:r>
            <a:r>
              <a:rPr sz="2000" spc="-5" dirty="0">
                <a:latin typeface="Arial"/>
                <a:cs typeface="Arial"/>
              </a:rPr>
              <a:t>жертви </a:t>
            </a:r>
            <a:r>
              <a:rPr sz="2000" dirty="0">
                <a:latin typeface="Arial"/>
                <a:cs typeface="Arial"/>
              </a:rPr>
              <a:t>спеціальних  програм, </a:t>
            </a:r>
            <a:r>
              <a:rPr sz="2000" spc="-15" dirty="0">
                <a:latin typeface="Arial"/>
                <a:cs typeface="Arial"/>
              </a:rPr>
              <a:t>що </a:t>
            </a:r>
            <a:r>
              <a:rPr sz="2000" spc="-10" dirty="0">
                <a:latin typeface="Arial"/>
                <a:cs typeface="Arial"/>
              </a:rPr>
              <a:t>створюють  </a:t>
            </a:r>
            <a:r>
              <a:rPr sz="2000" spc="-5" dirty="0">
                <a:latin typeface="Arial"/>
                <a:cs typeface="Arial"/>
              </a:rPr>
              <a:t>перешкоди </a:t>
            </a:r>
            <a:r>
              <a:rPr sz="2000" dirty="0">
                <a:latin typeface="Arial"/>
                <a:cs typeface="Arial"/>
              </a:rPr>
              <a:t>у </a:t>
            </a:r>
            <a:r>
              <a:rPr sz="2000" spc="-5" dirty="0">
                <a:latin typeface="Arial"/>
                <a:cs typeface="Arial"/>
              </a:rPr>
              <a:t>роботі,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крадуть  </a:t>
            </a:r>
            <a:r>
              <a:rPr sz="2000" dirty="0">
                <a:latin typeface="Arial"/>
                <a:cs typeface="Arial"/>
              </a:rPr>
              <a:t>конфіденційну </a:t>
            </a:r>
            <a:r>
              <a:rPr sz="2000" spc="-5" dirty="0">
                <a:latin typeface="Arial"/>
                <a:cs typeface="Arial"/>
              </a:rPr>
              <a:t>інформацію  </a:t>
            </a:r>
            <a:r>
              <a:rPr sz="2000" spc="-15" dirty="0">
                <a:latin typeface="Arial"/>
                <a:cs typeface="Arial"/>
              </a:rPr>
              <a:t>та здійснюють </a:t>
            </a:r>
            <a:r>
              <a:rPr sz="2000" spc="-5" dirty="0">
                <a:latin typeface="Arial"/>
                <a:cs typeface="Arial"/>
              </a:rPr>
              <a:t>інші  деструктивні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дії.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219200"/>
            <a:ext cx="4410455" cy="4189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075" y="4238955"/>
            <a:ext cx="74199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945" marR="5080" indent="-1071880">
              <a:lnSpc>
                <a:spcPct val="100000"/>
              </a:lnSpc>
              <a:spcBef>
                <a:spcPts val="100"/>
              </a:spcBef>
              <a:tabLst>
                <a:tab pos="4729480" algn="l"/>
              </a:tabLst>
            </a:pPr>
            <a:r>
              <a:rPr sz="6000" b="1" dirty="0">
                <a:latin typeface="Arial"/>
                <a:cs typeface="Arial"/>
              </a:rPr>
              <a:t>Як </a:t>
            </a:r>
            <a:r>
              <a:rPr sz="6000" b="1" spc="-5" dirty="0">
                <a:latin typeface="Arial"/>
                <a:cs typeface="Arial"/>
              </a:rPr>
              <a:t>убе</a:t>
            </a:r>
            <a:r>
              <a:rPr sz="6000" b="1" spc="-25" dirty="0">
                <a:latin typeface="Arial"/>
                <a:cs typeface="Arial"/>
              </a:rPr>
              <a:t>р</a:t>
            </a:r>
            <a:r>
              <a:rPr sz="6000" b="1" spc="-5" dirty="0">
                <a:latin typeface="Arial"/>
                <a:cs typeface="Arial"/>
              </a:rPr>
              <a:t>егт</a:t>
            </a:r>
            <a:r>
              <a:rPr sz="6000" b="1" dirty="0">
                <a:latin typeface="Arial"/>
                <a:cs typeface="Arial"/>
              </a:rPr>
              <a:t>и	</a:t>
            </a:r>
            <a:r>
              <a:rPr sz="6000" b="1" spc="-25" dirty="0">
                <a:latin typeface="Arial"/>
                <a:cs typeface="Arial"/>
              </a:rPr>
              <a:t>д</a:t>
            </a:r>
            <a:r>
              <a:rPr sz="6000" b="1" dirty="0">
                <a:latin typeface="Arial"/>
                <a:cs typeface="Arial"/>
              </a:rPr>
              <a:t>итину  від</a:t>
            </a:r>
            <a:r>
              <a:rPr sz="6000" b="1" spc="-15" dirty="0">
                <a:latin typeface="Arial"/>
                <a:cs typeface="Arial"/>
              </a:rPr>
              <a:t> небезпек?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0" y="1052702"/>
            <a:ext cx="3810000" cy="3142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524000"/>
            <a:ext cx="57130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 marR="5080" indent="-1155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000000"/>
                </a:solidFill>
                <a:latin typeface="Arial"/>
                <a:cs typeface="Arial"/>
              </a:rPr>
              <a:t>Основні</a:t>
            </a:r>
            <a:r>
              <a:rPr sz="60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6000" b="0" spc="-20" dirty="0">
                <a:solidFill>
                  <a:srgbClr val="000000"/>
                </a:solidFill>
                <a:latin typeface="Arial"/>
                <a:cs typeface="Arial"/>
              </a:rPr>
              <a:t>загрози  </a:t>
            </a:r>
            <a:r>
              <a:rPr sz="6000" b="0" spc="-25" dirty="0">
                <a:solidFill>
                  <a:srgbClr val="000000"/>
                </a:solidFill>
                <a:latin typeface="Arial"/>
                <a:cs typeface="Arial"/>
              </a:rPr>
              <a:t>Інтернету</a:t>
            </a:r>
            <a:endParaRPr sz="6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543" y="244220"/>
            <a:ext cx="80397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latin typeface="Arial"/>
                <a:cs typeface="Arial"/>
              </a:rPr>
              <a:t>1.Знати, що </a:t>
            </a:r>
            <a:r>
              <a:rPr sz="3200" b="0" spc="-25" dirty="0">
                <a:latin typeface="Arial"/>
                <a:cs typeface="Arial"/>
              </a:rPr>
              <a:t>роблять </a:t>
            </a:r>
            <a:r>
              <a:rPr sz="3200" b="0" spc="-10" dirty="0">
                <a:latin typeface="Arial"/>
                <a:cs typeface="Arial"/>
              </a:rPr>
              <a:t>ваші </a:t>
            </a:r>
            <a:r>
              <a:rPr sz="3200" b="0" spc="-5" dirty="0">
                <a:latin typeface="Arial"/>
                <a:cs typeface="Arial"/>
              </a:rPr>
              <a:t>діти </a:t>
            </a:r>
            <a:r>
              <a:rPr sz="3200" b="0" dirty="0">
                <a:latin typeface="Arial"/>
                <a:cs typeface="Arial"/>
              </a:rPr>
              <a:t>в</a:t>
            </a:r>
            <a:r>
              <a:rPr sz="3200" b="0" spc="-70" dirty="0">
                <a:latin typeface="Arial"/>
                <a:cs typeface="Arial"/>
              </a:rPr>
              <a:t> </a:t>
            </a:r>
            <a:r>
              <a:rPr sz="3200" b="0" spc="-20" dirty="0">
                <a:latin typeface="Arial"/>
                <a:cs typeface="Arial"/>
              </a:rPr>
              <a:t>Інтернеті?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44211" y="3159251"/>
            <a:ext cx="1926589" cy="2543810"/>
            <a:chOff x="4744211" y="3159251"/>
            <a:chExt cx="1926589" cy="2543810"/>
          </a:xfrm>
        </p:grpSpPr>
        <p:sp>
          <p:nvSpPr>
            <p:cNvPr id="4" name="object 4"/>
            <p:cNvSpPr/>
            <p:nvPr/>
          </p:nvSpPr>
          <p:spPr>
            <a:xfrm>
              <a:off x="4744211" y="3159251"/>
              <a:ext cx="1417319" cy="2543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6959" y="4503419"/>
              <a:ext cx="510540" cy="12700"/>
            </a:xfrm>
            <a:custGeom>
              <a:avLst/>
              <a:gdLst/>
              <a:ahLst/>
              <a:cxnLst/>
              <a:rect l="l" t="t" r="r" b="b"/>
              <a:pathLst>
                <a:path w="510540" h="12700">
                  <a:moveTo>
                    <a:pt x="0" y="0"/>
                  </a:moveTo>
                  <a:lnTo>
                    <a:pt x="454151" y="12191"/>
                  </a:lnTo>
                  <a:lnTo>
                    <a:pt x="510539" y="12191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88920" y="4579620"/>
            <a:ext cx="1544320" cy="1304925"/>
            <a:chOff x="2788920" y="4579620"/>
            <a:chExt cx="1544320" cy="1304925"/>
          </a:xfrm>
        </p:grpSpPr>
        <p:sp>
          <p:nvSpPr>
            <p:cNvPr id="7" name="object 7"/>
            <p:cNvSpPr/>
            <p:nvPr/>
          </p:nvSpPr>
          <p:spPr>
            <a:xfrm>
              <a:off x="3060192" y="4579620"/>
              <a:ext cx="1272540" cy="1304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1968" y="5451348"/>
              <a:ext cx="579120" cy="71755"/>
            </a:xfrm>
            <a:custGeom>
              <a:avLst/>
              <a:gdLst/>
              <a:ahLst/>
              <a:cxnLst/>
              <a:rect l="l" t="t" r="r" b="b"/>
              <a:pathLst>
                <a:path w="579120" h="71754">
                  <a:moveTo>
                    <a:pt x="579119" y="0"/>
                  </a:moveTo>
                  <a:lnTo>
                    <a:pt x="57912" y="71627"/>
                  </a:lnTo>
                  <a:lnTo>
                    <a:pt x="0" y="7162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13076" y="2343911"/>
            <a:ext cx="1967864" cy="1917700"/>
            <a:chOff x="2513076" y="2343911"/>
            <a:chExt cx="1967864" cy="1917700"/>
          </a:xfrm>
        </p:grpSpPr>
        <p:sp>
          <p:nvSpPr>
            <p:cNvPr id="10" name="object 10"/>
            <p:cNvSpPr/>
            <p:nvPr/>
          </p:nvSpPr>
          <p:spPr>
            <a:xfrm>
              <a:off x="3023616" y="3203447"/>
              <a:ext cx="1272540" cy="1057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0376" y="2837687"/>
              <a:ext cx="710184" cy="1274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6124" y="2346959"/>
              <a:ext cx="1594485" cy="1638300"/>
            </a:xfrm>
            <a:custGeom>
              <a:avLst/>
              <a:gdLst/>
              <a:ahLst/>
              <a:cxnLst/>
              <a:rect l="l" t="t" r="r" b="b"/>
              <a:pathLst>
                <a:path w="1594485" h="1638300">
                  <a:moveTo>
                    <a:pt x="667512" y="1296923"/>
                  </a:moveTo>
                  <a:lnTo>
                    <a:pt x="57912" y="1638300"/>
                  </a:lnTo>
                  <a:lnTo>
                    <a:pt x="0" y="1638300"/>
                  </a:lnTo>
                </a:path>
                <a:path w="1594485" h="1638300">
                  <a:moveTo>
                    <a:pt x="1594103" y="547115"/>
                  </a:moveTo>
                  <a:lnTo>
                    <a:pt x="989076" y="0"/>
                  </a:lnTo>
                  <a:lnTo>
                    <a:pt x="931163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33119" y="1330578"/>
            <a:ext cx="7197090" cy="448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934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Діяльність </a:t>
            </a:r>
            <a:r>
              <a:rPr sz="2000" b="1" dirty="0">
                <a:latin typeface="Arial"/>
                <a:cs typeface="Arial"/>
              </a:rPr>
              <a:t>у </a:t>
            </a:r>
            <a:r>
              <a:rPr sz="2000" b="1" spc="-5" dirty="0">
                <a:latin typeface="Arial"/>
                <a:cs typeface="Arial"/>
              </a:rPr>
              <a:t>мережі </a:t>
            </a:r>
            <a:r>
              <a:rPr sz="2000" b="1" spc="-10" dirty="0">
                <a:latin typeface="Arial"/>
                <a:cs typeface="Arial"/>
              </a:rPr>
              <a:t>Інтернет (діти, </a:t>
            </a:r>
            <a:r>
              <a:rPr sz="2000" b="1" dirty="0">
                <a:latin typeface="Arial"/>
                <a:cs typeface="Arial"/>
              </a:rPr>
              <a:t>10-17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років)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R="3688715" algn="ctr">
              <a:lnSpc>
                <a:spcPts val="1880"/>
              </a:lnSpc>
              <a:spcBef>
                <a:spcPts val="1370"/>
              </a:spcBef>
            </a:pPr>
            <a:r>
              <a:rPr sz="1600" spc="-10" dirty="0">
                <a:latin typeface="Arial"/>
                <a:cs typeface="Arial"/>
              </a:rPr>
              <a:t>Пошук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інформації</a:t>
            </a:r>
            <a:endParaRPr sz="1600">
              <a:latin typeface="Arial"/>
              <a:cs typeface="Arial"/>
            </a:endParaRPr>
          </a:p>
          <a:p>
            <a:pPr marR="3686810" algn="ctr">
              <a:lnSpc>
                <a:spcPts val="1845"/>
              </a:lnSpc>
            </a:pPr>
            <a:r>
              <a:rPr sz="1600" spc="-5" dirty="0">
                <a:latin typeface="Arial"/>
                <a:cs typeface="Arial"/>
              </a:rPr>
              <a:t>для занять</a:t>
            </a:r>
            <a:endParaRPr sz="1600">
              <a:latin typeface="Arial"/>
              <a:cs typeface="Arial"/>
            </a:endParaRPr>
          </a:p>
          <a:p>
            <a:pPr marR="3688715" algn="ctr">
              <a:lnSpc>
                <a:spcPts val="1885"/>
              </a:lnSpc>
            </a:pPr>
            <a:r>
              <a:rPr sz="1600" spc="-5" dirty="0">
                <a:latin typeface="Arial"/>
                <a:cs typeface="Arial"/>
              </a:rPr>
              <a:t>9%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Arial"/>
              <a:cs typeface="Arial"/>
            </a:endParaRPr>
          </a:p>
          <a:p>
            <a:pPr marL="12700" marR="5526405" algn="ctr">
              <a:lnSpc>
                <a:spcPct val="95800"/>
              </a:lnSpc>
            </a:pPr>
            <a:r>
              <a:rPr sz="1600" spc="-10" dirty="0">
                <a:latin typeface="Arial"/>
                <a:cs typeface="Arial"/>
              </a:rPr>
              <a:t>Завантаження </a:t>
            </a:r>
            <a:r>
              <a:rPr sz="1600" spc="-5" dirty="0">
                <a:latin typeface="Arial"/>
                <a:cs typeface="Arial"/>
              </a:rPr>
              <a:t>і  </a:t>
            </a:r>
            <a:r>
              <a:rPr sz="1600" spc="-15" dirty="0">
                <a:latin typeface="Arial"/>
                <a:cs typeface="Arial"/>
              </a:rPr>
              <a:t>прослуховування  </a:t>
            </a:r>
            <a:r>
              <a:rPr sz="1600" spc="-10" dirty="0">
                <a:latin typeface="Arial"/>
                <a:cs typeface="Arial"/>
              </a:rPr>
              <a:t>музики та  перегляд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фільмів  15%</a:t>
            </a:r>
            <a:endParaRPr sz="1600">
              <a:latin typeface="Arial"/>
              <a:cs typeface="Arial"/>
            </a:endParaRPr>
          </a:p>
          <a:p>
            <a:pPr marL="5854065" marR="5080" algn="ctr">
              <a:lnSpc>
                <a:spcPct val="95900"/>
              </a:lnSpc>
              <a:spcBef>
                <a:spcPts val="495"/>
              </a:spcBef>
            </a:pPr>
            <a:r>
              <a:rPr sz="1600" spc="-10" dirty="0">
                <a:latin typeface="Arial"/>
                <a:cs typeface="Arial"/>
              </a:rPr>
              <a:t>Спілкування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  соціальних  </a:t>
            </a:r>
            <a:r>
              <a:rPr sz="1600" spc="-10" dirty="0">
                <a:latin typeface="Arial"/>
                <a:cs typeface="Arial"/>
              </a:rPr>
              <a:t>мережах</a:t>
            </a:r>
            <a:endParaRPr sz="1600">
              <a:latin typeface="Arial"/>
              <a:cs typeface="Arial"/>
            </a:endParaRPr>
          </a:p>
          <a:p>
            <a:pPr marL="5841365" algn="ctr">
              <a:lnSpc>
                <a:spcPts val="1835"/>
              </a:lnSpc>
            </a:pPr>
            <a:r>
              <a:rPr sz="1600" spc="-5" dirty="0">
                <a:latin typeface="Arial"/>
                <a:cs typeface="Arial"/>
              </a:rPr>
              <a:t>52%</a:t>
            </a:r>
            <a:endParaRPr sz="1600">
              <a:latin typeface="Arial"/>
              <a:cs typeface="Arial"/>
            </a:endParaRPr>
          </a:p>
          <a:p>
            <a:pPr marL="389255" marR="5248910" algn="ctr">
              <a:lnSpc>
                <a:spcPts val="1839"/>
              </a:lnSpc>
              <a:spcBef>
                <a:spcPts val="625"/>
              </a:spcBef>
            </a:pPr>
            <a:r>
              <a:rPr sz="1600" spc="-10" dirty="0">
                <a:latin typeface="Arial"/>
                <a:cs typeface="Arial"/>
              </a:rPr>
              <a:t>Перегляд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пошти  24%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5" y="244220"/>
            <a:ext cx="4380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А </a:t>
            </a:r>
            <a:r>
              <a:rPr sz="3200" spc="-10" dirty="0"/>
              <a:t>чого </a:t>
            </a:r>
            <a:r>
              <a:rPr sz="3200" dirty="0"/>
              <a:t>ми не</a:t>
            </a:r>
            <a:r>
              <a:rPr sz="3200" spc="-85" dirty="0"/>
              <a:t> </a:t>
            </a:r>
            <a:r>
              <a:rPr sz="3200" spc="-10" dirty="0"/>
              <a:t>знаємо?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076705"/>
            <a:ext cx="8197215" cy="53479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313055">
              <a:lnSpc>
                <a:spcPct val="100400"/>
              </a:lnSpc>
              <a:spcBef>
                <a:spcPts val="80"/>
              </a:spcBef>
            </a:pP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понад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28%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опитаних дітей </a:t>
            </a:r>
            <a:r>
              <a:rPr sz="2200" spc="-25" dirty="0">
                <a:solidFill>
                  <a:srgbClr val="333399"/>
                </a:solidFill>
                <a:latin typeface="Arial"/>
                <a:cs typeface="Arial"/>
              </a:rPr>
              <a:t>готові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надіслати свої фотографії  незнайомцям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22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Мережі</a:t>
            </a:r>
            <a:endParaRPr sz="2200">
              <a:latin typeface="Arial"/>
              <a:cs typeface="Arial"/>
            </a:endParaRPr>
          </a:p>
          <a:p>
            <a:pPr marL="12700" marR="300355">
              <a:lnSpc>
                <a:spcPct val="100200"/>
              </a:lnSpc>
              <a:spcBef>
                <a:spcPts val="655"/>
              </a:spcBef>
            </a:pP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17% </a:t>
            </a:r>
            <a:r>
              <a:rPr sz="2200" spc="-25" dirty="0">
                <a:solidFill>
                  <a:srgbClr val="333399"/>
                </a:solidFill>
                <a:latin typeface="Arial"/>
                <a:cs typeface="Arial"/>
              </a:rPr>
              <a:t>без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вагань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повідомляють інформацію про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себе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і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свою 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родину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2200" spc="-35" dirty="0">
                <a:solidFill>
                  <a:srgbClr val="333399"/>
                </a:solidFill>
                <a:latin typeface="Arial"/>
                <a:cs typeface="Arial"/>
              </a:rPr>
              <a:t>адресу,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професію, графік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роботи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батьків,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наявність  цінних </a:t>
            </a:r>
            <a:r>
              <a:rPr sz="2200" spc="-20" dirty="0">
                <a:solidFill>
                  <a:srgbClr val="333399"/>
                </a:solidFill>
                <a:latin typeface="Arial"/>
                <a:cs typeface="Arial"/>
              </a:rPr>
              <a:t>речей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у</a:t>
            </a:r>
            <a:r>
              <a:rPr sz="22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домі…</a:t>
            </a:r>
            <a:endParaRPr sz="2200">
              <a:latin typeface="Arial"/>
              <a:cs typeface="Arial"/>
            </a:endParaRPr>
          </a:p>
          <a:p>
            <a:pPr marL="12700" marR="296545">
              <a:lnSpc>
                <a:spcPct val="110200"/>
              </a:lnSpc>
              <a:spcBef>
                <a:spcPts val="320"/>
              </a:spcBef>
              <a:tabLst>
                <a:tab pos="881380" algn="l"/>
              </a:tabLst>
            </a:pP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22%	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дітей періодично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потрапляють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на сайти для дорослих 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28%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дітей,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побачивши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в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Інтернеті </a:t>
            </a: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рекламу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алкоголю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або  </a:t>
            </a:r>
            <a:r>
              <a:rPr sz="2200" spc="-40" dirty="0">
                <a:solidFill>
                  <a:srgbClr val="333399"/>
                </a:solidFill>
                <a:latin typeface="Arial"/>
                <a:cs typeface="Arial"/>
              </a:rPr>
              <a:t>тютюну, </a:t>
            </a:r>
            <a:r>
              <a:rPr sz="2200" spc="-25" dirty="0">
                <a:solidFill>
                  <a:srgbClr val="333399"/>
                </a:solidFill>
                <a:latin typeface="Arial"/>
                <a:cs typeface="Arial"/>
              </a:rPr>
              <a:t>хоча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б </a:t>
            </a: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один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раз спробували їх</a:t>
            </a:r>
            <a:r>
              <a:rPr sz="2200" spc="1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купити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11%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−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спробували купувати</a:t>
            </a:r>
            <a:r>
              <a:rPr sz="2200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наркотики</a:t>
            </a:r>
            <a:endParaRPr sz="2200">
              <a:latin typeface="Arial"/>
              <a:cs typeface="Arial"/>
            </a:endParaRPr>
          </a:p>
          <a:p>
            <a:pPr marL="12700" marR="43180">
              <a:lnSpc>
                <a:spcPct val="100200"/>
              </a:lnSpc>
              <a:spcBef>
                <a:spcPts val="665"/>
              </a:spcBef>
            </a:pPr>
            <a:r>
              <a:rPr sz="2200" spc="-15" dirty="0">
                <a:solidFill>
                  <a:srgbClr val="333399"/>
                </a:solidFill>
                <a:latin typeface="Arial"/>
                <a:cs typeface="Arial"/>
              </a:rPr>
              <a:t>близько 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14%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опитаних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час від </a:t>
            </a:r>
            <a:r>
              <a:rPr sz="2200" dirty="0">
                <a:solidFill>
                  <a:srgbClr val="333399"/>
                </a:solidFill>
                <a:latin typeface="Arial"/>
                <a:cs typeface="Arial"/>
              </a:rPr>
              <a:t>часу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відправляють платні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SMS  за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бонуси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в онлайн-іграх і лише деякі </a:t>
            </a:r>
            <a:r>
              <a:rPr sz="2200" spc="-20" dirty="0">
                <a:solidFill>
                  <a:srgbClr val="333399"/>
                </a:solidFill>
                <a:latin typeface="Arial"/>
                <a:cs typeface="Arial"/>
              </a:rPr>
              <a:t>звертають </a:t>
            </a:r>
            <a:r>
              <a:rPr sz="2200" spc="-10" dirty="0">
                <a:solidFill>
                  <a:srgbClr val="333399"/>
                </a:solidFill>
                <a:latin typeface="Arial"/>
                <a:cs typeface="Arial"/>
              </a:rPr>
              <a:t>увагу на  вартість</a:t>
            </a:r>
            <a:r>
              <a:rPr sz="22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Arial"/>
                <a:cs typeface="Arial"/>
              </a:rPr>
              <a:t>послуги</a:t>
            </a:r>
            <a:endParaRPr sz="220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  <a:spcBef>
                <a:spcPts val="615"/>
              </a:spcBef>
            </a:pPr>
            <a:r>
              <a:rPr sz="1600" spc="-5" dirty="0">
                <a:latin typeface="Arial"/>
                <a:cs typeface="Arial"/>
              </a:rPr>
              <a:t>Згідно з </a:t>
            </a:r>
            <a:r>
              <a:rPr sz="1600" spc="-30" dirty="0">
                <a:latin typeface="Arial"/>
                <a:cs typeface="Arial"/>
              </a:rPr>
              <a:t>результатами </a:t>
            </a:r>
            <a:r>
              <a:rPr sz="1600" spc="-5" dirty="0">
                <a:latin typeface="Arial"/>
                <a:cs typeface="Arial"/>
              </a:rPr>
              <a:t>дослідження, </a:t>
            </a:r>
            <a:r>
              <a:rPr sz="1600" spc="-15" dirty="0">
                <a:latin typeface="Arial"/>
                <a:cs typeface="Arial"/>
              </a:rPr>
              <a:t>проведеного </a:t>
            </a:r>
            <a:r>
              <a:rPr sz="1600" spc="-5" dirty="0">
                <a:latin typeface="Arial"/>
                <a:cs typeface="Arial"/>
              </a:rPr>
              <a:t>Інститутом соціології </a:t>
            </a:r>
            <a:r>
              <a:rPr sz="1600" spc="-10" dirty="0">
                <a:latin typeface="Arial"/>
                <a:cs typeface="Arial"/>
              </a:rPr>
              <a:t>НАН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України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895" y="0"/>
            <a:ext cx="7722234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0" marR="5080" indent="-28200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А чим </a:t>
            </a:r>
            <a:r>
              <a:rPr sz="3200" spc="5" dirty="0"/>
              <a:t>саме </a:t>
            </a:r>
            <a:r>
              <a:rPr sz="3200" spc="-5" dirty="0"/>
              <a:t>Ваша дитина цікавиться</a:t>
            </a:r>
            <a:r>
              <a:rPr sz="3200" spc="-120" dirty="0"/>
              <a:t> </a:t>
            </a:r>
            <a:r>
              <a:rPr sz="3200" dirty="0"/>
              <a:t>в  </a:t>
            </a:r>
            <a:r>
              <a:rPr sz="3200" spc="-5" dirty="0"/>
              <a:t>Інтернеті?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815339" y="932688"/>
            <a:ext cx="7513320" cy="5631180"/>
            <a:chOff x="815339" y="932688"/>
            <a:chExt cx="7513320" cy="5631180"/>
          </a:xfrm>
        </p:grpSpPr>
        <p:sp>
          <p:nvSpPr>
            <p:cNvPr id="4" name="object 4"/>
            <p:cNvSpPr/>
            <p:nvPr/>
          </p:nvSpPr>
          <p:spPr>
            <a:xfrm>
              <a:off x="815339" y="932688"/>
              <a:ext cx="7513320" cy="5631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7605" y="1124788"/>
              <a:ext cx="7128764" cy="5246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4169" y="244220"/>
            <a:ext cx="8057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То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чи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ми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знаємо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про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дітей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Інтернеті?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352" y="1499691"/>
            <a:ext cx="7075805" cy="146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37540" marR="5080" indent="-625475">
              <a:lnSpc>
                <a:spcPct val="100499"/>
              </a:lnSpc>
              <a:spcBef>
                <a:spcPts val="70"/>
              </a:spcBef>
            </a:pPr>
            <a:r>
              <a:rPr sz="5400" b="1" spc="-5" dirty="0">
                <a:solidFill>
                  <a:srgbClr val="FF0000"/>
                </a:solidFill>
                <a:latin typeface="Arial"/>
                <a:cs typeface="Arial"/>
              </a:rPr>
              <a:t>76% </a:t>
            </a:r>
            <a:r>
              <a:rPr sz="4000" b="1" spc="-5" dirty="0">
                <a:solidFill>
                  <a:srgbClr val="333399"/>
                </a:solidFill>
                <a:latin typeface="Arial"/>
                <a:cs typeface="Arial"/>
              </a:rPr>
              <a:t>батьків не </a:t>
            </a:r>
            <a:r>
              <a:rPr sz="4000" b="1" spc="-20" dirty="0">
                <a:solidFill>
                  <a:srgbClr val="333399"/>
                </a:solidFill>
                <a:latin typeface="Arial"/>
                <a:cs typeface="Arial"/>
              </a:rPr>
              <a:t>знають,</a:t>
            </a:r>
            <a:r>
              <a:rPr sz="4000" b="1" spc="-3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333399"/>
                </a:solidFill>
                <a:latin typeface="Arial"/>
                <a:cs typeface="Arial"/>
              </a:rPr>
              <a:t>які  </a:t>
            </a: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сайти </a:t>
            </a:r>
            <a:r>
              <a:rPr sz="4000" b="1" spc="-10" dirty="0">
                <a:solidFill>
                  <a:srgbClr val="333399"/>
                </a:solidFill>
                <a:latin typeface="Arial"/>
                <a:cs typeface="Arial"/>
              </a:rPr>
              <a:t>відвідують </a:t>
            </a:r>
            <a:r>
              <a:rPr sz="4000" b="1" dirty="0">
                <a:solidFill>
                  <a:srgbClr val="333399"/>
                </a:solidFill>
                <a:latin typeface="Arial"/>
                <a:cs typeface="Arial"/>
              </a:rPr>
              <a:t>їх</a:t>
            </a:r>
            <a:r>
              <a:rPr sz="4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333399"/>
                </a:solidFill>
                <a:latin typeface="Arial"/>
                <a:cs typeface="Arial"/>
              </a:rPr>
              <a:t>діти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8152" y="3795471"/>
            <a:ext cx="36195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96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9600" b="1" spc="-5" dirty="0">
                <a:solidFill>
                  <a:srgbClr val="333399"/>
                </a:solidFill>
                <a:latin typeface="Arial"/>
                <a:cs typeface="Arial"/>
              </a:rPr>
              <a:t>Ви?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222" y="244220"/>
            <a:ext cx="7518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Arial"/>
                <a:cs typeface="Arial"/>
              </a:rPr>
              <a:t>Як </a:t>
            </a:r>
            <a:r>
              <a:rPr sz="3200" b="0" spc="-10" dirty="0">
                <a:latin typeface="Arial"/>
                <a:cs typeface="Arial"/>
              </a:rPr>
              <a:t>ненав’язливо </a:t>
            </a:r>
            <a:r>
              <a:rPr sz="3200" b="0" spc="-15" dirty="0">
                <a:latin typeface="Arial"/>
                <a:cs typeface="Arial"/>
              </a:rPr>
              <a:t>контролювати</a:t>
            </a:r>
            <a:r>
              <a:rPr sz="3200" b="0" spc="-10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дитину?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479790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Розмістіть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комп’ютер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у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загальній кімнаті,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а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не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400" spc="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кімнаті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дитини;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не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встановлюйте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у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квартирі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Wi-Fi</a:t>
            </a:r>
            <a:r>
              <a:rPr sz="2400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роутер</a:t>
            </a:r>
            <a:endParaRPr sz="2400">
              <a:latin typeface="Arial"/>
              <a:cs typeface="Arial"/>
            </a:endParaRPr>
          </a:p>
          <a:p>
            <a:pPr marL="355600" marR="24765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Підтримуйте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довірливі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стосунки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з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дитиною.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Спонукайте 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її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до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обговорення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побаченого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Інтернеті, заохочуйте 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звернення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за порадами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щодо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спілкування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соціальних  мережах,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говоріть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з дитиною про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її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онлайн-друзів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Спробуйте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зробити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так, щоб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дитина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додала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Вас у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друзі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 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соціальній мережі,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якою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вона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користується,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або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хоча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б 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зареєструйтесь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у цій же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соціальній мережі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так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Ви 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зможете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переглядати вміст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її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сторінки</a:t>
            </a:r>
            <a:endParaRPr sz="2400">
              <a:latin typeface="Arial"/>
              <a:cs typeface="Arial"/>
            </a:endParaRPr>
          </a:p>
          <a:p>
            <a:pPr marL="355600" marR="41402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Періодично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переглядайте історію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відвіданих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дитиною  сайтів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(комбінація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клавіш </a:t>
            </a:r>
            <a:r>
              <a:rPr sz="2400" b="1" i="1" dirty="0">
                <a:solidFill>
                  <a:srgbClr val="333399"/>
                </a:solidFill>
                <a:latin typeface="Arial"/>
                <a:cs typeface="Arial"/>
              </a:rPr>
              <a:t>Ctrl+H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у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браузері) та історію  завантажень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 (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Ctrl+J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910" y="4264914"/>
            <a:ext cx="793686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Дитина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повинна 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розуміти, що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Ви не  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позбавляєте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її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вільного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доступу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до  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комп’ютера,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а,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насамперед,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оберігаєте.</a:t>
            </a:r>
            <a:endParaRPr sz="3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775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Дитина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повинна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Вам</a:t>
            </a:r>
            <a:r>
              <a:rPr sz="3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довіряти!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42160" y="861060"/>
            <a:ext cx="5039995" cy="3479800"/>
            <a:chOff x="2042160" y="861060"/>
            <a:chExt cx="5039995" cy="3479800"/>
          </a:xfrm>
        </p:grpSpPr>
        <p:sp>
          <p:nvSpPr>
            <p:cNvPr id="4" name="object 4"/>
            <p:cNvSpPr/>
            <p:nvPr/>
          </p:nvSpPr>
          <p:spPr>
            <a:xfrm>
              <a:off x="2042160" y="861060"/>
              <a:ext cx="5039868" cy="3479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4819" y="1052703"/>
              <a:ext cx="4654931" cy="30963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10" y="217119"/>
            <a:ext cx="8708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Arial"/>
                <a:cs typeface="Arial"/>
              </a:rPr>
              <a:t>2.Контролювати </a:t>
            </a:r>
            <a:r>
              <a:rPr sz="3200" b="0" dirty="0">
                <a:latin typeface="Arial"/>
                <a:cs typeface="Arial"/>
              </a:rPr>
              <a:t>час </a:t>
            </a:r>
            <a:r>
              <a:rPr sz="3200" b="0" spc="-15" dirty="0">
                <a:latin typeface="Arial"/>
                <a:cs typeface="Arial"/>
              </a:rPr>
              <a:t>перебування </a:t>
            </a:r>
            <a:r>
              <a:rPr sz="3200" b="0" dirty="0">
                <a:latin typeface="Arial"/>
                <a:cs typeface="Arial"/>
              </a:rPr>
              <a:t>в</a:t>
            </a:r>
            <a:r>
              <a:rPr sz="3200" b="0" spc="-60" dirty="0">
                <a:latin typeface="Arial"/>
                <a:cs typeface="Arial"/>
              </a:rPr>
              <a:t> </a:t>
            </a:r>
            <a:r>
              <a:rPr sz="3200" b="0" spc="-20" dirty="0">
                <a:latin typeface="Arial"/>
                <a:cs typeface="Arial"/>
              </a:rPr>
              <a:t>Інтернеті?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982470"/>
          <a:ext cx="8641079" cy="3688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/>
                <a:gridCol w="2160270"/>
                <a:gridCol w="2160269"/>
                <a:gridCol w="2160270"/>
              </a:tblGrid>
              <a:tr h="111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Щодня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438150" marR="377190" indent="-533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 рази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тиждень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438784" marR="428625" indent="4064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иждень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99"/>
                    </a:solidFill>
                  </a:tcPr>
                </a:tc>
              </a:tr>
              <a:tr h="6441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40" dirty="0">
                          <a:latin typeface="Arial"/>
                          <a:cs typeface="Arial"/>
                        </a:rPr>
                        <a:t>10-11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років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75%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644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12-13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років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22%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67%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00" spc="-65" dirty="0">
                          <a:latin typeface="Arial"/>
                          <a:cs typeface="Arial"/>
                        </a:rPr>
                        <a:t>11%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  <a:tr h="644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14-15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років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34%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54%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12%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</a:tr>
              <a:tr h="644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16-17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років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65%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7753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24%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400" spc="-65" dirty="0">
                          <a:latin typeface="Arial"/>
                          <a:cs typeface="Arial"/>
                        </a:rPr>
                        <a:t>11%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67508" y="1307972"/>
            <a:ext cx="4813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Активність </a:t>
            </a:r>
            <a:r>
              <a:rPr sz="2000" b="1" spc="-10" dirty="0">
                <a:latin typeface="Arial"/>
                <a:cs typeface="Arial"/>
              </a:rPr>
              <a:t>виходу дітей </a:t>
            </a:r>
            <a:r>
              <a:rPr sz="2000" b="1" dirty="0">
                <a:latin typeface="Arial"/>
                <a:cs typeface="Arial"/>
              </a:rPr>
              <a:t>в </a:t>
            </a:r>
            <a:r>
              <a:rPr sz="2000" b="1" spc="-30" dirty="0">
                <a:latin typeface="Arial"/>
                <a:cs typeface="Arial"/>
              </a:rPr>
              <a:t>Інтернет,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434" y="171653"/>
            <a:ext cx="8695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Arial"/>
                <a:cs typeface="Arial"/>
              </a:rPr>
              <a:t>А скільки </a:t>
            </a:r>
            <a:r>
              <a:rPr sz="3200" spc="-15" dirty="0"/>
              <a:t>можна </a:t>
            </a:r>
            <a:r>
              <a:rPr sz="3200" b="0" spc="-5" dirty="0">
                <a:latin typeface="Arial"/>
                <a:cs typeface="Arial"/>
              </a:rPr>
              <a:t>дитині </a:t>
            </a:r>
            <a:r>
              <a:rPr sz="3200" b="0" spc="-20" dirty="0">
                <a:latin typeface="Arial"/>
                <a:cs typeface="Arial"/>
              </a:rPr>
              <a:t>бути </a:t>
            </a:r>
            <a:r>
              <a:rPr sz="3200" b="0" spc="-5" dirty="0">
                <a:latin typeface="Arial"/>
                <a:cs typeface="Arial"/>
              </a:rPr>
              <a:t>за</a:t>
            </a:r>
            <a:r>
              <a:rPr sz="3200" b="0" spc="-100" dirty="0">
                <a:latin typeface="Arial"/>
                <a:cs typeface="Arial"/>
              </a:rPr>
              <a:t> </a:t>
            </a:r>
            <a:r>
              <a:rPr sz="3200" b="0" spc="-10" dirty="0">
                <a:latin typeface="Arial"/>
                <a:cs typeface="Arial"/>
              </a:rPr>
              <a:t>комп’ютером?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4960" y="1580388"/>
            <a:ext cx="5974080" cy="2040889"/>
            <a:chOff x="1584960" y="1580388"/>
            <a:chExt cx="5974080" cy="2040889"/>
          </a:xfrm>
        </p:grpSpPr>
        <p:sp>
          <p:nvSpPr>
            <p:cNvPr id="4" name="object 4"/>
            <p:cNvSpPr/>
            <p:nvPr/>
          </p:nvSpPr>
          <p:spPr>
            <a:xfrm>
              <a:off x="1584960" y="1580388"/>
              <a:ext cx="5974079" cy="2040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6603" y="1772793"/>
              <a:ext cx="5590921" cy="16562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9097" y="1044702"/>
            <a:ext cx="8448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014" marR="5080" indent="-1885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Згідно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з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нормами, визначеними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МОЗ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України,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неперервне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перебування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за 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комп’ютером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не повинно</a:t>
            </a:r>
            <a:r>
              <a:rPr sz="18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перевищувати: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1442" y="3496072"/>
            <a:ext cx="3350260" cy="265938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210"/>
              </a:spcBef>
            </a:pPr>
            <a:r>
              <a:rPr sz="2400" u="heavy" spc="-5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ПРОТЯГОМ</a:t>
            </a:r>
            <a:r>
              <a:rPr sz="24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ТИЖНЯ:</a:t>
            </a:r>
            <a:endParaRPr sz="24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  <a:spcBef>
                <a:spcPts val="128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30-45</a:t>
            </a:r>
            <a:r>
              <a:rPr sz="28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хв.</a:t>
            </a:r>
            <a:endParaRPr sz="28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2-6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2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333399"/>
                </a:solidFill>
                <a:latin typeface="Arial"/>
                <a:cs typeface="Arial"/>
              </a:rPr>
              <a:t>год.</a:t>
            </a:r>
            <a:endParaRPr sz="28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7-9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2,5</a:t>
            </a:r>
            <a:r>
              <a:rPr sz="2800" spc="-35" dirty="0">
                <a:solidFill>
                  <a:srgbClr val="333399"/>
                </a:solidFill>
                <a:latin typeface="Arial"/>
                <a:cs typeface="Arial"/>
              </a:rPr>
              <a:t> год.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35" dirty="0">
                <a:solidFill>
                  <a:srgbClr val="333399"/>
                </a:solidFill>
                <a:latin typeface="Arial"/>
                <a:cs typeface="Arial"/>
              </a:rPr>
              <a:t>10-11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7</a:t>
            </a:r>
            <a:r>
              <a:rPr sz="28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333399"/>
                </a:solidFill>
                <a:latin typeface="Arial"/>
                <a:cs typeface="Arial"/>
              </a:rPr>
              <a:t>год.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209" y="244220"/>
            <a:ext cx="8183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Arial"/>
                <a:cs typeface="Arial"/>
              </a:rPr>
              <a:t>3. </a:t>
            </a:r>
            <a:r>
              <a:rPr sz="3200" b="0" spc="-25" dirty="0">
                <a:latin typeface="Arial"/>
                <a:cs typeface="Arial"/>
              </a:rPr>
              <a:t>Навчайте безпечній </a:t>
            </a:r>
            <a:r>
              <a:rPr sz="3200" b="0" spc="-15" dirty="0">
                <a:latin typeface="Arial"/>
                <a:cs typeface="Arial"/>
              </a:rPr>
              <a:t>поведінці </a:t>
            </a:r>
            <a:r>
              <a:rPr sz="3200" b="0" dirty="0">
                <a:latin typeface="Arial"/>
                <a:cs typeface="Arial"/>
              </a:rPr>
              <a:t>в</a:t>
            </a:r>
            <a:r>
              <a:rPr sz="3200" b="0" spc="-10" dirty="0">
                <a:latin typeface="Arial"/>
                <a:cs typeface="Arial"/>
              </a:rPr>
              <a:t> </a:t>
            </a:r>
            <a:r>
              <a:rPr sz="3200" b="0" spc="-20" dirty="0">
                <a:latin typeface="Arial"/>
                <a:cs typeface="Arial"/>
              </a:rPr>
              <a:t>Інтернеті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861187"/>
            <a:ext cx="8251825" cy="55867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Підвищуйте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свою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Інтернет-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 комп’ютерну</a:t>
            </a:r>
            <a:r>
              <a:rPr sz="24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грамотність</a:t>
            </a:r>
            <a:endParaRPr sz="2400">
              <a:latin typeface="Arial"/>
              <a:cs typeface="Arial"/>
            </a:endParaRPr>
          </a:p>
          <a:p>
            <a:pPr marL="355600" marR="67564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Навчіть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своїх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дітей ніколи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не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надавати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Інтернет 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особисту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інформацію про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себе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 свою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родину </a:t>
            </a:r>
            <a:r>
              <a:rPr sz="2400" spc="-25" dirty="0">
                <a:solidFill>
                  <a:srgbClr val="333399"/>
                </a:solidFill>
                <a:latin typeface="Arial"/>
                <a:cs typeface="Arial"/>
              </a:rPr>
              <a:t>без 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Вашого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відома</a:t>
            </a:r>
            <a:endParaRPr sz="2400">
              <a:latin typeface="Arial"/>
              <a:cs typeface="Arial"/>
            </a:endParaRPr>
          </a:p>
          <a:p>
            <a:pPr marL="355600" marR="84455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Навчіть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своїх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дітей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відповідальному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й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етичному 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поводженню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онлайн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та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критичному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ставленню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до  інформації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в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Інтернеті</a:t>
            </a:r>
            <a:endParaRPr sz="2400">
              <a:latin typeface="Arial"/>
              <a:cs typeface="Arial"/>
            </a:endParaRPr>
          </a:p>
          <a:p>
            <a:pPr marL="355600" marR="3352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Поясніть дитині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всі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небезпеки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здійснення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фінансових  операцій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через</a:t>
            </a:r>
            <a:r>
              <a:rPr sz="2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Інтернет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Наполягайте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на </a:t>
            </a:r>
            <a:r>
              <a:rPr sz="2400" spc="-50" dirty="0">
                <a:solidFill>
                  <a:srgbClr val="333399"/>
                </a:solidFill>
                <a:latin typeface="Arial"/>
                <a:cs typeface="Arial"/>
              </a:rPr>
              <a:t>тому,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щоб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Ваші діти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ніколи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не 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погоджувалися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зустрічатися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зі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своїм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онлайн-другом </a:t>
            </a:r>
            <a:r>
              <a:rPr sz="2400" spc="-25" dirty="0">
                <a:solidFill>
                  <a:srgbClr val="333399"/>
                </a:solidFill>
                <a:latin typeface="Arial"/>
                <a:cs typeface="Arial"/>
              </a:rPr>
              <a:t>без 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Вашого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відома</a:t>
            </a:r>
            <a:endParaRPr sz="2400">
              <a:latin typeface="Arial"/>
              <a:cs typeface="Arial"/>
            </a:endParaRPr>
          </a:p>
          <a:p>
            <a:pPr marL="355600" marR="85407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Навчіть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дитину користуватися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антивірусом,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спам-  </a:t>
            </a:r>
            <a:r>
              <a:rPr sz="2400" spc="-25" dirty="0">
                <a:solidFill>
                  <a:srgbClr val="333399"/>
                </a:solidFill>
                <a:latin typeface="Arial"/>
                <a:cs typeface="Arial"/>
              </a:rPr>
              <a:t>фільтром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 блокувальником</a:t>
            </a:r>
            <a:r>
              <a:rPr sz="2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реклами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7697" y="244220"/>
            <a:ext cx="4846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"/>
                <a:cs typeface="Arial"/>
              </a:rPr>
              <a:t>Окрім </a:t>
            </a:r>
            <a:r>
              <a:rPr sz="3200" b="0" spc="-35" dirty="0">
                <a:latin typeface="Arial"/>
                <a:cs typeface="Arial"/>
              </a:rPr>
              <a:t>того </a:t>
            </a:r>
            <a:r>
              <a:rPr sz="3200" b="0" spc="-5" dirty="0">
                <a:latin typeface="Arial"/>
                <a:cs typeface="Arial"/>
              </a:rPr>
              <a:t>(не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замість!)…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078229"/>
            <a:ext cx="8473440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131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Добре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знати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і самим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неухильно дотримуватися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правил  </a:t>
            </a:r>
            <a:r>
              <a:rPr sz="2400" spc="-25" dirty="0">
                <a:solidFill>
                  <a:srgbClr val="333399"/>
                </a:solidFill>
                <a:latin typeface="Arial"/>
                <a:cs typeface="Arial"/>
              </a:rPr>
              <a:t>безпечного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користування</a:t>
            </a:r>
            <a:r>
              <a:rPr sz="24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Інтернетом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Обговорити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з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дитиною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 запровадити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сімейні правила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користування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комп’ютером</a:t>
            </a:r>
            <a:endParaRPr sz="2400">
              <a:latin typeface="Arial"/>
              <a:cs typeface="Arial"/>
            </a:endParaRPr>
          </a:p>
          <a:p>
            <a:pPr marL="355600" marR="8001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Створити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для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кожного користувача комп’ютера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свій 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обліковий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запис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як </a:t>
            </a: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це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зробити?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Використовувати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програми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для </a:t>
            </a:r>
            <a:r>
              <a:rPr sz="2400" spc="-20" dirty="0">
                <a:solidFill>
                  <a:srgbClr val="333399"/>
                </a:solidFill>
                <a:latin typeface="Arial"/>
                <a:cs typeface="Arial"/>
              </a:rPr>
              <a:t>фільтрації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контенту і 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тривалості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роботи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за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комп’ютером 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4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Інтернет-цензор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, </a:t>
            </a:r>
            <a:r>
              <a:rPr sz="2400" u="heavy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Батьківський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контроль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Безпека 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сім’ї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4"/>
              </a:rPr>
              <a:t>Windows Live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,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та</a:t>
            </a:r>
            <a:r>
              <a:rPr sz="24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ін.)</a:t>
            </a:r>
            <a:endParaRPr sz="2400">
              <a:latin typeface="Arial"/>
              <a:cs typeface="Arial"/>
            </a:endParaRPr>
          </a:p>
          <a:p>
            <a:pPr marL="355600" marR="110172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Встановити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послугу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«Батьківський контроль»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для 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смартфона (</a:t>
            </a: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безкоштовна послуга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від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5"/>
              </a:rPr>
              <a:t>Київстар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Налаштувати</a:t>
            </a:r>
            <a:r>
              <a:rPr sz="2400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безпечний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6"/>
              </a:rPr>
              <a:t>пошук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своєму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браузері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Використовувати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спеціальний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дитячий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7"/>
              </a:rPr>
              <a:t>браузер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8482" y="206501"/>
            <a:ext cx="4995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Комп’ютерна</a:t>
            </a:r>
            <a:r>
              <a:rPr sz="3200" spc="-105" dirty="0"/>
              <a:t> </a:t>
            </a:r>
            <a:r>
              <a:rPr sz="3200" spc="-10" dirty="0"/>
              <a:t>залежність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261103" y="1123188"/>
            <a:ext cx="4632959" cy="518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150366"/>
            <a:ext cx="3512185" cy="445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6395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Arial"/>
                <a:cs typeface="Arial"/>
              </a:rPr>
              <a:t>Нав’язливе </a:t>
            </a:r>
            <a:r>
              <a:rPr sz="2200" b="1" dirty="0">
                <a:latin typeface="Arial"/>
                <a:cs typeface="Arial"/>
              </a:rPr>
              <a:t>бажання  </a:t>
            </a:r>
            <a:r>
              <a:rPr sz="2200" b="1" spc="-15" dirty="0">
                <a:latin typeface="Arial"/>
                <a:cs typeface="Arial"/>
              </a:rPr>
              <a:t>проводити </a:t>
            </a:r>
            <a:r>
              <a:rPr sz="2200" b="1" spc="-30" dirty="0">
                <a:latin typeface="Arial"/>
                <a:cs typeface="Arial"/>
              </a:rPr>
              <a:t>все </a:t>
            </a:r>
            <a:r>
              <a:rPr sz="2200" b="1" spc="-5" dirty="0">
                <a:latin typeface="Arial"/>
                <a:cs typeface="Arial"/>
              </a:rPr>
              <a:t>більше  часу </a:t>
            </a:r>
            <a:r>
              <a:rPr sz="2200" b="1" spc="-15" dirty="0">
                <a:latin typeface="Arial"/>
                <a:cs typeface="Arial"/>
              </a:rPr>
              <a:t>за</a:t>
            </a:r>
            <a:r>
              <a:rPr sz="2200" b="1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комп’ютером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Arial"/>
                <a:cs typeface="Arial"/>
              </a:rPr>
              <a:t>та/або </a:t>
            </a:r>
            <a:r>
              <a:rPr sz="2200" b="1" spc="-5" dirty="0">
                <a:latin typeface="Arial"/>
                <a:cs typeface="Arial"/>
              </a:rPr>
              <a:t>в мережі</a:t>
            </a:r>
            <a:r>
              <a:rPr sz="2200" b="1" spc="25" dirty="0">
                <a:latin typeface="Arial"/>
                <a:cs typeface="Arial"/>
              </a:rPr>
              <a:t> </a:t>
            </a:r>
            <a:r>
              <a:rPr sz="2200" b="1" spc="-35" dirty="0">
                <a:latin typeface="Arial"/>
                <a:cs typeface="Arial"/>
              </a:rPr>
              <a:t>Інтернет.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Arial"/>
                <a:cs typeface="Arial"/>
              </a:rPr>
              <a:t>Супроводжується </a:t>
            </a:r>
            <a:r>
              <a:rPr sz="2200" spc="-20" dirty="0">
                <a:latin typeface="Arial"/>
                <a:cs typeface="Arial"/>
              </a:rPr>
              <a:t>втратою  </a:t>
            </a:r>
            <a:r>
              <a:rPr sz="2200" spc="-5" dirty="0">
                <a:latin typeface="Arial"/>
                <a:cs typeface="Arial"/>
              </a:rPr>
              <a:t>відчуття </a:t>
            </a:r>
            <a:r>
              <a:rPr sz="2200" spc="-45" dirty="0">
                <a:latin typeface="Arial"/>
                <a:cs typeface="Arial"/>
              </a:rPr>
              <a:t>часу, </a:t>
            </a:r>
            <a:r>
              <a:rPr sz="2200" spc="-10" dirty="0">
                <a:latin typeface="Arial"/>
                <a:cs typeface="Arial"/>
              </a:rPr>
              <a:t>порушенням  </a:t>
            </a:r>
            <a:r>
              <a:rPr sz="2200" spc="-5" dirty="0">
                <a:latin typeface="Arial"/>
                <a:cs typeface="Arial"/>
              </a:rPr>
              <a:t>зв’язків із </a:t>
            </a:r>
            <a:r>
              <a:rPr sz="2200" spc="-10" dirty="0">
                <a:latin typeface="Arial"/>
                <a:cs typeface="Arial"/>
              </a:rPr>
              <a:t>навколишнім  світом, почуттям  </a:t>
            </a:r>
            <a:r>
              <a:rPr sz="2200" spc="-5" dirty="0">
                <a:latin typeface="Arial"/>
                <a:cs typeface="Arial"/>
              </a:rPr>
              <a:t>невпевненості,  </a:t>
            </a:r>
            <a:r>
              <a:rPr sz="2200" spc="-10" dirty="0">
                <a:latin typeface="Arial"/>
                <a:cs typeface="Arial"/>
              </a:rPr>
              <a:t>безпорадності, </a:t>
            </a:r>
            <a:r>
              <a:rPr sz="2200" spc="-5" dirty="0">
                <a:latin typeface="Arial"/>
                <a:cs typeface="Arial"/>
              </a:rPr>
              <a:t>страху  самостійного прийняття  рішень і відповідальності  за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них.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244220"/>
            <a:ext cx="759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latin typeface="Arial"/>
                <a:cs typeface="Arial"/>
              </a:rPr>
              <a:t>Читайте </a:t>
            </a:r>
            <a:r>
              <a:rPr sz="3200" b="0" spc="-5" dirty="0">
                <a:latin typeface="Arial"/>
                <a:cs typeface="Arial"/>
              </a:rPr>
              <a:t>про </a:t>
            </a:r>
            <a:r>
              <a:rPr sz="3200" b="0" spc="-15" dirty="0">
                <a:latin typeface="Arial"/>
                <a:cs typeface="Arial"/>
              </a:rPr>
              <a:t>безпеку </a:t>
            </a:r>
            <a:r>
              <a:rPr sz="3200" b="0" dirty="0">
                <a:latin typeface="Arial"/>
                <a:cs typeface="Arial"/>
              </a:rPr>
              <a:t>в </a:t>
            </a:r>
            <a:r>
              <a:rPr sz="3200" b="0" spc="-25" dirty="0">
                <a:latin typeface="Arial"/>
                <a:cs typeface="Arial"/>
              </a:rPr>
              <a:t>Інтернеті</a:t>
            </a:r>
            <a:r>
              <a:rPr sz="3200" b="0" spc="-30" dirty="0">
                <a:latin typeface="Arial"/>
                <a:cs typeface="Arial"/>
              </a:rPr>
              <a:t> </a:t>
            </a:r>
            <a:r>
              <a:rPr sz="3200" b="0" dirty="0">
                <a:latin typeface="Arial"/>
                <a:cs typeface="Arial"/>
              </a:rPr>
              <a:t>більше!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36" y="3594608"/>
            <a:ext cx="795337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200" u="heavy" spc="-8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Сторінки </a:t>
            </a:r>
            <a:r>
              <a:rPr sz="32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цього </a:t>
            </a:r>
            <a:r>
              <a:rPr sz="3200" b="1" u="heavy" spc="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сайту</a:t>
            </a:r>
            <a:r>
              <a:rPr sz="3200" b="1" u="heavy" spc="-10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містять</a:t>
            </a:r>
            <a:endParaRPr sz="32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u="heavy" spc="-8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інформацію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про </a:t>
            </a:r>
            <a:r>
              <a:rPr sz="32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те,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як Ви</a:t>
            </a:r>
            <a:r>
              <a:rPr sz="3200" b="1" u="heavy" spc="-1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b="1" u="heavy" spc="-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можете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u="heavy" spc="-80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зробити Інтернет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більш </a:t>
            </a:r>
            <a:r>
              <a:rPr sz="32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безпечним</a:t>
            </a:r>
            <a:r>
              <a:rPr sz="3200" b="1" u="heavy" spc="-1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для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u="heavy" spc="-7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2"/>
              </a:rPr>
              <a:t>дітей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183" y="1412747"/>
            <a:ext cx="8855583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6705"/>
            <a:ext cx="7979409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На </a:t>
            </a:r>
            <a:r>
              <a:rPr sz="2800" spc="-15" dirty="0">
                <a:latin typeface="Arial"/>
                <a:cs typeface="Arial"/>
              </a:rPr>
              <a:t>сьогодні, </a:t>
            </a:r>
            <a:r>
              <a:rPr sz="2800" spc="-5" dirty="0">
                <a:latin typeface="Arial"/>
                <a:cs typeface="Arial"/>
              </a:rPr>
              <a:t>на жаль, немає </a:t>
            </a:r>
            <a:r>
              <a:rPr sz="2800" spc="-15" dirty="0">
                <a:latin typeface="Arial"/>
                <a:cs typeface="Arial"/>
              </a:rPr>
              <a:t>комп'ютерних  </a:t>
            </a:r>
            <a:r>
              <a:rPr sz="2800" spc="-5" dirty="0">
                <a:latin typeface="Arial"/>
                <a:cs typeface="Arial"/>
              </a:rPr>
              <a:t>програм, </a:t>
            </a:r>
            <a:r>
              <a:rPr sz="2800" spc="-20" dirty="0">
                <a:latin typeface="Arial"/>
                <a:cs typeface="Arial"/>
              </a:rPr>
              <a:t>здатних </a:t>
            </a:r>
            <a:r>
              <a:rPr sz="2800" spc="-5" dirty="0">
                <a:latin typeface="Arial"/>
                <a:cs typeface="Arial"/>
              </a:rPr>
              <a:t>повністю захистити  маленького користувача від </a:t>
            </a:r>
            <a:r>
              <a:rPr sz="2800" spc="-25" dirty="0">
                <a:latin typeface="Arial"/>
                <a:cs typeface="Arial"/>
              </a:rPr>
              <a:t>небезпек </a:t>
            </a:r>
            <a:r>
              <a:rPr sz="2800" spc="-40" dirty="0">
                <a:latin typeface="Arial"/>
                <a:cs typeface="Arial"/>
              </a:rPr>
              <a:t>Інтернету.  </a:t>
            </a:r>
            <a:r>
              <a:rPr sz="2800" spc="-20" dirty="0">
                <a:latin typeface="Arial"/>
                <a:cs typeface="Arial"/>
              </a:rPr>
              <a:t>Однак </a:t>
            </a:r>
            <a:r>
              <a:rPr sz="2800" spc="-5" dirty="0">
                <a:latin typeface="Arial"/>
                <a:cs typeface="Arial"/>
              </a:rPr>
              <a:t>тільки </a:t>
            </a:r>
            <a:r>
              <a:rPr sz="2800" spc="-15" dirty="0">
                <a:latin typeface="Arial"/>
                <a:cs typeface="Arial"/>
              </a:rPr>
              <a:t>технічними </a:t>
            </a:r>
            <a:r>
              <a:rPr sz="2800" spc="-10" dirty="0">
                <a:latin typeface="Arial"/>
                <a:cs typeface="Arial"/>
              </a:rPr>
              <a:t>засобами </a:t>
            </a:r>
            <a:r>
              <a:rPr sz="2800" spc="-15" dirty="0">
                <a:latin typeface="Arial"/>
                <a:cs typeface="Arial"/>
              </a:rPr>
              <a:t>проблему </a:t>
            </a:r>
            <a:r>
              <a:rPr sz="2800" spc="-10" dirty="0">
                <a:latin typeface="Arial"/>
                <a:cs typeface="Arial"/>
              </a:rPr>
              <a:t>не  </a:t>
            </a:r>
            <a:r>
              <a:rPr sz="2800" spc="-5" dirty="0">
                <a:latin typeface="Arial"/>
                <a:cs typeface="Arial"/>
              </a:rPr>
              <a:t>вирішити, </a:t>
            </a:r>
            <a:r>
              <a:rPr sz="2800" spc="-10" dirty="0">
                <a:latin typeface="Arial"/>
                <a:cs typeface="Arial"/>
              </a:rPr>
              <a:t>важливий </a:t>
            </a:r>
            <a:r>
              <a:rPr sz="2800" spc="-5" dirty="0">
                <a:latin typeface="Arial"/>
                <a:cs typeface="Arial"/>
              </a:rPr>
              <a:t>і </a:t>
            </a:r>
            <a:r>
              <a:rPr sz="2800" spc="-15" dirty="0">
                <a:latin typeface="Arial"/>
                <a:cs typeface="Arial"/>
              </a:rPr>
              <a:t>людський</a:t>
            </a:r>
            <a:r>
              <a:rPr sz="2800" spc="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фактор.</a:t>
            </a:r>
            <a:endParaRPr sz="2800" dirty="0">
              <a:latin typeface="Arial"/>
              <a:cs typeface="Arial"/>
            </a:endParaRPr>
          </a:p>
          <a:p>
            <a:pPr marL="12700" marR="204470">
              <a:lnSpc>
                <a:spcPct val="100000"/>
              </a:lnSpc>
              <a:spcBef>
                <a:spcPts val="5"/>
              </a:spcBef>
            </a:pPr>
            <a:r>
              <a:rPr sz="2800" b="1" spc="-15" dirty="0">
                <a:latin typeface="Arial"/>
                <a:cs typeface="Arial"/>
              </a:rPr>
              <a:t>Важливу </a:t>
            </a:r>
            <a:r>
              <a:rPr sz="2800" b="1" spc="-20" dirty="0">
                <a:latin typeface="Arial"/>
                <a:cs typeface="Arial"/>
              </a:rPr>
              <a:t>роль </a:t>
            </a:r>
            <a:r>
              <a:rPr sz="2800" b="1" spc="-10" dirty="0">
                <a:latin typeface="Arial"/>
                <a:cs typeface="Arial"/>
              </a:rPr>
              <a:t>відіграють </a:t>
            </a:r>
            <a:r>
              <a:rPr sz="2800" b="1" spc="-5" dirty="0">
                <a:latin typeface="Arial"/>
                <a:cs typeface="Arial"/>
              </a:rPr>
              <a:t>нормальні </a:t>
            </a:r>
            <a:r>
              <a:rPr sz="2800" b="1" spc="-20" dirty="0">
                <a:latin typeface="Arial"/>
                <a:cs typeface="Arial"/>
              </a:rPr>
              <a:t>довірливі  </a:t>
            </a:r>
            <a:r>
              <a:rPr sz="2800" b="1" spc="-10" dirty="0">
                <a:latin typeface="Arial"/>
                <a:cs typeface="Arial"/>
              </a:rPr>
              <a:t>стосунки </a:t>
            </a:r>
            <a:r>
              <a:rPr sz="2800" b="1" spc="-15" dirty="0">
                <a:latin typeface="Arial"/>
                <a:cs typeface="Arial"/>
              </a:rPr>
              <a:t>дітей </a:t>
            </a:r>
            <a:r>
              <a:rPr sz="2800" b="1" spc="-5" dirty="0">
                <a:latin typeface="Arial"/>
                <a:cs typeface="Arial"/>
              </a:rPr>
              <a:t>і </a:t>
            </a:r>
            <a:r>
              <a:rPr sz="2800" b="1" spc="-20" dirty="0">
                <a:latin typeface="Arial"/>
                <a:cs typeface="Arial"/>
              </a:rPr>
              <a:t>батьків. </a:t>
            </a:r>
            <a:r>
              <a:rPr sz="2800" b="1" spc="-10" dirty="0">
                <a:latin typeface="Arial"/>
                <a:cs typeface="Arial"/>
              </a:rPr>
              <a:t>Побоюючись загрози </a:t>
            </a:r>
            <a:r>
              <a:rPr sz="2800" b="1" spc="-5" dirty="0">
                <a:latin typeface="Arial"/>
                <a:cs typeface="Arial"/>
              </a:rPr>
              <a:t>з  </a:t>
            </a:r>
            <a:r>
              <a:rPr sz="2800" b="1" spc="5" dirty="0">
                <a:latin typeface="Arial"/>
                <a:cs typeface="Arial"/>
              </a:rPr>
              <a:t>боку </a:t>
            </a:r>
            <a:r>
              <a:rPr sz="2800" b="1" spc="-5" dirty="0">
                <a:latin typeface="Arial"/>
                <a:cs typeface="Arial"/>
              </a:rPr>
              <a:t>всесвітньої </a:t>
            </a:r>
            <a:r>
              <a:rPr sz="2800" b="1" spc="-10" dirty="0">
                <a:latin typeface="Arial"/>
                <a:cs typeface="Arial"/>
              </a:rPr>
              <a:t>мережі, </a:t>
            </a:r>
            <a:r>
              <a:rPr sz="2800" b="1" spc="-5" dirty="0">
                <a:latin typeface="Arial"/>
                <a:cs typeface="Arial"/>
              </a:rPr>
              <a:t>не </a:t>
            </a:r>
            <a:r>
              <a:rPr sz="2800" b="1" spc="-30" dirty="0">
                <a:latin typeface="Arial"/>
                <a:cs typeface="Arial"/>
              </a:rPr>
              <a:t>варто </a:t>
            </a:r>
            <a:r>
              <a:rPr sz="2800" b="1" spc="-5" dirty="0">
                <a:latin typeface="Arial"/>
                <a:cs typeface="Arial"/>
              </a:rPr>
              <a:t>повністю  </a:t>
            </a:r>
            <a:r>
              <a:rPr sz="2800" b="1" spc="-15" dirty="0">
                <a:latin typeface="Arial"/>
                <a:cs typeface="Arial"/>
              </a:rPr>
              <a:t>виключати комп'ютер </a:t>
            </a:r>
            <a:r>
              <a:rPr sz="2800" b="1" spc="-5" dirty="0">
                <a:latin typeface="Arial"/>
                <a:cs typeface="Arial"/>
              </a:rPr>
              <a:t>з життя дитини. </a:t>
            </a:r>
            <a:r>
              <a:rPr sz="2800" b="1" spc="-40" dirty="0">
                <a:latin typeface="Arial"/>
                <a:cs typeface="Arial"/>
              </a:rPr>
              <a:t>Уважно  </a:t>
            </a:r>
            <a:r>
              <a:rPr sz="2800" b="1" spc="-20" dirty="0">
                <a:latin typeface="Arial"/>
                <a:cs typeface="Arial"/>
              </a:rPr>
              <a:t>стежте </a:t>
            </a:r>
            <a:r>
              <a:rPr sz="2800" b="1" spc="-5" dirty="0">
                <a:latin typeface="Arial"/>
                <a:cs typeface="Arial"/>
              </a:rPr>
              <a:t>за тим, як Ваші діти користуються  </a:t>
            </a:r>
            <a:r>
              <a:rPr sz="2800" b="1" spc="-20" dirty="0">
                <a:latin typeface="Arial"/>
                <a:cs typeface="Arial"/>
              </a:rPr>
              <a:t>Iнтернетом, </a:t>
            </a:r>
            <a:r>
              <a:rPr sz="2800" b="1" spc="-5" dirty="0">
                <a:latin typeface="Arial"/>
                <a:cs typeface="Arial"/>
              </a:rPr>
              <a:t>і </a:t>
            </a:r>
            <a:r>
              <a:rPr sz="2800" b="1" spc="-20" dirty="0">
                <a:latin typeface="Arial"/>
                <a:cs typeface="Arial"/>
              </a:rPr>
              <a:t>навчіть </a:t>
            </a:r>
            <a:r>
              <a:rPr sz="2800" b="1" spc="-5" dirty="0">
                <a:latin typeface="Arial"/>
                <a:cs typeface="Arial"/>
              </a:rPr>
              <a:t>їх робити усвідомлений і  </a:t>
            </a:r>
            <a:r>
              <a:rPr sz="2800" b="1" spc="-10" dirty="0">
                <a:latin typeface="Arial"/>
                <a:cs typeface="Arial"/>
              </a:rPr>
              <a:t>грамотний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вибір.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Як </a:t>
            </a:r>
            <a:r>
              <a:rPr spc="-10" dirty="0"/>
              <a:t>створити </a:t>
            </a:r>
            <a:r>
              <a:rPr spc="-15" dirty="0"/>
              <a:t>обліковий </a:t>
            </a:r>
            <a:r>
              <a:rPr spc="-5" dirty="0"/>
              <a:t>запис</a:t>
            </a:r>
            <a:r>
              <a:rPr spc="-50" dirty="0"/>
              <a:t> </a:t>
            </a:r>
            <a:r>
              <a:rPr spc="-5" dirty="0"/>
              <a:t>користувача?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2134"/>
            <a:ext cx="47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755" dirty="0">
                <a:solidFill>
                  <a:srgbClr val="333399"/>
                </a:solidFill>
                <a:latin typeface="Wingdings"/>
                <a:cs typeface="Wingdings"/>
              </a:rPr>
              <a:t></a:t>
            </a:r>
            <a:endParaRPr sz="40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35" y="1641348"/>
            <a:ext cx="9051290" cy="3996054"/>
            <a:chOff x="59435" y="1641348"/>
            <a:chExt cx="9051290" cy="3996054"/>
          </a:xfrm>
        </p:grpSpPr>
        <p:sp>
          <p:nvSpPr>
            <p:cNvPr id="5" name="object 5"/>
            <p:cNvSpPr/>
            <p:nvPr/>
          </p:nvSpPr>
          <p:spPr>
            <a:xfrm>
              <a:off x="59435" y="1641348"/>
              <a:ext cx="9051036" cy="39959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1833753"/>
              <a:ext cx="8667496" cy="3611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Як </a:t>
            </a:r>
            <a:r>
              <a:rPr spc="-10" dirty="0"/>
              <a:t>створити </a:t>
            </a:r>
            <a:r>
              <a:rPr spc="-15" dirty="0"/>
              <a:t>обліковий </a:t>
            </a:r>
            <a:r>
              <a:rPr spc="-5" dirty="0"/>
              <a:t>запис</a:t>
            </a:r>
            <a:r>
              <a:rPr spc="-50" dirty="0"/>
              <a:t> </a:t>
            </a:r>
            <a:r>
              <a:rPr spc="-5" dirty="0"/>
              <a:t>користувача?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2134"/>
            <a:ext cx="47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755" dirty="0">
                <a:solidFill>
                  <a:srgbClr val="333399"/>
                </a:solidFill>
                <a:latin typeface="Wingdings"/>
                <a:cs typeface="Wingdings"/>
              </a:rPr>
              <a:t></a:t>
            </a:r>
            <a:endParaRPr sz="40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492" y="1653539"/>
            <a:ext cx="8905240" cy="4415155"/>
            <a:chOff x="126492" y="1653539"/>
            <a:chExt cx="8905240" cy="4415155"/>
          </a:xfrm>
        </p:grpSpPr>
        <p:sp>
          <p:nvSpPr>
            <p:cNvPr id="5" name="object 5"/>
            <p:cNvSpPr/>
            <p:nvPr/>
          </p:nvSpPr>
          <p:spPr>
            <a:xfrm>
              <a:off x="126492" y="1653539"/>
              <a:ext cx="8904732" cy="44150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300" y="1844763"/>
              <a:ext cx="8520684" cy="4032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Як </a:t>
            </a:r>
            <a:r>
              <a:rPr spc="-10" dirty="0"/>
              <a:t>створити </a:t>
            </a:r>
            <a:r>
              <a:rPr spc="-15" dirty="0"/>
              <a:t>обліковий </a:t>
            </a:r>
            <a:r>
              <a:rPr spc="-5" dirty="0"/>
              <a:t>запис</a:t>
            </a:r>
            <a:r>
              <a:rPr spc="-50" dirty="0"/>
              <a:t> </a:t>
            </a:r>
            <a:r>
              <a:rPr spc="-5" dirty="0"/>
              <a:t>користувача?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2134"/>
            <a:ext cx="47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755" dirty="0">
                <a:solidFill>
                  <a:srgbClr val="333399"/>
                </a:solidFill>
                <a:latin typeface="Wingdings"/>
                <a:cs typeface="Wingdings"/>
              </a:rPr>
              <a:t></a:t>
            </a:r>
            <a:endParaRPr sz="40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100" y="1946148"/>
            <a:ext cx="9050020" cy="3115310"/>
            <a:chOff x="38100" y="1946148"/>
            <a:chExt cx="9050020" cy="3115310"/>
          </a:xfrm>
        </p:grpSpPr>
        <p:sp>
          <p:nvSpPr>
            <p:cNvPr id="5" name="object 5"/>
            <p:cNvSpPr/>
            <p:nvPr/>
          </p:nvSpPr>
          <p:spPr>
            <a:xfrm>
              <a:off x="38100" y="1946148"/>
              <a:ext cx="9049512" cy="3115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263" y="2138553"/>
              <a:ext cx="8665464" cy="2730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4505" marR="5080" indent="-17468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Скільки </a:t>
            </a:r>
            <a:r>
              <a:rPr spc="-5" dirty="0"/>
              <a:t>часу </a:t>
            </a:r>
            <a:r>
              <a:rPr spc="-10" dirty="0"/>
              <a:t>дитина </a:t>
            </a:r>
            <a:r>
              <a:rPr spc="-5" dirty="0"/>
              <a:t>найдовше </a:t>
            </a:r>
            <a:r>
              <a:rPr spc="-35" dirty="0"/>
              <a:t>може </a:t>
            </a:r>
            <a:r>
              <a:rPr spc="-10" dirty="0"/>
              <a:t>працювати  </a:t>
            </a:r>
            <a:r>
              <a:rPr spc="-5" dirty="0"/>
              <a:t>з </a:t>
            </a:r>
            <a:r>
              <a:rPr spc="-25" dirty="0"/>
              <a:t>комп’ютером </a:t>
            </a:r>
            <a:r>
              <a:rPr spc="-5" dirty="0"/>
              <a:t>без</a:t>
            </a:r>
            <a:r>
              <a:rPr spc="60" dirty="0"/>
              <a:t> </a:t>
            </a:r>
            <a:r>
              <a:rPr spc="-5" dirty="0"/>
              <a:t>перерви?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38705" y="2145919"/>
            <a:ext cx="1219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годину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71794" y="2146172"/>
            <a:ext cx="144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хвилин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703"/>
            <a:ext cx="3613150" cy="2172970"/>
            <a:chOff x="641388" y="3854703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105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9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8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83"/>
                  </a:lnTo>
                  <a:lnTo>
                    <a:pt x="3286" y="1848835"/>
                  </a:lnTo>
                  <a:lnTo>
                    <a:pt x="12859" y="1895689"/>
                  </a:lnTo>
                  <a:lnTo>
                    <a:pt x="28290" y="1940116"/>
                  </a:lnTo>
                  <a:lnTo>
                    <a:pt x="49150" y="1981688"/>
                  </a:lnTo>
                  <a:lnTo>
                    <a:pt x="75010" y="2019975"/>
                  </a:lnTo>
                  <a:lnTo>
                    <a:pt x="105441" y="2054548"/>
                  </a:lnTo>
                  <a:lnTo>
                    <a:pt x="140015" y="2084980"/>
                  </a:lnTo>
                  <a:lnTo>
                    <a:pt x="178302" y="2110840"/>
                  </a:lnTo>
                  <a:lnTo>
                    <a:pt x="219873" y="2131700"/>
                  </a:lnTo>
                  <a:lnTo>
                    <a:pt x="264301" y="2147131"/>
                  </a:lnTo>
                  <a:lnTo>
                    <a:pt x="311155" y="2156704"/>
                  </a:lnTo>
                  <a:lnTo>
                    <a:pt x="360006" y="2159990"/>
                  </a:lnTo>
                  <a:lnTo>
                    <a:pt x="3240366" y="2159990"/>
                  </a:lnTo>
                  <a:lnTo>
                    <a:pt x="3289230" y="2156704"/>
                  </a:lnTo>
                  <a:lnTo>
                    <a:pt x="3336093" y="2147131"/>
                  </a:lnTo>
                  <a:lnTo>
                    <a:pt x="3380527" y="2131700"/>
                  </a:lnTo>
                  <a:lnTo>
                    <a:pt x="3422103" y="2110840"/>
                  </a:lnTo>
                  <a:lnTo>
                    <a:pt x="3460394" y="2084980"/>
                  </a:lnTo>
                  <a:lnTo>
                    <a:pt x="3494970" y="2054548"/>
                  </a:lnTo>
                  <a:lnTo>
                    <a:pt x="3525402" y="2019975"/>
                  </a:lnTo>
                  <a:lnTo>
                    <a:pt x="3551262" y="1981688"/>
                  </a:lnTo>
                  <a:lnTo>
                    <a:pt x="3572122" y="1940116"/>
                  </a:lnTo>
                  <a:lnTo>
                    <a:pt x="3587553" y="1895689"/>
                  </a:lnTo>
                  <a:lnTo>
                    <a:pt x="3597125" y="1848835"/>
                  </a:lnTo>
                  <a:lnTo>
                    <a:pt x="3600411" y="1799983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105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8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9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83"/>
                  </a:lnTo>
                  <a:lnTo>
                    <a:pt x="3597125" y="1848835"/>
                  </a:lnTo>
                  <a:lnTo>
                    <a:pt x="3587553" y="1895689"/>
                  </a:lnTo>
                  <a:lnTo>
                    <a:pt x="3572122" y="1940116"/>
                  </a:lnTo>
                  <a:lnTo>
                    <a:pt x="3551262" y="1981688"/>
                  </a:lnTo>
                  <a:lnTo>
                    <a:pt x="3525402" y="2019975"/>
                  </a:lnTo>
                  <a:lnTo>
                    <a:pt x="3494970" y="2054548"/>
                  </a:lnTo>
                  <a:lnTo>
                    <a:pt x="3460394" y="2084980"/>
                  </a:lnTo>
                  <a:lnTo>
                    <a:pt x="3422103" y="2110840"/>
                  </a:lnTo>
                  <a:lnTo>
                    <a:pt x="3380527" y="2131700"/>
                  </a:lnTo>
                  <a:lnTo>
                    <a:pt x="3336093" y="2147131"/>
                  </a:lnTo>
                  <a:lnTo>
                    <a:pt x="3289230" y="2156704"/>
                  </a:lnTo>
                  <a:lnTo>
                    <a:pt x="3240366" y="2159990"/>
                  </a:lnTo>
                  <a:lnTo>
                    <a:pt x="360006" y="2159990"/>
                  </a:lnTo>
                  <a:lnTo>
                    <a:pt x="311155" y="2156704"/>
                  </a:lnTo>
                  <a:lnTo>
                    <a:pt x="264301" y="2147131"/>
                  </a:lnTo>
                  <a:lnTo>
                    <a:pt x="219873" y="2131700"/>
                  </a:lnTo>
                  <a:lnTo>
                    <a:pt x="178302" y="2110840"/>
                  </a:lnTo>
                  <a:lnTo>
                    <a:pt x="140015" y="2084980"/>
                  </a:lnTo>
                  <a:lnTo>
                    <a:pt x="105441" y="2054548"/>
                  </a:lnTo>
                  <a:lnTo>
                    <a:pt x="75010" y="2019975"/>
                  </a:lnTo>
                  <a:lnTo>
                    <a:pt x="49150" y="1981688"/>
                  </a:lnTo>
                  <a:lnTo>
                    <a:pt x="28290" y="1940116"/>
                  </a:lnTo>
                  <a:lnTo>
                    <a:pt x="12859" y="1895689"/>
                  </a:lnTo>
                  <a:lnTo>
                    <a:pt x="3286" y="1848835"/>
                  </a:lnTo>
                  <a:lnTo>
                    <a:pt x="0" y="1799983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9495" y="4555997"/>
            <a:ext cx="3019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залежності від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віку,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але не більше 30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хв.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80482" y="4190187"/>
            <a:ext cx="2630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комп’ютерів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з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рід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окрис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аліч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им 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монітором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час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не  регламентується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60" y="1580388"/>
            <a:ext cx="5974080" cy="2040889"/>
            <a:chOff x="1584960" y="1580388"/>
            <a:chExt cx="5974080" cy="2040889"/>
          </a:xfrm>
        </p:grpSpPr>
        <p:sp>
          <p:nvSpPr>
            <p:cNvPr id="3" name="object 3"/>
            <p:cNvSpPr/>
            <p:nvPr/>
          </p:nvSpPr>
          <p:spPr>
            <a:xfrm>
              <a:off x="1584960" y="1580388"/>
              <a:ext cx="5974079" cy="2040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6603" y="1772793"/>
              <a:ext cx="5590921" cy="16562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9097" y="1044702"/>
            <a:ext cx="8448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014" marR="5080" indent="-1885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Згідно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з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нормами, визначеними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МОЗ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України,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неперервне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перебування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за 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комп’ютером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не повинно</a:t>
            </a:r>
            <a:r>
              <a:rPr sz="1800" b="1" spc="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перевищувати: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1442" y="3496072"/>
            <a:ext cx="3350260" cy="265938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210"/>
              </a:spcBef>
            </a:pPr>
            <a:r>
              <a:rPr sz="2400" u="heavy" spc="-5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ПРОТЯГОМ</a:t>
            </a:r>
            <a:r>
              <a:rPr sz="24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ТИЖНЯ:</a:t>
            </a:r>
            <a:endParaRPr sz="2400">
              <a:latin typeface="Arial"/>
              <a:cs typeface="Arial"/>
            </a:endParaRPr>
          </a:p>
          <a:p>
            <a:pPr marL="187325">
              <a:lnSpc>
                <a:spcPct val="100000"/>
              </a:lnSpc>
              <a:spcBef>
                <a:spcPts val="128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30-45</a:t>
            </a:r>
            <a:r>
              <a:rPr sz="28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хв.</a:t>
            </a:r>
            <a:endParaRPr sz="28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2-6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2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333399"/>
                </a:solidFill>
                <a:latin typeface="Arial"/>
                <a:cs typeface="Arial"/>
              </a:rPr>
              <a:t>год.</a:t>
            </a:r>
            <a:endParaRPr sz="28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7-9 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2,5</a:t>
            </a:r>
            <a:r>
              <a:rPr sz="2800" spc="-35" dirty="0">
                <a:solidFill>
                  <a:srgbClr val="333399"/>
                </a:solidFill>
                <a:latin typeface="Arial"/>
                <a:cs typeface="Arial"/>
              </a:rPr>
              <a:t> год.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spc="-35" dirty="0">
                <a:solidFill>
                  <a:srgbClr val="333399"/>
                </a:solidFill>
                <a:latin typeface="Arial"/>
                <a:cs typeface="Arial"/>
              </a:rPr>
              <a:t>10-11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класи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– 7</a:t>
            </a:r>
            <a:r>
              <a:rPr sz="28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333399"/>
                </a:solidFill>
                <a:latin typeface="Arial"/>
                <a:cs typeface="Arial"/>
              </a:rPr>
              <a:t>год.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4505" marR="5080" indent="-17468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Скільки </a:t>
            </a:r>
            <a:r>
              <a:rPr spc="-5" dirty="0"/>
              <a:t>часу </a:t>
            </a:r>
            <a:r>
              <a:rPr spc="-10" dirty="0"/>
              <a:t>дитина </a:t>
            </a:r>
            <a:r>
              <a:rPr spc="-5" dirty="0"/>
              <a:t>найдовше </a:t>
            </a:r>
            <a:r>
              <a:rPr spc="-35" dirty="0"/>
              <a:t>може </a:t>
            </a:r>
            <a:r>
              <a:rPr spc="-10" dirty="0"/>
              <a:t>працювати  </a:t>
            </a:r>
            <a:r>
              <a:rPr spc="-5" dirty="0"/>
              <a:t>з </a:t>
            </a:r>
            <a:r>
              <a:rPr spc="-25" dirty="0"/>
              <a:t>комп’ютером </a:t>
            </a:r>
            <a:r>
              <a:rPr spc="-5" dirty="0"/>
              <a:t>без</a:t>
            </a:r>
            <a:r>
              <a:rPr spc="60" dirty="0"/>
              <a:t> </a:t>
            </a:r>
            <a:r>
              <a:rPr spc="-5" dirty="0"/>
              <a:t>перерви?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7220" marR="5080" indent="-178688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Якої </a:t>
            </a:r>
            <a:r>
              <a:rPr spc="-5" dirty="0"/>
              <a:t>лінії </a:t>
            </a:r>
            <a:r>
              <a:rPr spc="-10" dirty="0"/>
              <a:t>поведінки </a:t>
            </a:r>
            <a:r>
              <a:rPr spc="-20" dirty="0"/>
              <a:t>має </a:t>
            </a:r>
            <a:r>
              <a:rPr spc="-15" dirty="0"/>
              <a:t>додержуватися </a:t>
            </a:r>
            <a:r>
              <a:rPr spc="-10" dirty="0"/>
              <a:t>дитина  </a:t>
            </a:r>
            <a:r>
              <a:rPr spc="-25" dirty="0"/>
              <a:t>щодо </a:t>
            </a:r>
            <a:r>
              <a:rPr spc="-10" dirty="0"/>
              <a:t>своїх</a:t>
            </a:r>
            <a:r>
              <a:rPr spc="40" dirty="0"/>
              <a:t> </a:t>
            </a:r>
            <a:r>
              <a:rPr spc="-15" dirty="0"/>
              <a:t>онлайн-друзів?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1311" y="2023999"/>
            <a:ext cx="29133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0290" marR="5080" indent="-103822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Чим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більше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друзів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тим  краще!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12258" y="1719452"/>
            <a:ext cx="31699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Дружити, але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пам’ятати,  що людина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мережі  насправді може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виявитися  не тим,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кого себе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видає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67562" y="4616577"/>
            <a:ext cx="31610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 marR="5080" indent="-95313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Бути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друзями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Інтернеті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безглуздо!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97017" y="4312411"/>
            <a:ext cx="319913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Додавати людину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друзі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тільки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тому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випадку,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якщо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знаєш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її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реальному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житті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7220" marR="5080" indent="-1786889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Якої </a:t>
            </a:r>
            <a:r>
              <a:rPr spc="-5" dirty="0"/>
              <a:t>лінії </a:t>
            </a:r>
            <a:r>
              <a:rPr spc="-10" dirty="0"/>
              <a:t>поведінки </a:t>
            </a:r>
            <a:r>
              <a:rPr spc="-20" dirty="0"/>
              <a:t>має </a:t>
            </a:r>
            <a:r>
              <a:rPr spc="-15" dirty="0"/>
              <a:t>додержуватися </a:t>
            </a:r>
            <a:r>
              <a:rPr spc="-10" dirty="0"/>
              <a:t>дитина  </a:t>
            </a:r>
            <a:r>
              <a:rPr spc="-25" dirty="0"/>
              <a:t>щодо </a:t>
            </a:r>
            <a:r>
              <a:rPr spc="-10" dirty="0"/>
              <a:t>своїх</a:t>
            </a:r>
            <a:r>
              <a:rPr spc="40" dirty="0"/>
              <a:t> </a:t>
            </a:r>
            <a:r>
              <a:rPr spc="-15" dirty="0"/>
              <a:t>онлайн-друзів?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78484"/>
            <a:ext cx="847026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Звісно, дружити в </a:t>
            </a:r>
            <a:r>
              <a:rPr sz="2400" spc="-5" dirty="0">
                <a:latin typeface="Arial"/>
                <a:cs typeface="Arial"/>
              </a:rPr>
              <a:t>мережі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спілкуватися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10" dirty="0">
                <a:latin typeface="Arial"/>
                <a:cs typeface="Arial"/>
              </a:rPr>
              <a:t>онлайн-друзями  </a:t>
            </a:r>
            <a:r>
              <a:rPr sz="2400" spc="-5" dirty="0">
                <a:latin typeface="Arial"/>
                <a:cs typeface="Arial"/>
              </a:rPr>
              <a:t>не менш </a:t>
            </a:r>
            <a:r>
              <a:rPr sz="2400" dirty="0">
                <a:latin typeface="Arial"/>
                <a:cs typeface="Arial"/>
              </a:rPr>
              <a:t>цікаво, як і в </a:t>
            </a:r>
            <a:r>
              <a:rPr sz="2400" spc="-5" dirty="0">
                <a:latin typeface="Arial"/>
                <a:cs typeface="Arial"/>
              </a:rPr>
              <a:t>реальному </a:t>
            </a:r>
            <a:r>
              <a:rPr sz="2400" dirty="0">
                <a:latin typeface="Arial"/>
                <a:cs typeface="Arial"/>
              </a:rPr>
              <a:t>житті, </a:t>
            </a:r>
            <a:r>
              <a:rPr sz="2400" spc="-5" dirty="0">
                <a:latin typeface="Arial"/>
                <a:cs typeface="Arial"/>
              </a:rPr>
              <a:t>адже завдяки  </a:t>
            </a:r>
            <a:r>
              <a:rPr sz="2400" spc="-15" dirty="0">
                <a:latin typeface="Arial"/>
                <a:cs typeface="Arial"/>
              </a:rPr>
              <a:t>Інтернет </a:t>
            </a:r>
            <a:r>
              <a:rPr sz="2400" spc="-5" dirty="0">
                <a:latin typeface="Arial"/>
                <a:cs typeface="Arial"/>
              </a:rPr>
              <a:t>можна познайомитися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20" dirty="0">
                <a:latin typeface="Arial"/>
                <a:cs typeface="Arial"/>
              </a:rPr>
              <a:t>багатьма </a:t>
            </a:r>
            <a:r>
              <a:rPr sz="2400" spc="-10" dirty="0">
                <a:latin typeface="Arial"/>
                <a:cs typeface="Arial"/>
              </a:rPr>
              <a:t>людьми </a:t>
            </a:r>
            <a:r>
              <a:rPr sz="2400" dirty="0">
                <a:latin typeface="Arial"/>
                <a:cs typeface="Arial"/>
              </a:rPr>
              <a:t>і  </a:t>
            </a:r>
            <a:r>
              <a:rPr sz="2400" spc="-10" dirty="0">
                <a:latin typeface="Arial"/>
                <a:cs typeface="Arial"/>
              </a:rPr>
              <a:t>дізнатися </a:t>
            </a:r>
            <a:r>
              <a:rPr sz="2400" spc="-5" dirty="0">
                <a:latin typeface="Arial"/>
                <a:cs typeface="Arial"/>
              </a:rPr>
              <a:t>від них </a:t>
            </a:r>
            <a:r>
              <a:rPr sz="2400" spc="-30" dirty="0">
                <a:latin typeface="Arial"/>
                <a:cs typeface="Arial"/>
              </a:rPr>
              <a:t>багато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нового.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Однак, </a:t>
            </a:r>
            <a:r>
              <a:rPr sz="2400" spc="-5" dirty="0">
                <a:latin typeface="Arial"/>
                <a:cs typeface="Arial"/>
              </a:rPr>
              <a:t>ставитися </a:t>
            </a:r>
            <a:r>
              <a:rPr sz="2400" dirty="0">
                <a:latin typeface="Arial"/>
                <a:cs typeface="Arial"/>
              </a:rPr>
              <a:t>до </a:t>
            </a:r>
            <a:r>
              <a:rPr sz="2400" spc="-10" dirty="0">
                <a:latin typeface="Arial"/>
                <a:cs typeface="Arial"/>
              </a:rPr>
              <a:t>своїх </a:t>
            </a:r>
            <a:r>
              <a:rPr sz="2400" spc="-5" dirty="0">
                <a:latin typeface="Arial"/>
                <a:cs typeface="Arial"/>
              </a:rPr>
              <a:t>мережевих друзів дитина  </a:t>
            </a:r>
            <a:r>
              <a:rPr sz="2400" dirty="0">
                <a:latin typeface="Arial"/>
                <a:cs typeface="Arial"/>
              </a:rPr>
              <a:t>повинна </a:t>
            </a:r>
            <a:r>
              <a:rPr sz="2400" b="1" dirty="0">
                <a:latin typeface="Arial"/>
                <a:cs typeface="Arial"/>
              </a:rPr>
              <a:t>з </a:t>
            </a:r>
            <a:r>
              <a:rPr sz="2400" b="1" spc="-15" dirty="0">
                <a:latin typeface="Arial"/>
                <a:cs typeface="Arial"/>
              </a:rPr>
              <a:t>великою пересторогою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не </a:t>
            </a:r>
            <a:r>
              <a:rPr sz="2400" spc="-15" dirty="0">
                <a:latin typeface="Arial"/>
                <a:cs typeface="Arial"/>
              </a:rPr>
              <a:t>розголошувати  </a:t>
            </a:r>
            <a:r>
              <a:rPr sz="2400" spc="-5" dirty="0">
                <a:latin typeface="Arial"/>
                <a:cs typeface="Arial"/>
              </a:rPr>
              <a:t>конфіденційну інформацію </a:t>
            </a:r>
            <a:r>
              <a:rPr sz="2400" dirty="0">
                <a:latin typeface="Arial"/>
                <a:cs typeface="Arial"/>
              </a:rPr>
              <a:t>про </a:t>
            </a:r>
            <a:r>
              <a:rPr sz="2400" spc="-10" dirty="0">
                <a:latin typeface="Arial"/>
                <a:cs typeface="Arial"/>
              </a:rPr>
              <a:t>себе </a:t>
            </a:r>
            <a:r>
              <a:rPr sz="2400" dirty="0">
                <a:latin typeface="Arial"/>
                <a:cs typeface="Arial"/>
              </a:rPr>
              <a:t>і Вас, </a:t>
            </a:r>
            <a:r>
              <a:rPr sz="2400" spc="-5" dirty="0">
                <a:latin typeface="Arial"/>
                <a:cs typeface="Arial"/>
              </a:rPr>
              <a:t>адже </a:t>
            </a:r>
            <a:r>
              <a:rPr sz="2400" spc="-10" dirty="0">
                <a:latin typeface="Arial"/>
                <a:cs typeface="Arial"/>
              </a:rPr>
              <a:t>та людина,  </a:t>
            </a:r>
            <a:r>
              <a:rPr sz="2400" spc="-5" dirty="0">
                <a:latin typeface="Arial"/>
                <a:cs typeface="Arial"/>
              </a:rPr>
              <a:t>дійсно, може виявитися </a:t>
            </a:r>
            <a:r>
              <a:rPr sz="2400" spc="-10" dirty="0">
                <a:latin typeface="Arial"/>
                <a:cs typeface="Arial"/>
              </a:rPr>
              <a:t>зовсім </a:t>
            </a:r>
            <a:r>
              <a:rPr sz="2400" spc="-5" dirty="0">
                <a:latin typeface="Arial"/>
                <a:cs typeface="Arial"/>
              </a:rPr>
              <a:t>не </a:t>
            </a:r>
            <a:r>
              <a:rPr sz="2400" dirty="0">
                <a:latin typeface="Arial"/>
                <a:cs typeface="Arial"/>
              </a:rPr>
              <a:t>тим, </a:t>
            </a:r>
            <a:r>
              <a:rPr sz="2400" spc="-5" dirty="0">
                <a:latin typeface="Arial"/>
                <a:cs typeface="Arial"/>
              </a:rPr>
              <a:t>за </a:t>
            </a:r>
            <a:r>
              <a:rPr sz="2400" spc="-10" dirty="0">
                <a:latin typeface="Arial"/>
                <a:cs typeface="Arial"/>
              </a:rPr>
              <a:t>кого </a:t>
            </a:r>
            <a:r>
              <a:rPr sz="2400" spc="-15" dirty="0">
                <a:latin typeface="Arial"/>
                <a:cs typeface="Arial"/>
              </a:rPr>
              <a:t>себе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видає.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762635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Погоджуватися </a:t>
            </a:r>
            <a:r>
              <a:rPr sz="2400" dirty="0">
                <a:latin typeface="Arial"/>
                <a:cs typeface="Arial"/>
              </a:rPr>
              <a:t>ж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0" dirty="0">
                <a:latin typeface="Arial"/>
                <a:cs typeface="Arial"/>
              </a:rPr>
              <a:t>зустрічі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5" dirty="0">
                <a:latin typeface="Arial"/>
                <a:cs typeface="Arial"/>
              </a:rPr>
              <a:t>друзями, </a:t>
            </a:r>
            <a:r>
              <a:rPr sz="2400" dirty="0">
                <a:latin typeface="Arial"/>
                <a:cs typeface="Arial"/>
              </a:rPr>
              <a:t>з якими  </a:t>
            </a:r>
            <a:r>
              <a:rPr sz="2400" spc="-5" dirty="0">
                <a:latin typeface="Arial"/>
                <a:cs typeface="Arial"/>
              </a:rPr>
              <a:t>познайомилась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5" dirty="0">
                <a:latin typeface="Arial"/>
                <a:cs typeface="Arial"/>
              </a:rPr>
              <a:t>мережі, </a:t>
            </a:r>
            <a:r>
              <a:rPr sz="2400" dirty="0">
                <a:latin typeface="Arial"/>
                <a:cs typeface="Arial"/>
              </a:rPr>
              <a:t>дитина </a:t>
            </a:r>
            <a:r>
              <a:rPr sz="2400" spc="-5" dirty="0">
                <a:latin typeface="Arial"/>
                <a:cs typeface="Arial"/>
              </a:rPr>
              <a:t>може лише за умови  </a:t>
            </a:r>
            <a:r>
              <a:rPr sz="2400" b="1" u="heavy" spc="-14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</a:t>
            </a:r>
            <a:r>
              <a:rPr sz="2400" b="1" spc="780" dirty="0"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собистої присутності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таких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зустрічах</a:t>
            </a:r>
            <a:r>
              <a:rPr sz="2400" b="1" u="heavy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батьків</a:t>
            </a:r>
            <a:r>
              <a:rPr sz="2400" spc="-10" dirty="0"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5380" marR="5080" indent="-17653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15" dirty="0"/>
              <a:t>вберегти свою </a:t>
            </a:r>
            <a:r>
              <a:rPr spc="-10" dirty="0"/>
              <a:t>дитину </a:t>
            </a:r>
            <a:r>
              <a:rPr spc="-5" dirty="0"/>
              <a:t>від небажаного  контенту в</a:t>
            </a:r>
            <a:r>
              <a:rPr spc="50" dirty="0"/>
              <a:t> </a:t>
            </a:r>
            <a:r>
              <a:rPr spc="-15" dirty="0"/>
              <a:t>Інтернеті?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0059" y="1566494"/>
            <a:ext cx="31343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Якщо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оберігати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дитину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від 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негативу,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то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вона ніколи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так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навчиться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йому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протистояти.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Сама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розбереться!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79314" y="1719452"/>
            <a:ext cx="30327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Перебувати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поряд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дитиною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спостерігати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її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діями,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коли вона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користується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Інтернетом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3587" y="4311777"/>
            <a:ext cx="30689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Одразу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після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завершення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роботи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мережі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переглядати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історію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відвіданих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сторінок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88458" y="4159707"/>
            <a:ext cx="301688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Встановити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комп’ютер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спеціальні програми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фільтрації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або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налаштувати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службу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«Батьківський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контроль»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467" y="206501"/>
            <a:ext cx="6478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" dirty="0"/>
              <a:t>Доступ </a:t>
            </a:r>
            <a:r>
              <a:rPr sz="3200" dirty="0"/>
              <a:t>до </a:t>
            </a:r>
            <a:r>
              <a:rPr sz="3200" spc="-10" dirty="0"/>
              <a:t>небажаного</a:t>
            </a:r>
            <a:r>
              <a:rPr sz="3200" spc="-110" dirty="0"/>
              <a:t> </a:t>
            </a:r>
            <a:r>
              <a:rPr sz="3200" spc="5" dirty="0"/>
              <a:t>контенту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078483"/>
            <a:ext cx="3342004" cy="4563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79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Матеріали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непридатного  </a:t>
            </a:r>
            <a:r>
              <a:rPr sz="2000" b="1" dirty="0">
                <a:latin typeface="Arial"/>
                <a:cs typeface="Arial"/>
              </a:rPr>
              <a:t>для </a:t>
            </a:r>
            <a:r>
              <a:rPr sz="2000" b="1" spc="-10" dirty="0">
                <a:latin typeface="Arial"/>
                <a:cs typeface="Arial"/>
              </a:rPr>
              <a:t>дітей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та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протизаконного </a:t>
            </a:r>
            <a:r>
              <a:rPr sz="2000" b="1" spc="-35" dirty="0">
                <a:latin typeface="Arial"/>
                <a:cs typeface="Arial"/>
              </a:rPr>
              <a:t>змісту.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Це </a:t>
            </a:r>
            <a:r>
              <a:rPr sz="1800" spc="-5" dirty="0">
                <a:latin typeface="Arial"/>
                <a:cs typeface="Arial"/>
              </a:rPr>
              <a:t>порнографічні </a:t>
            </a:r>
            <a:r>
              <a:rPr sz="1800" spc="-10" dirty="0">
                <a:latin typeface="Arial"/>
                <a:cs typeface="Arial"/>
              </a:rPr>
              <a:t>матеріали,  такі, </a:t>
            </a:r>
            <a:r>
              <a:rPr sz="1800" spc="-15" dirty="0">
                <a:latin typeface="Arial"/>
                <a:cs typeface="Arial"/>
              </a:rPr>
              <a:t>що </a:t>
            </a:r>
            <a:r>
              <a:rPr sz="1800" spc="-10" dirty="0">
                <a:latin typeface="Arial"/>
                <a:cs typeface="Arial"/>
              </a:rPr>
              <a:t>пропагують </a:t>
            </a:r>
            <a:r>
              <a:rPr sz="1800" spc="-5" dirty="0">
                <a:latin typeface="Arial"/>
                <a:cs typeface="Arial"/>
              </a:rPr>
              <a:t>наркотики,  </a:t>
            </a:r>
            <a:r>
              <a:rPr sz="1800" spc="-10" dirty="0">
                <a:latin typeface="Arial"/>
                <a:cs typeface="Arial"/>
              </a:rPr>
              <a:t>психотропні речовини </a:t>
            </a:r>
            <a:r>
              <a:rPr sz="1800" dirty="0">
                <a:latin typeface="Arial"/>
                <a:cs typeface="Arial"/>
              </a:rPr>
              <a:t>й  </a:t>
            </a:r>
            <a:r>
              <a:rPr sz="1800" spc="-10" dirty="0">
                <a:latin typeface="Arial"/>
                <a:cs typeface="Arial"/>
              </a:rPr>
              <a:t>алкоголь, тероризм </a:t>
            </a:r>
            <a:r>
              <a:rPr sz="1800" dirty="0">
                <a:latin typeface="Arial"/>
                <a:cs typeface="Arial"/>
              </a:rPr>
              <a:t>і  </a:t>
            </a:r>
            <a:r>
              <a:rPr sz="1800" spc="-5" dirty="0">
                <a:latin typeface="Arial"/>
                <a:cs typeface="Arial"/>
              </a:rPr>
              <a:t>екстремізм, </a:t>
            </a:r>
            <a:r>
              <a:rPr sz="1800" dirty="0">
                <a:latin typeface="Arial"/>
                <a:cs typeface="Arial"/>
              </a:rPr>
              <a:t>ксенофобію,  </a:t>
            </a:r>
            <a:r>
              <a:rPr sz="1800" spc="-5" dirty="0">
                <a:latin typeface="Arial"/>
                <a:cs typeface="Arial"/>
              </a:rPr>
              <a:t>сектантство, </a:t>
            </a:r>
            <a:r>
              <a:rPr sz="1800" spc="-20" dirty="0">
                <a:latin typeface="Arial"/>
                <a:cs typeface="Arial"/>
              </a:rPr>
              <a:t>національну,  </a:t>
            </a:r>
            <a:r>
              <a:rPr sz="1800" spc="-30" dirty="0">
                <a:latin typeface="Arial"/>
                <a:cs typeface="Arial"/>
              </a:rPr>
              <a:t>класову, </a:t>
            </a:r>
            <a:r>
              <a:rPr sz="1800" dirty="0">
                <a:latin typeface="Arial"/>
                <a:cs typeface="Arial"/>
              </a:rPr>
              <a:t>соціальну  </a:t>
            </a:r>
            <a:r>
              <a:rPr sz="1800" spc="-10" dirty="0">
                <a:latin typeface="Arial"/>
                <a:cs typeface="Arial"/>
              </a:rPr>
              <a:t>нетерпимість </a:t>
            </a:r>
            <a:r>
              <a:rPr sz="1800" dirty="0">
                <a:latin typeface="Arial"/>
                <a:cs typeface="Arial"/>
              </a:rPr>
              <a:t>і </a:t>
            </a:r>
            <a:r>
              <a:rPr sz="1800" spc="-5" dirty="0">
                <a:latin typeface="Arial"/>
                <a:cs typeface="Arial"/>
              </a:rPr>
              <a:t>нерівність,  асоціальну </a:t>
            </a:r>
            <a:r>
              <a:rPr sz="1800" spc="-25" dirty="0">
                <a:latin typeface="Arial"/>
                <a:cs typeface="Arial"/>
              </a:rPr>
              <a:t>поведінку, </a:t>
            </a:r>
            <a:r>
              <a:rPr sz="1800" dirty="0">
                <a:latin typeface="Arial"/>
                <a:cs typeface="Arial"/>
              </a:rPr>
              <a:t>насилля,  </a:t>
            </a:r>
            <a:r>
              <a:rPr sz="1800" spc="-5" dirty="0">
                <a:latin typeface="Arial"/>
                <a:cs typeface="Arial"/>
              </a:rPr>
              <a:t>агресію, суїцид, </a:t>
            </a:r>
            <a:r>
              <a:rPr sz="1800" spc="-15" dirty="0">
                <a:latin typeface="Arial"/>
                <a:cs typeface="Arial"/>
              </a:rPr>
              <a:t>азартні </a:t>
            </a:r>
            <a:r>
              <a:rPr sz="1800" spc="-5" dirty="0">
                <a:latin typeface="Arial"/>
                <a:cs typeface="Arial"/>
              </a:rPr>
              <a:t>ігри,  </a:t>
            </a:r>
            <a:r>
              <a:rPr sz="1800" spc="-10" dirty="0">
                <a:latin typeface="Arial"/>
                <a:cs typeface="Arial"/>
              </a:rPr>
              <a:t>інтернет-шахрайство, та  матеріали, </a:t>
            </a:r>
            <a:r>
              <a:rPr sz="1800" spc="-15" dirty="0">
                <a:latin typeface="Arial"/>
                <a:cs typeface="Arial"/>
              </a:rPr>
              <a:t>що </a:t>
            </a:r>
            <a:r>
              <a:rPr sz="1800" dirty="0">
                <a:latin typeface="Arial"/>
                <a:cs typeface="Arial"/>
              </a:rPr>
              <a:t>містять </a:t>
            </a:r>
            <a:r>
              <a:rPr sz="1800" spc="-10" dirty="0">
                <a:latin typeface="Arial"/>
                <a:cs typeface="Arial"/>
              </a:rPr>
              <a:t>образи,  </a:t>
            </a:r>
            <a:r>
              <a:rPr sz="1800" dirty="0">
                <a:latin typeface="Arial"/>
                <a:cs typeface="Arial"/>
              </a:rPr>
              <a:t>наклепи і </a:t>
            </a:r>
            <a:r>
              <a:rPr sz="1800" spc="-5" dirty="0">
                <a:latin typeface="Arial"/>
                <a:cs typeface="Arial"/>
              </a:rPr>
              <a:t>неналежну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рекламу.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184" y="1242060"/>
            <a:ext cx="4631436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5380" marR="5080" indent="-17653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15" dirty="0"/>
              <a:t>вберегти свою </a:t>
            </a:r>
            <a:r>
              <a:rPr spc="-10" dirty="0"/>
              <a:t>дитину </a:t>
            </a:r>
            <a:r>
              <a:rPr spc="-5" dirty="0"/>
              <a:t>від небажаного  контенту в</a:t>
            </a:r>
            <a:r>
              <a:rPr spc="50" dirty="0"/>
              <a:t> </a:t>
            </a:r>
            <a:r>
              <a:rPr spc="-15" dirty="0"/>
              <a:t>Інтернеті?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48804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Не допускати </a:t>
            </a:r>
            <a:r>
              <a:rPr sz="2400" spc="-10" dirty="0">
                <a:latin typeface="Arial"/>
                <a:cs typeface="Arial"/>
              </a:rPr>
              <a:t>перегляду </a:t>
            </a:r>
            <a:r>
              <a:rPr sz="2400" dirty="0">
                <a:latin typeface="Arial"/>
                <a:cs typeface="Arial"/>
              </a:rPr>
              <a:t>дитиною </a:t>
            </a:r>
            <a:r>
              <a:rPr sz="2400" spc="5" dirty="0">
                <a:latin typeface="Arial"/>
                <a:cs typeface="Arial"/>
              </a:rPr>
              <a:t>актів </a:t>
            </a:r>
            <a:r>
              <a:rPr sz="2400" spc="-10" dirty="0">
                <a:latin typeface="Arial"/>
                <a:cs typeface="Arial"/>
              </a:rPr>
              <a:t>насильства,  </a:t>
            </a:r>
            <a:r>
              <a:rPr sz="2400" spc="-20" dirty="0">
                <a:latin typeface="Arial"/>
                <a:cs typeface="Arial"/>
              </a:rPr>
              <a:t>екстремізму, </a:t>
            </a:r>
            <a:r>
              <a:rPr sz="2400" spc="-30" dirty="0">
                <a:latin typeface="Arial"/>
                <a:cs typeface="Arial"/>
              </a:rPr>
              <a:t>фанатизму, </a:t>
            </a:r>
            <a:r>
              <a:rPr sz="2400" dirty="0">
                <a:latin typeface="Arial"/>
                <a:cs typeface="Arial"/>
              </a:rPr>
              <a:t>порнографії – </a:t>
            </a:r>
            <a:r>
              <a:rPr sz="2400" spc="-10" dirty="0">
                <a:latin typeface="Arial"/>
                <a:cs typeface="Arial"/>
              </a:rPr>
              <a:t>це </a:t>
            </a:r>
            <a:r>
              <a:rPr sz="2400" spc="-15" dirty="0">
                <a:latin typeface="Arial"/>
                <a:cs typeface="Arial"/>
              </a:rPr>
              <a:t>означає  </a:t>
            </a:r>
            <a:r>
              <a:rPr sz="2400" spc="-20" dirty="0">
                <a:latin typeface="Arial"/>
                <a:cs typeface="Arial"/>
              </a:rPr>
              <a:t>вберігати </a:t>
            </a:r>
            <a:r>
              <a:rPr sz="2400" spc="-15" dirty="0">
                <a:latin typeface="Arial"/>
                <a:cs typeface="Arial"/>
              </a:rPr>
              <a:t>вразливу </a:t>
            </a:r>
            <a:r>
              <a:rPr sz="2400" dirty="0">
                <a:latin typeface="Arial"/>
                <a:cs typeface="Arial"/>
              </a:rPr>
              <a:t>дитячу психіку і </a:t>
            </a:r>
            <a:r>
              <a:rPr sz="2400" spc="-15" dirty="0">
                <a:latin typeface="Arial"/>
                <a:cs typeface="Arial"/>
              </a:rPr>
              <a:t>запобігати </a:t>
            </a:r>
            <a:r>
              <a:rPr sz="2400" spc="-5" dirty="0">
                <a:latin typeface="Arial"/>
                <a:cs typeface="Arial"/>
              </a:rPr>
              <a:t>відхиленням 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10" dirty="0">
                <a:latin typeface="Arial"/>
                <a:cs typeface="Arial"/>
              </a:rPr>
              <a:t>її поведінці. </a:t>
            </a:r>
            <a:r>
              <a:rPr sz="2400" spc="-5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цього </a:t>
            </a:r>
            <a:r>
              <a:rPr sz="2400" spc="-5" dirty="0">
                <a:latin typeface="Arial"/>
                <a:cs typeface="Arial"/>
              </a:rPr>
              <a:t>призначені </a:t>
            </a:r>
            <a:r>
              <a:rPr sz="2400" b="1" spc="-5" dirty="0">
                <a:latin typeface="Arial"/>
                <a:cs typeface="Arial"/>
              </a:rPr>
              <a:t>спеціальні </a:t>
            </a:r>
            <a:r>
              <a:rPr sz="2400" b="1" dirty="0">
                <a:latin typeface="Arial"/>
                <a:cs typeface="Arial"/>
              </a:rPr>
              <a:t>програми  </a:t>
            </a:r>
            <a:r>
              <a:rPr sz="2400" spc="-20" dirty="0">
                <a:latin typeface="Arial"/>
                <a:cs typeface="Arial"/>
              </a:rPr>
              <a:t>фільтрації </a:t>
            </a:r>
            <a:r>
              <a:rPr sz="2400" spc="-25" dirty="0">
                <a:latin typeface="Arial"/>
                <a:cs typeface="Arial"/>
              </a:rPr>
              <a:t>веб-контенту, </a:t>
            </a:r>
            <a:r>
              <a:rPr sz="2400" spc="-30" dirty="0">
                <a:latin typeface="Arial"/>
                <a:cs typeface="Arial"/>
              </a:rPr>
              <a:t>фільтри </a:t>
            </a:r>
            <a:r>
              <a:rPr sz="2400" dirty="0">
                <a:latin typeface="Arial"/>
                <a:cs typeface="Arial"/>
              </a:rPr>
              <a:t>реклами </a:t>
            </a:r>
            <a:r>
              <a:rPr sz="2400" spc="-15" dirty="0">
                <a:latin typeface="Arial"/>
                <a:cs typeface="Arial"/>
              </a:rPr>
              <a:t>та </a:t>
            </a:r>
            <a:r>
              <a:rPr sz="2400" spc="5" dirty="0">
                <a:latin typeface="Arial"/>
                <a:cs typeface="Arial"/>
              </a:rPr>
              <a:t>служби  </a:t>
            </a:r>
            <a:r>
              <a:rPr sz="2400" spc="-15" dirty="0">
                <a:latin typeface="Arial"/>
                <a:cs typeface="Arial"/>
              </a:rPr>
              <a:t>батьківського </a:t>
            </a:r>
            <a:r>
              <a:rPr sz="2400" spc="-5" dirty="0">
                <a:latin typeface="Arial"/>
                <a:cs typeface="Arial"/>
              </a:rPr>
              <a:t>контролю. </a:t>
            </a:r>
            <a:r>
              <a:rPr sz="2400" dirty="0">
                <a:latin typeface="Arial"/>
                <a:cs typeface="Arial"/>
              </a:rPr>
              <a:t>Добре </a:t>
            </a:r>
            <a:r>
              <a:rPr sz="2400" spc="-20" dirty="0">
                <a:latin typeface="Arial"/>
                <a:cs typeface="Arial"/>
              </a:rPr>
              <a:t>було </a:t>
            </a:r>
            <a:r>
              <a:rPr sz="2400" dirty="0">
                <a:latin typeface="Arial"/>
                <a:cs typeface="Arial"/>
              </a:rPr>
              <a:t>б, </a:t>
            </a:r>
            <a:r>
              <a:rPr sz="2400" spc="10" dirty="0">
                <a:latin typeface="Arial"/>
                <a:cs typeface="Arial"/>
              </a:rPr>
              <a:t>якби </a:t>
            </a:r>
            <a:r>
              <a:rPr sz="2400" dirty="0">
                <a:latin typeface="Arial"/>
                <a:cs typeface="Arial"/>
              </a:rPr>
              <a:t>Ваша дитина  </a:t>
            </a:r>
            <a:r>
              <a:rPr sz="2400" spc="-10" dirty="0">
                <a:latin typeface="Arial"/>
                <a:cs typeface="Arial"/>
              </a:rPr>
              <a:t>ще </a:t>
            </a:r>
            <a:r>
              <a:rPr sz="2400" dirty="0">
                <a:latin typeface="Arial"/>
                <a:cs typeface="Arial"/>
              </a:rPr>
              <a:t>й </a:t>
            </a:r>
            <a:r>
              <a:rPr sz="2400" spc="-5" dirty="0">
                <a:latin typeface="Arial"/>
                <a:cs typeface="Arial"/>
              </a:rPr>
              <a:t>користувалася </a:t>
            </a:r>
            <a:r>
              <a:rPr sz="2400" dirty="0">
                <a:latin typeface="Arial"/>
                <a:cs typeface="Arial"/>
              </a:rPr>
              <a:t>спеціальним дитячим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браузером.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"/>
                <a:cs typeface="Arial"/>
              </a:rPr>
              <a:t>Однак, </a:t>
            </a:r>
            <a:r>
              <a:rPr sz="2400" dirty="0">
                <a:latin typeface="Arial"/>
                <a:cs typeface="Arial"/>
              </a:rPr>
              <a:t>слід </a:t>
            </a:r>
            <a:r>
              <a:rPr sz="2400" spc="-10" dirty="0">
                <a:latin typeface="Arial"/>
                <a:cs typeface="Arial"/>
              </a:rPr>
              <a:t>розуміти, що </a:t>
            </a:r>
            <a:r>
              <a:rPr sz="2400" spc="-5" dirty="0">
                <a:latin typeface="Arial"/>
                <a:cs typeface="Arial"/>
              </a:rPr>
              <a:t>повністю </a:t>
            </a:r>
            <a:r>
              <a:rPr sz="2400" spc="-20" dirty="0">
                <a:latin typeface="Arial"/>
                <a:cs typeface="Arial"/>
              </a:rPr>
              <a:t>ізолювати </a:t>
            </a:r>
            <a:r>
              <a:rPr sz="2400" spc="-5" dirty="0">
                <a:latin typeface="Arial"/>
                <a:cs typeface="Arial"/>
              </a:rPr>
              <a:t>дитину від  </a:t>
            </a:r>
            <a:r>
              <a:rPr sz="2400" spc="-10" dirty="0">
                <a:latin typeface="Arial"/>
                <a:cs typeface="Arial"/>
              </a:rPr>
              <a:t>подібної </a:t>
            </a:r>
            <a:r>
              <a:rPr sz="2400" spc="-5" dirty="0">
                <a:latin typeface="Arial"/>
                <a:cs typeface="Arial"/>
              </a:rPr>
              <a:t>інформації </a:t>
            </a:r>
            <a:r>
              <a:rPr sz="2400" dirty="0">
                <a:latin typeface="Arial"/>
                <a:cs typeface="Arial"/>
              </a:rPr>
              <a:t>Вам </a:t>
            </a:r>
            <a:r>
              <a:rPr sz="2400" spc="-5" dirty="0">
                <a:latin typeface="Arial"/>
                <a:cs typeface="Arial"/>
              </a:rPr>
              <a:t>не вдасться. </a:t>
            </a:r>
            <a:r>
              <a:rPr sz="2400" spc="-45" dirty="0">
                <a:latin typeface="Arial"/>
                <a:cs typeface="Arial"/>
              </a:rPr>
              <a:t>Тому </a:t>
            </a:r>
            <a:r>
              <a:rPr sz="2400" spc="-5" dirty="0">
                <a:latin typeface="Arial"/>
                <a:cs typeface="Arial"/>
              </a:rPr>
              <a:t>найкращий  </a:t>
            </a:r>
            <a:r>
              <a:rPr sz="2400" spc="-10" dirty="0">
                <a:latin typeface="Arial"/>
                <a:cs typeface="Arial"/>
              </a:rPr>
              <a:t>вихід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5" dirty="0">
                <a:latin typeface="Arial"/>
                <a:cs typeface="Arial"/>
              </a:rPr>
              <a:t>довірливі </a:t>
            </a:r>
            <a:r>
              <a:rPr sz="2400" spc="-5" dirty="0">
                <a:latin typeface="Arial"/>
                <a:cs typeface="Arial"/>
              </a:rPr>
              <a:t>стосунки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5" dirty="0">
                <a:latin typeface="Arial"/>
                <a:cs typeface="Arial"/>
              </a:rPr>
              <a:t>дитиною, прищеплення </a:t>
            </a:r>
            <a:r>
              <a:rPr sz="2400" spc="-10" dirty="0">
                <a:latin typeface="Arial"/>
                <a:cs typeface="Arial"/>
              </a:rPr>
              <a:t>їй  </a:t>
            </a:r>
            <a:r>
              <a:rPr sz="2400" dirty="0">
                <a:latin typeface="Arial"/>
                <a:cs typeface="Arial"/>
              </a:rPr>
              <a:t>високої </a:t>
            </a:r>
            <a:r>
              <a:rPr sz="2400" spc="-30" dirty="0">
                <a:latin typeface="Arial"/>
                <a:cs typeface="Arial"/>
              </a:rPr>
              <a:t>культури </a:t>
            </a:r>
            <a:r>
              <a:rPr sz="2400" spc="-15" dirty="0">
                <a:latin typeface="Arial"/>
                <a:cs typeface="Arial"/>
              </a:rPr>
              <a:t>поведінки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духовних </a:t>
            </a:r>
            <a:r>
              <a:rPr sz="2400" spc="-5" dirty="0">
                <a:latin typeface="Arial"/>
                <a:cs typeface="Arial"/>
              </a:rPr>
              <a:t>цінностей </a:t>
            </a:r>
            <a:r>
              <a:rPr sz="2400" spc="-10" dirty="0">
                <a:latin typeface="Arial"/>
                <a:cs typeface="Arial"/>
              </a:rPr>
              <a:t>та  </a:t>
            </a:r>
            <a:r>
              <a:rPr sz="2400" dirty="0">
                <a:latin typeface="Arial"/>
                <a:cs typeface="Arial"/>
              </a:rPr>
              <a:t>сприяння розвитку </a:t>
            </a:r>
            <a:r>
              <a:rPr sz="2400" spc="-15" dirty="0">
                <a:latin typeface="Arial"/>
                <a:cs typeface="Arial"/>
              </a:rPr>
              <a:t>її </a:t>
            </a:r>
            <a:r>
              <a:rPr sz="2400" spc="-10" dirty="0">
                <a:latin typeface="Arial"/>
                <a:cs typeface="Arial"/>
              </a:rPr>
              <a:t>захоплень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здібностей. </a:t>
            </a:r>
            <a:r>
              <a:rPr sz="2400" dirty="0">
                <a:latin typeface="Arial"/>
                <a:cs typeface="Arial"/>
              </a:rPr>
              <a:t>За </a:t>
            </a:r>
            <a:r>
              <a:rPr sz="2400" spc="-5" dirty="0">
                <a:latin typeface="Arial"/>
                <a:cs typeface="Arial"/>
              </a:rPr>
              <a:t>такої </a:t>
            </a:r>
            <a:r>
              <a:rPr sz="2400" spc="-10" dirty="0">
                <a:latin typeface="Arial"/>
                <a:cs typeface="Arial"/>
              </a:rPr>
              <a:t>умови  уся </a:t>
            </a:r>
            <a:r>
              <a:rPr sz="2400" spc="-5" dirty="0">
                <a:latin typeface="Arial"/>
                <a:cs typeface="Arial"/>
              </a:rPr>
              <a:t>заборонена «полуничка» </a:t>
            </a:r>
            <a:r>
              <a:rPr sz="2400" dirty="0">
                <a:latin typeface="Arial"/>
                <a:cs typeface="Arial"/>
              </a:rPr>
              <a:t>для дитини </a:t>
            </a:r>
            <a:r>
              <a:rPr sz="2400" spc="-35" dirty="0">
                <a:latin typeface="Arial"/>
                <a:cs typeface="Arial"/>
              </a:rPr>
              <a:t>буде </a:t>
            </a:r>
            <a:r>
              <a:rPr sz="2400" spc="-5" dirty="0">
                <a:latin typeface="Arial"/>
                <a:cs typeface="Arial"/>
              </a:rPr>
              <a:t>просто  нецікавою!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8285" marR="5080" indent="-23520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Чи </a:t>
            </a:r>
            <a:r>
              <a:rPr spc="-20" dirty="0"/>
              <a:t>можна </a:t>
            </a:r>
            <a:r>
              <a:rPr spc="-15" dirty="0"/>
              <a:t>довіряти інформації, </a:t>
            </a:r>
            <a:r>
              <a:rPr spc="-20" dirty="0"/>
              <a:t>отриманій </a:t>
            </a:r>
            <a:r>
              <a:rPr spc="-5" dirty="0"/>
              <a:t>в  </a:t>
            </a:r>
            <a:r>
              <a:rPr spc="-10" dirty="0"/>
              <a:t>мережі</a:t>
            </a:r>
            <a:r>
              <a:rPr spc="15" dirty="0"/>
              <a:t> </a:t>
            </a:r>
            <a:r>
              <a:rPr spc="-15" dirty="0"/>
              <a:t>Інтернет?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6998" y="1871599"/>
            <a:ext cx="30448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Якщо інформація  розміщена на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офіційному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сайті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тоді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можна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81421" y="1871852"/>
            <a:ext cx="28321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Інформації, отриманій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 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Інтернету,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не можна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довіряти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43127" y="4311777"/>
            <a:ext cx="280924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Звичайно,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люди, що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розміщують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таку  інформацію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знають,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що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пишуть!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89397" y="4464811"/>
            <a:ext cx="32169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Усю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інформацію,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отриману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Інтернеті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потрібно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перевіряти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8285" marR="5080" indent="-23520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Чи </a:t>
            </a:r>
            <a:r>
              <a:rPr spc="-20" dirty="0"/>
              <a:t>можна </a:t>
            </a:r>
            <a:r>
              <a:rPr spc="-15" dirty="0"/>
              <a:t>довіряти інформації, </a:t>
            </a:r>
            <a:r>
              <a:rPr spc="-20" dirty="0"/>
              <a:t>отриманій </a:t>
            </a:r>
            <a:r>
              <a:rPr spc="-5" dirty="0"/>
              <a:t>в  </a:t>
            </a:r>
            <a:r>
              <a:rPr spc="-10" dirty="0"/>
              <a:t>мережі</a:t>
            </a:r>
            <a:r>
              <a:rPr spc="15" dirty="0"/>
              <a:t> </a:t>
            </a:r>
            <a:r>
              <a:rPr spc="-15" dirty="0"/>
              <a:t>Інтернет?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39724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Сучасний </a:t>
            </a:r>
            <a:r>
              <a:rPr sz="2400" spc="-20" dirty="0">
                <a:latin typeface="Arial"/>
                <a:cs typeface="Arial"/>
              </a:rPr>
              <a:t>Інтернет </a:t>
            </a:r>
            <a:r>
              <a:rPr sz="2400" spc="5" dirty="0">
                <a:latin typeface="Arial"/>
                <a:cs typeface="Arial"/>
              </a:rPr>
              <a:t>дуже </a:t>
            </a:r>
            <a:r>
              <a:rPr sz="2400" spc="-5" dirty="0">
                <a:latin typeface="Arial"/>
                <a:cs typeface="Arial"/>
              </a:rPr>
              <a:t>відрізняється від </a:t>
            </a:r>
            <a:r>
              <a:rPr sz="2400" spc="-15" dirty="0">
                <a:latin typeface="Arial"/>
                <a:cs typeface="Arial"/>
              </a:rPr>
              <a:t>того, </a:t>
            </a:r>
            <a:r>
              <a:rPr sz="2400" dirty="0">
                <a:latin typeface="Arial"/>
                <a:cs typeface="Arial"/>
              </a:rPr>
              <a:t>який </a:t>
            </a:r>
            <a:r>
              <a:rPr sz="2400" spc="-15" dirty="0">
                <a:latin typeface="Arial"/>
                <a:cs typeface="Arial"/>
              </a:rPr>
              <a:t>був </a:t>
            </a:r>
            <a:r>
              <a:rPr sz="2400" spc="-5" dirty="0">
                <a:latin typeface="Arial"/>
                <a:cs typeface="Arial"/>
              </a:rPr>
              <a:t>на  </a:t>
            </a:r>
            <a:r>
              <a:rPr sz="2400" spc="-10" dirty="0">
                <a:latin typeface="Arial"/>
                <a:cs typeface="Arial"/>
              </a:rPr>
              <a:t>початку </a:t>
            </a:r>
            <a:r>
              <a:rPr sz="2400" spc="-15" dirty="0">
                <a:latin typeface="Arial"/>
                <a:cs typeface="Arial"/>
              </a:rPr>
              <a:t>його </a:t>
            </a:r>
            <a:r>
              <a:rPr sz="2400" spc="-5" dirty="0">
                <a:latin typeface="Arial"/>
                <a:cs typeface="Arial"/>
              </a:rPr>
              <a:t>виникнення. Сучасний </a:t>
            </a:r>
            <a:r>
              <a:rPr sz="2400" spc="-20" dirty="0">
                <a:latin typeface="Arial"/>
                <a:cs typeface="Arial"/>
              </a:rPr>
              <a:t>Інтернет </a:t>
            </a:r>
            <a:r>
              <a:rPr sz="2400" spc="-10" dirty="0">
                <a:latin typeface="Arial"/>
                <a:cs typeface="Arial"/>
              </a:rPr>
              <a:t>усе </a:t>
            </a:r>
            <a:r>
              <a:rPr sz="2400" dirty="0">
                <a:latin typeface="Arial"/>
                <a:cs typeface="Arial"/>
              </a:rPr>
              <a:t>більше  </a:t>
            </a:r>
            <a:r>
              <a:rPr sz="2400" spc="-10" dirty="0">
                <a:latin typeface="Arial"/>
                <a:cs typeface="Arial"/>
              </a:rPr>
              <a:t>наповнюють </a:t>
            </a:r>
            <a:r>
              <a:rPr sz="2400" spc="-5" dirty="0">
                <a:latin typeface="Arial"/>
                <a:cs typeface="Arial"/>
              </a:rPr>
              <a:t>інформацією не спеціально </a:t>
            </a:r>
            <a:r>
              <a:rPr sz="2400" spc="-20" dirty="0">
                <a:latin typeface="Arial"/>
                <a:cs typeface="Arial"/>
              </a:rPr>
              <a:t>навчені </a:t>
            </a:r>
            <a:r>
              <a:rPr sz="2400" spc="-10" dirty="0">
                <a:latin typeface="Arial"/>
                <a:cs typeface="Arial"/>
              </a:rPr>
              <a:t>люди, </a:t>
            </a:r>
            <a:r>
              <a:rPr sz="2400" dirty="0">
                <a:latin typeface="Arial"/>
                <a:cs typeface="Arial"/>
              </a:rPr>
              <a:t>а  </a:t>
            </a:r>
            <a:r>
              <a:rPr sz="2400" spc="-5" dirty="0">
                <a:latin typeface="Arial"/>
                <a:cs typeface="Arial"/>
              </a:rPr>
              <a:t>рядові користувачі мережі, </a:t>
            </a:r>
            <a:r>
              <a:rPr sz="2400" dirty="0">
                <a:latin typeface="Arial"/>
                <a:cs typeface="Arial"/>
              </a:rPr>
              <a:t>кожен з яких </a:t>
            </a:r>
            <a:r>
              <a:rPr sz="2400" spc="-10" dirty="0">
                <a:latin typeface="Arial"/>
                <a:cs typeface="Arial"/>
              </a:rPr>
              <a:t>може </a:t>
            </a:r>
            <a:r>
              <a:rPr sz="2400" spc="-20" dirty="0">
                <a:latin typeface="Arial"/>
                <a:cs typeface="Arial"/>
              </a:rPr>
              <a:t>додати </a:t>
            </a:r>
            <a:r>
              <a:rPr sz="2400" spc="-10" dirty="0">
                <a:latin typeface="Arial"/>
                <a:cs typeface="Arial"/>
              </a:rPr>
              <a:t>той  </a:t>
            </a:r>
            <a:r>
              <a:rPr sz="2400" dirty="0">
                <a:latin typeface="Arial"/>
                <a:cs typeface="Arial"/>
              </a:rPr>
              <a:t>чи </a:t>
            </a:r>
            <a:r>
              <a:rPr sz="2400" spc="-5" dirty="0">
                <a:latin typeface="Arial"/>
                <a:cs typeface="Arial"/>
              </a:rPr>
              <a:t>інший контент </a:t>
            </a:r>
            <a:r>
              <a:rPr sz="2400" spc="-10" dirty="0">
                <a:latin typeface="Arial"/>
                <a:cs typeface="Arial"/>
              </a:rPr>
              <a:t>на </a:t>
            </a:r>
            <a:r>
              <a:rPr sz="2400" dirty="0">
                <a:latin typeface="Arial"/>
                <a:cs typeface="Arial"/>
              </a:rPr>
              <a:t>свій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розсуд.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40005">
              <a:lnSpc>
                <a:spcPct val="100000"/>
              </a:lnSpc>
              <a:spcBef>
                <a:spcPts val="5"/>
              </a:spcBef>
            </a:pPr>
            <a:r>
              <a:rPr sz="2400" spc="-85" dirty="0">
                <a:latin typeface="Arial"/>
                <a:cs typeface="Arial"/>
              </a:rPr>
              <a:t>Тому, </a:t>
            </a:r>
            <a:r>
              <a:rPr sz="2400" spc="-15" dirty="0">
                <a:latin typeface="Arial"/>
                <a:cs typeface="Arial"/>
              </a:rPr>
              <a:t>незважаючи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0" dirty="0">
                <a:latin typeface="Arial"/>
                <a:cs typeface="Arial"/>
              </a:rPr>
              <a:t>те, що </a:t>
            </a:r>
            <a:r>
              <a:rPr sz="2400" spc="-5" dirty="0">
                <a:latin typeface="Arial"/>
                <a:cs typeface="Arial"/>
              </a:rPr>
              <a:t>найчастіше інформація,  </a:t>
            </a:r>
            <a:r>
              <a:rPr sz="2400" spc="-10" dirty="0">
                <a:latin typeface="Arial"/>
                <a:cs typeface="Arial"/>
              </a:rPr>
              <a:t>розміщена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мережі, </a:t>
            </a:r>
            <a:r>
              <a:rPr sz="2400" spc="-10" dirty="0">
                <a:latin typeface="Arial"/>
                <a:cs typeface="Arial"/>
              </a:rPr>
              <a:t>усе-таки </a:t>
            </a:r>
            <a:r>
              <a:rPr sz="2400" spc="-5" dirty="0">
                <a:latin typeface="Arial"/>
                <a:cs typeface="Arial"/>
              </a:rPr>
              <a:t>більш-менш </a:t>
            </a:r>
            <a:r>
              <a:rPr sz="2400" spc="-10" dirty="0">
                <a:latin typeface="Arial"/>
                <a:cs typeface="Arial"/>
              </a:rPr>
              <a:t>правдива,  </a:t>
            </a:r>
            <a:r>
              <a:rPr sz="2400" spc="-15" dirty="0">
                <a:latin typeface="Arial"/>
                <a:cs typeface="Arial"/>
              </a:rPr>
              <a:t>однак, </a:t>
            </a:r>
            <a:r>
              <a:rPr sz="2400" spc="-10" dirty="0">
                <a:latin typeface="Arial"/>
                <a:cs typeface="Arial"/>
              </a:rPr>
              <a:t>усе </a:t>
            </a:r>
            <a:r>
              <a:rPr sz="2400" spc="-15" dirty="0">
                <a:latin typeface="Arial"/>
                <a:cs typeface="Arial"/>
              </a:rPr>
              <a:t>одно </a:t>
            </a:r>
            <a:r>
              <a:rPr sz="2400" spc="-10" dirty="0">
                <a:latin typeface="Arial"/>
                <a:cs typeface="Arial"/>
              </a:rPr>
              <a:t>її </a:t>
            </a:r>
            <a:r>
              <a:rPr sz="2400" b="1" spc="-5" dirty="0">
                <a:latin typeface="Arial"/>
                <a:cs typeface="Arial"/>
              </a:rPr>
              <a:t>слід </a:t>
            </a:r>
            <a:r>
              <a:rPr sz="2400" b="1" spc="-10" dirty="0">
                <a:latin typeface="Arial"/>
                <a:cs typeface="Arial"/>
              </a:rPr>
              <a:t>обов’язково перевіряти</a:t>
            </a:r>
            <a:r>
              <a:rPr sz="2400" spc="-10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У тому  числі </a:t>
            </a:r>
            <a:r>
              <a:rPr sz="2400" spc="-10" dirty="0">
                <a:latin typeface="Arial"/>
                <a:cs typeface="Arial"/>
              </a:rPr>
              <a:t>це </a:t>
            </a:r>
            <a:r>
              <a:rPr sz="2400" spc="-5" dirty="0">
                <a:latin typeface="Arial"/>
                <a:cs typeface="Arial"/>
              </a:rPr>
              <a:t>стосується </a:t>
            </a:r>
            <a:r>
              <a:rPr sz="2400" dirty="0">
                <a:latin typeface="Arial"/>
                <a:cs typeface="Arial"/>
              </a:rPr>
              <a:t>й </a:t>
            </a:r>
            <a:r>
              <a:rPr sz="2400" spc="-5" dirty="0">
                <a:latin typeface="Arial"/>
                <a:cs typeface="Arial"/>
              </a:rPr>
              <a:t>офіційних </a:t>
            </a:r>
            <a:r>
              <a:rPr sz="2400" dirty="0">
                <a:latin typeface="Arial"/>
                <a:cs typeface="Arial"/>
              </a:rPr>
              <a:t>сайтів, до яких </a:t>
            </a:r>
            <a:r>
              <a:rPr sz="2400" spc="-5" dirty="0">
                <a:latin typeface="Arial"/>
                <a:cs typeface="Arial"/>
              </a:rPr>
              <a:t>довіра  користувачів, зазвичай, найвища, </a:t>
            </a:r>
            <a:r>
              <a:rPr sz="2400" spc="-15" dirty="0">
                <a:latin typeface="Arial"/>
                <a:cs typeface="Arial"/>
              </a:rPr>
              <a:t>однак,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там </a:t>
            </a:r>
            <a:r>
              <a:rPr sz="2400" dirty="0">
                <a:latin typeface="Arial"/>
                <a:cs typeface="Arial"/>
              </a:rPr>
              <a:t>можуть  міститися певні </a:t>
            </a:r>
            <a:r>
              <a:rPr sz="2400" spc="-20" dirty="0">
                <a:latin typeface="Arial"/>
                <a:cs typeface="Arial"/>
              </a:rPr>
              <a:t>неточності. </a:t>
            </a:r>
            <a:r>
              <a:rPr sz="2400" spc="5" dirty="0">
                <a:latin typeface="Arial"/>
                <a:cs typeface="Arial"/>
              </a:rPr>
              <a:t>Що </a:t>
            </a:r>
            <a:r>
              <a:rPr sz="2400" dirty="0">
                <a:latin typeface="Arial"/>
                <a:cs typeface="Arial"/>
              </a:rPr>
              <a:t>ж </a:t>
            </a:r>
            <a:r>
              <a:rPr sz="2400" spc="-5" dirty="0">
                <a:latin typeface="Arial"/>
                <a:cs typeface="Arial"/>
              </a:rPr>
              <a:t>до </a:t>
            </a:r>
            <a:r>
              <a:rPr sz="2400" spc="-10" dirty="0">
                <a:latin typeface="Arial"/>
                <a:cs typeface="Arial"/>
              </a:rPr>
              <a:t>інформації, отриманої 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5" dirty="0">
                <a:latin typeface="Arial"/>
                <a:cs typeface="Arial"/>
              </a:rPr>
              <a:t>соціальних мереж, </a:t>
            </a:r>
            <a:r>
              <a:rPr sz="2400" spc="-15" dirty="0">
                <a:latin typeface="Arial"/>
                <a:cs typeface="Arial"/>
              </a:rPr>
              <a:t>то її, безумовно, </a:t>
            </a:r>
            <a:r>
              <a:rPr sz="2400" dirty="0">
                <a:latin typeface="Arial"/>
                <a:cs typeface="Arial"/>
              </a:rPr>
              <a:t>слід </a:t>
            </a:r>
            <a:r>
              <a:rPr sz="2400" spc="-10" dirty="0">
                <a:latin typeface="Arial"/>
                <a:cs typeface="Arial"/>
              </a:rPr>
              <a:t>перевіряти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не  вірити іншим користувачам мережі на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слово!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0795" marR="5080" indent="-89979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Які </a:t>
            </a:r>
            <a:r>
              <a:rPr spc="-20" dirty="0"/>
              <a:t>відомості </a:t>
            </a:r>
            <a:r>
              <a:rPr spc="-5" dirty="0"/>
              <a:t>про </a:t>
            </a:r>
            <a:r>
              <a:rPr spc="-10" dirty="0"/>
              <a:t>себе </a:t>
            </a:r>
            <a:r>
              <a:rPr spc="-5" dirty="0"/>
              <a:t>і </a:t>
            </a:r>
            <a:r>
              <a:rPr spc="-15" dirty="0"/>
              <a:t>свою </a:t>
            </a:r>
            <a:r>
              <a:rPr spc="-10" dirty="0"/>
              <a:t>родину </a:t>
            </a:r>
            <a:r>
              <a:rPr spc="-20" dirty="0"/>
              <a:t>можна  </a:t>
            </a:r>
            <a:r>
              <a:rPr spc="-15" dirty="0"/>
              <a:t>вказувати </a:t>
            </a:r>
            <a:r>
              <a:rPr spc="-5" dirty="0"/>
              <a:t>в </a:t>
            </a:r>
            <a:r>
              <a:rPr spc="-10" dirty="0"/>
              <a:t>соціальних</a:t>
            </a:r>
            <a:r>
              <a:rPr spc="100" dirty="0"/>
              <a:t> </a:t>
            </a:r>
            <a:r>
              <a:rPr spc="-5" dirty="0"/>
              <a:t>мережах?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5369" y="1187830"/>
            <a:ext cx="1993264" cy="1452880"/>
            <a:chOff x="185369" y="1187830"/>
            <a:chExt cx="1993264" cy="1452880"/>
          </a:xfrm>
        </p:grpSpPr>
        <p:sp>
          <p:nvSpPr>
            <p:cNvPr id="4" name="object 4"/>
            <p:cNvSpPr/>
            <p:nvPr/>
          </p:nvSpPr>
          <p:spPr>
            <a:xfrm>
              <a:off x="191719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80">
                  <a:moveTo>
                    <a:pt x="1739950" y="0"/>
                  </a:moveTo>
                  <a:lnTo>
                    <a:pt x="240004" y="0"/>
                  </a:lnTo>
                  <a:lnTo>
                    <a:pt x="191635" y="4875"/>
                  </a:lnTo>
                  <a:lnTo>
                    <a:pt x="146584" y="18859"/>
                  </a:lnTo>
                  <a:lnTo>
                    <a:pt x="105816" y="40987"/>
                  </a:lnTo>
                  <a:lnTo>
                    <a:pt x="70296" y="70294"/>
                  </a:lnTo>
                  <a:lnTo>
                    <a:pt x="40989" y="105816"/>
                  </a:lnTo>
                  <a:lnTo>
                    <a:pt x="18860" y="146589"/>
                  </a:lnTo>
                  <a:lnTo>
                    <a:pt x="4876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6" y="1248404"/>
                  </a:lnTo>
                  <a:lnTo>
                    <a:pt x="18860" y="1293463"/>
                  </a:lnTo>
                  <a:lnTo>
                    <a:pt x="40989" y="1334236"/>
                  </a:lnTo>
                  <a:lnTo>
                    <a:pt x="70296" y="1369758"/>
                  </a:lnTo>
                  <a:lnTo>
                    <a:pt x="105816" y="1399065"/>
                  </a:lnTo>
                  <a:lnTo>
                    <a:pt x="146584" y="1421193"/>
                  </a:lnTo>
                  <a:lnTo>
                    <a:pt x="191635" y="1435177"/>
                  </a:lnTo>
                  <a:lnTo>
                    <a:pt x="240004" y="1440053"/>
                  </a:lnTo>
                  <a:lnTo>
                    <a:pt x="1739950" y="1440053"/>
                  </a:lnTo>
                  <a:lnTo>
                    <a:pt x="1788331" y="1435177"/>
                  </a:lnTo>
                  <a:lnTo>
                    <a:pt x="1833391" y="1421193"/>
                  </a:lnTo>
                  <a:lnTo>
                    <a:pt x="1874164" y="1399065"/>
                  </a:lnTo>
                  <a:lnTo>
                    <a:pt x="1909686" y="1369758"/>
                  </a:lnTo>
                  <a:lnTo>
                    <a:pt x="1938993" y="1334236"/>
                  </a:lnTo>
                  <a:lnTo>
                    <a:pt x="1961121" y="1293463"/>
                  </a:lnTo>
                  <a:lnTo>
                    <a:pt x="1975105" y="1248404"/>
                  </a:lnTo>
                  <a:lnTo>
                    <a:pt x="1979980" y="1200023"/>
                  </a:lnTo>
                  <a:lnTo>
                    <a:pt x="1979980" y="240030"/>
                  </a:lnTo>
                  <a:lnTo>
                    <a:pt x="1975105" y="191648"/>
                  </a:lnTo>
                  <a:lnTo>
                    <a:pt x="1961121" y="146589"/>
                  </a:lnTo>
                  <a:lnTo>
                    <a:pt x="1938993" y="105816"/>
                  </a:lnTo>
                  <a:lnTo>
                    <a:pt x="1909686" y="70294"/>
                  </a:lnTo>
                  <a:lnTo>
                    <a:pt x="1874164" y="40987"/>
                  </a:lnTo>
                  <a:lnTo>
                    <a:pt x="1833391" y="18859"/>
                  </a:lnTo>
                  <a:lnTo>
                    <a:pt x="1788331" y="4875"/>
                  </a:lnTo>
                  <a:lnTo>
                    <a:pt x="173995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719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80">
                  <a:moveTo>
                    <a:pt x="0" y="240030"/>
                  </a:moveTo>
                  <a:lnTo>
                    <a:pt x="4876" y="191648"/>
                  </a:lnTo>
                  <a:lnTo>
                    <a:pt x="18860" y="146589"/>
                  </a:lnTo>
                  <a:lnTo>
                    <a:pt x="40989" y="105816"/>
                  </a:lnTo>
                  <a:lnTo>
                    <a:pt x="70296" y="70294"/>
                  </a:lnTo>
                  <a:lnTo>
                    <a:pt x="105816" y="40987"/>
                  </a:lnTo>
                  <a:lnTo>
                    <a:pt x="146584" y="18859"/>
                  </a:lnTo>
                  <a:lnTo>
                    <a:pt x="191635" y="4875"/>
                  </a:lnTo>
                  <a:lnTo>
                    <a:pt x="240004" y="0"/>
                  </a:lnTo>
                  <a:lnTo>
                    <a:pt x="1739950" y="0"/>
                  </a:lnTo>
                  <a:lnTo>
                    <a:pt x="1788331" y="4875"/>
                  </a:lnTo>
                  <a:lnTo>
                    <a:pt x="1833391" y="18859"/>
                  </a:lnTo>
                  <a:lnTo>
                    <a:pt x="1874164" y="40987"/>
                  </a:lnTo>
                  <a:lnTo>
                    <a:pt x="1909686" y="70294"/>
                  </a:lnTo>
                  <a:lnTo>
                    <a:pt x="1938993" y="105816"/>
                  </a:lnTo>
                  <a:lnTo>
                    <a:pt x="1961121" y="146589"/>
                  </a:lnTo>
                  <a:lnTo>
                    <a:pt x="1975105" y="191648"/>
                  </a:lnTo>
                  <a:lnTo>
                    <a:pt x="1979980" y="240030"/>
                  </a:lnTo>
                  <a:lnTo>
                    <a:pt x="1979980" y="1200023"/>
                  </a:lnTo>
                  <a:lnTo>
                    <a:pt x="1975105" y="1248404"/>
                  </a:lnTo>
                  <a:lnTo>
                    <a:pt x="1961121" y="1293463"/>
                  </a:lnTo>
                  <a:lnTo>
                    <a:pt x="1938993" y="1334236"/>
                  </a:lnTo>
                  <a:lnTo>
                    <a:pt x="1909686" y="1369758"/>
                  </a:lnTo>
                  <a:lnTo>
                    <a:pt x="1874164" y="1399065"/>
                  </a:lnTo>
                  <a:lnTo>
                    <a:pt x="1833391" y="1421193"/>
                  </a:lnTo>
                  <a:lnTo>
                    <a:pt x="1788331" y="1435177"/>
                  </a:lnTo>
                  <a:lnTo>
                    <a:pt x="1739950" y="1440053"/>
                  </a:lnTo>
                  <a:lnTo>
                    <a:pt x="240004" y="1440053"/>
                  </a:lnTo>
                  <a:lnTo>
                    <a:pt x="191635" y="1435177"/>
                  </a:lnTo>
                  <a:lnTo>
                    <a:pt x="146584" y="1421193"/>
                  </a:lnTo>
                  <a:lnTo>
                    <a:pt x="105816" y="1399065"/>
                  </a:lnTo>
                  <a:lnTo>
                    <a:pt x="70296" y="1369758"/>
                  </a:lnTo>
                  <a:lnTo>
                    <a:pt x="40989" y="1334236"/>
                  </a:lnTo>
                  <a:lnTo>
                    <a:pt x="18860" y="1293463"/>
                  </a:lnTo>
                  <a:lnTo>
                    <a:pt x="4876" y="1248404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0628" y="1589354"/>
            <a:ext cx="1242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Номери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онів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8585" y="1187830"/>
            <a:ext cx="1993264" cy="1452880"/>
            <a:chOff x="4688585" y="1187830"/>
            <a:chExt cx="1993264" cy="1452880"/>
          </a:xfrm>
        </p:grpSpPr>
        <p:sp>
          <p:nvSpPr>
            <p:cNvPr id="8" name="object 8"/>
            <p:cNvSpPr/>
            <p:nvPr/>
          </p:nvSpPr>
          <p:spPr>
            <a:xfrm>
              <a:off x="4694935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5" h="1440180">
                  <a:moveTo>
                    <a:pt x="1740027" y="0"/>
                  </a:moveTo>
                  <a:lnTo>
                    <a:pt x="240029" y="0"/>
                  </a:lnTo>
                  <a:lnTo>
                    <a:pt x="191685" y="4875"/>
                  </a:lnTo>
                  <a:lnTo>
                    <a:pt x="146643" y="18859"/>
                  </a:lnTo>
                  <a:lnTo>
                    <a:pt x="105872" y="40987"/>
                  </a:lnTo>
                  <a:lnTo>
                    <a:pt x="70342" y="70294"/>
                  </a:lnTo>
                  <a:lnTo>
                    <a:pt x="41020" y="105816"/>
                  </a:lnTo>
                  <a:lnTo>
                    <a:pt x="18877" y="146589"/>
                  </a:lnTo>
                  <a:lnTo>
                    <a:pt x="4880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80" y="1248404"/>
                  </a:lnTo>
                  <a:lnTo>
                    <a:pt x="18877" y="1293463"/>
                  </a:lnTo>
                  <a:lnTo>
                    <a:pt x="41020" y="1334236"/>
                  </a:lnTo>
                  <a:lnTo>
                    <a:pt x="70342" y="1369758"/>
                  </a:lnTo>
                  <a:lnTo>
                    <a:pt x="105872" y="1399065"/>
                  </a:lnTo>
                  <a:lnTo>
                    <a:pt x="146643" y="1421193"/>
                  </a:lnTo>
                  <a:lnTo>
                    <a:pt x="191685" y="1435177"/>
                  </a:lnTo>
                  <a:lnTo>
                    <a:pt x="240029" y="1440053"/>
                  </a:lnTo>
                  <a:lnTo>
                    <a:pt x="1740027" y="1440053"/>
                  </a:lnTo>
                  <a:lnTo>
                    <a:pt x="1788408" y="1435177"/>
                  </a:lnTo>
                  <a:lnTo>
                    <a:pt x="1833467" y="1421193"/>
                  </a:lnTo>
                  <a:lnTo>
                    <a:pt x="1874240" y="1399065"/>
                  </a:lnTo>
                  <a:lnTo>
                    <a:pt x="1909762" y="1369758"/>
                  </a:lnTo>
                  <a:lnTo>
                    <a:pt x="1939069" y="1334236"/>
                  </a:lnTo>
                  <a:lnTo>
                    <a:pt x="1961197" y="1293463"/>
                  </a:lnTo>
                  <a:lnTo>
                    <a:pt x="1975181" y="1248404"/>
                  </a:lnTo>
                  <a:lnTo>
                    <a:pt x="1980057" y="1200023"/>
                  </a:lnTo>
                  <a:lnTo>
                    <a:pt x="1980057" y="240030"/>
                  </a:lnTo>
                  <a:lnTo>
                    <a:pt x="1975181" y="191648"/>
                  </a:lnTo>
                  <a:lnTo>
                    <a:pt x="1961197" y="146589"/>
                  </a:lnTo>
                  <a:lnTo>
                    <a:pt x="1939069" y="105816"/>
                  </a:lnTo>
                  <a:lnTo>
                    <a:pt x="1909762" y="70294"/>
                  </a:lnTo>
                  <a:lnTo>
                    <a:pt x="1874240" y="40987"/>
                  </a:lnTo>
                  <a:lnTo>
                    <a:pt x="1833467" y="18859"/>
                  </a:lnTo>
                  <a:lnTo>
                    <a:pt x="1788408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94935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5" h="1440180">
                  <a:moveTo>
                    <a:pt x="0" y="240030"/>
                  </a:moveTo>
                  <a:lnTo>
                    <a:pt x="4880" y="191648"/>
                  </a:lnTo>
                  <a:lnTo>
                    <a:pt x="18877" y="146589"/>
                  </a:lnTo>
                  <a:lnTo>
                    <a:pt x="41020" y="105816"/>
                  </a:lnTo>
                  <a:lnTo>
                    <a:pt x="70342" y="70294"/>
                  </a:lnTo>
                  <a:lnTo>
                    <a:pt x="105872" y="40987"/>
                  </a:lnTo>
                  <a:lnTo>
                    <a:pt x="146643" y="18859"/>
                  </a:lnTo>
                  <a:lnTo>
                    <a:pt x="191685" y="4875"/>
                  </a:lnTo>
                  <a:lnTo>
                    <a:pt x="240029" y="0"/>
                  </a:lnTo>
                  <a:lnTo>
                    <a:pt x="1740027" y="0"/>
                  </a:lnTo>
                  <a:lnTo>
                    <a:pt x="1788408" y="4875"/>
                  </a:lnTo>
                  <a:lnTo>
                    <a:pt x="1833467" y="18859"/>
                  </a:lnTo>
                  <a:lnTo>
                    <a:pt x="1874240" y="40987"/>
                  </a:lnTo>
                  <a:lnTo>
                    <a:pt x="1909762" y="70294"/>
                  </a:lnTo>
                  <a:lnTo>
                    <a:pt x="1939069" y="105816"/>
                  </a:lnTo>
                  <a:lnTo>
                    <a:pt x="1961197" y="146589"/>
                  </a:lnTo>
                  <a:lnTo>
                    <a:pt x="1975181" y="191648"/>
                  </a:lnTo>
                  <a:lnTo>
                    <a:pt x="1980057" y="240030"/>
                  </a:lnTo>
                  <a:lnTo>
                    <a:pt x="1980057" y="1200023"/>
                  </a:lnTo>
                  <a:lnTo>
                    <a:pt x="1975181" y="1248404"/>
                  </a:lnTo>
                  <a:lnTo>
                    <a:pt x="1961197" y="1293463"/>
                  </a:lnTo>
                  <a:lnTo>
                    <a:pt x="1939069" y="1334236"/>
                  </a:lnTo>
                  <a:lnTo>
                    <a:pt x="1909762" y="1369758"/>
                  </a:lnTo>
                  <a:lnTo>
                    <a:pt x="1874240" y="1399065"/>
                  </a:lnTo>
                  <a:lnTo>
                    <a:pt x="1833467" y="1421193"/>
                  </a:lnTo>
                  <a:lnTo>
                    <a:pt x="1788408" y="1435177"/>
                  </a:lnTo>
                  <a:lnTo>
                    <a:pt x="1740027" y="1440053"/>
                  </a:lnTo>
                  <a:lnTo>
                    <a:pt x="240029" y="1440053"/>
                  </a:lnTo>
                  <a:lnTo>
                    <a:pt x="191685" y="1435177"/>
                  </a:lnTo>
                  <a:lnTo>
                    <a:pt x="146643" y="1421193"/>
                  </a:lnTo>
                  <a:lnTo>
                    <a:pt x="105872" y="1399065"/>
                  </a:lnTo>
                  <a:lnTo>
                    <a:pt x="70342" y="1369758"/>
                  </a:lnTo>
                  <a:lnTo>
                    <a:pt x="41020" y="1334236"/>
                  </a:lnTo>
                  <a:lnTo>
                    <a:pt x="18877" y="1293463"/>
                  </a:lnTo>
                  <a:lnTo>
                    <a:pt x="4880" y="1248404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86325" y="1589354"/>
            <a:ext cx="15989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Місце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роботи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батьків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37002" y="1187830"/>
            <a:ext cx="1993264" cy="1452880"/>
            <a:chOff x="2437002" y="1187830"/>
            <a:chExt cx="1993264" cy="1452880"/>
          </a:xfrm>
        </p:grpSpPr>
        <p:sp>
          <p:nvSpPr>
            <p:cNvPr id="12" name="object 12"/>
            <p:cNvSpPr/>
            <p:nvPr/>
          </p:nvSpPr>
          <p:spPr>
            <a:xfrm>
              <a:off x="2443352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80">
                  <a:moveTo>
                    <a:pt x="1740027" y="0"/>
                  </a:moveTo>
                  <a:lnTo>
                    <a:pt x="240030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5" y="1248404"/>
                  </a:lnTo>
                  <a:lnTo>
                    <a:pt x="18859" y="1293463"/>
                  </a:lnTo>
                  <a:lnTo>
                    <a:pt x="40987" y="1334236"/>
                  </a:lnTo>
                  <a:lnTo>
                    <a:pt x="70294" y="1369758"/>
                  </a:lnTo>
                  <a:lnTo>
                    <a:pt x="105816" y="1399065"/>
                  </a:lnTo>
                  <a:lnTo>
                    <a:pt x="146589" y="1421193"/>
                  </a:lnTo>
                  <a:lnTo>
                    <a:pt x="191648" y="1435177"/>
                  </a:lnTo>
                  <a:lnTo>
                    <a:pt x="240030" y="1440053"/>
                  </a:lnTo>
                  <a:lnTo>
                    <a:pt x="1740027" y="1440053"/>
                  </a:lnTo>
                  <a:lnTo>
                    <a:pt x="1788408" y="1435177"/>
                  </a:lnTo>
                  <a:lnTo>
                    <a:pt x="1833467" y="1421193"/>
                  </a:lnTo>
                  <a:lnTo>
                    <a:pt x="1874240" y="1399065"/>
                  </a:lnTo>
                  <a:lnTo>
                    <a:pt x="1909762" y="1369758"/>
                  </a:lnTo>
                  <a:lnTo>
                    <a:pt x="1939069" y="1334236"/>
                  </a:lnTo>
                  <a:lnTo>
                    <a:pt x="1961197" y="1293463"/>
                  </a:lnTo>
                  <a:lnTo>
                    <a:pt x="1975181" y="1248404"/>
                  </a:lnTo>
                  <a:lnTo>
                    <a:pt x="1980057" y="1200023"/>
                  </a:lnTo>
                  <a:lnTo>
                    <a:pt x="1980057" y="240030"/>
                  </a:lnTo>
                  <a:lnTo>
                    <a:pt x="1975181" y="191648"/>
                  </a:lnTo>
                  <a:lnTo>
                    <a:pt x="1961197" y="146589"/>
                  </a:lnTo>
                  <a:lnTo>
                    <a:pt x="1939069" y="105816"/>
                  </a:lnTo>
                  <a:lnTo>
                    <a:pt x="1909762" y="70294"/>
                  </a:lnTo>
                  <a:lnTo>
                    <a:pt x="1874240" y="40987"/>
                  </a:lnTo>
                  <a:lnTo>
                    <a:pt x="1833467" y="18859"/>
                  </a:lnTo>
                  <a:lnTo>
                    <a:pt x="1788408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3352" y="1194180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80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1740027" y="0"/>
                  </a:lnTo>
                  <a:lnTo>
                    <a:pt x="1788408" y="4875"/>
                  </a:lnTo>
                  <a:lnTo>
                    <a:pt x="1833467" y="18859"/>
                  </a:lnTo>
                  <a:lnTo>
                    <a:pt x="1874240" y="40987"/>
                  </a:lnTo>
                  <a:lnTo>
                    <a:pt x="1909762" y="70294"/>
                  </a:lnTo>
                  <a:lnTo>
                    <a:pt x="1939069" y="105816"/>
                  </a:lnTo>
                  <a:lnTo>
                    <a:pt x="1961197" y="146589"/>
                  </a:lnTo>
                  <a:lnTo>
                    <a:pt x="1975181" y="191648"/>
                  </a:lnTo>
                  <a:lnTo>
                    <a:pt x="1980057" y="240030"/>
                  </a:lnTo>
                  <a:lnTo>
                    <a:pt x="1980057" y="1200023"/>
                  </a:lnTo>
                  <a:lnTo>
                    <a:pt x="1975181" y="1248404"/>
                  </a:lnTo>
                  <a:lnTo>
                    <a:pt x="1961197" y="1293463"/>
                  </a:lnTo>
                  <a:lnTo>
                    <a:pt x="1939069" y="1334236"/>
                  </a:lnTo>
                  <a:lnTo>
                    <a:pt x="1909762" y="1369758"/>
                  </a:lnTo>
                  <a:lnTo>
                    <a:pt x="1874240" y="1399065"/>
                  </a:lnTo>
                  <a:lnTo>
                    <a:pt x="1833467" y="1421193"/>
                  </a:lnTo>
                  <a:lnTo>
                    <a:pt x="1788408" y="1435177"/>
                  </a:lnTo>
                  <a:lnTo>
                    <a:pt x="1740027" y="1440053"/>
                  </a:lnTo>
                  <a:lnTo>
                    <a:pt x="240030" y="1440053"/>
                  </a:lnTo>
                  <a:lnTo>
                    <a:pt x="191648" y="1435177"/>
                  </a:lnTo>
                  <a:lnTo>
                    <a:pt x="146589" y="1421193"/>
                  </a:lnTo>
                  <a:lnTo>
                    <a:pt x="105816" y="1399065"/>
                  </a:lnTo>
                  <a:lnTo>
                    <a:pt x="70294" y="1369758"/>
                  </a:lnTo>
                  <a:lnTo>
                    <a:pt x="40987" y="1334236"/>
                  </a:lnTo>
                  <a:lnTo>
                    <a:pt x="18859" y="1293463"/>
                  </a:lnTo>
                  <a:lnTo>
                    <a:pt x="4875" y="1248404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36926" y="1589354"/>
            <a:ext cx="11957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омашню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адресу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40295" y="1187830"/>
            <a:ext cx="1992630" cy="1452880"/>
            <a:chOff x="6940295" y="1187830"/>
            <a:chExt cx="1992630" cy="1452880"/>
          </a:xfrm>
        </p:grpSpPr>
        <p:sp>
          <p:nvSpPr>
            <p:cNvPr id="16" name="object 16"/>
            <p:cNvSpPr/>
            <p:nvPr/>
          </p:nvSpPr>
          <p:spPr>
            <a:xfrm>
              <a:off x="6946645" y="1194180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80">
                  <a:moveTo>
                    <a:pt x="1740027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5" y="1248404"/>
                  </a:lnTo>
                  <a:lnTo>
                    <a:pt x="18859" y="1293463"/>
                  </a:lnTo>
                  <a:lnTo>
                    <a:pt x="40987" y="1334236"/>
                  </a:lnTo>
                  <a:lnTo>
                    <a:pt x="70294" y="1369758"/>
                  </a:lnTo>
                  <a:lnTo>
                    <a:pt x="105816" y="1399065"/>
                  </a:lnTo>
                  <a:lnTo>
                    <a:pt x="146589" y="1421193"/>
                  </a:lnTo>
                  <a:lnTo>
                    <a:pt x="191648" y="1435177"/>
                  </a:lnTo>
                  <a:lnTo>
                    <a:pt x="240029" y="1440053"/>
                  </a:lnTo>
                  <a:lnTo>
                    <a:pt x="1740027" y="1440053"/>
                  </a:lnTo>
                  <a:lnTo>
                    <a:pt x="1788366" y="1435177"/>
                  </a:lnTo>
                  <a:lnTo>
                    <a:pt x="1833393" y="1421193"/>
                  </a:lnTo>
                  <a:lnTo>
                    <a:pt x="1874144" y="1399065"/>
                  </a:lnTo>
                  <a:lnTo>
                    <a:pt x="1909651" y="1369758"/>
                  </a:lnTo>
                  <a:lnTo>
                    <a:pt x="1938949" y="1334236"/>
                  </a:lnTo>
                  <a:lnTo>
                    <a:pt x="1961072" y="1293463"/>
                  </a:lnTo>
                  <a:lnTo>
                    <a:pt x="1975054" y="1248404"/>
                  </a:lnTo>
                  <a:lnTo>
                    <a:pt x="1979929" y="1200023"/>
                  </a:lnTo>
                  <a:lnTo>
                    <a:pt x="1979929" y="240030"/>
                  </a:lnTo>
                  <a:lnTo>
                    <a:pt x="1975054" y="191648"/>
                  </a:lnTo>
                  <a:lnTo>
                    <a:pt x="1961072" y="146589"/>
                  </a:lnTo>
                  <a:lnTo>
                    <a:pt x="1938949" y="105816"/>
                  </a:lnTo>
                  <a:lnTo>
                    <a:pt x="1909651" y="70294"/>
                  </a:lnTo>
                  <a:lnTo>
                    <a:pt x="1874144" y="40987"/>
                  </a:lnTo>
                  <a:lnTo>
                    <a:pt x="1833393" y="18859"/>
                  </a:lnTo>
                  <a:lnTo>
                    <a:pt x="1788366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46645" y="1194180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80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740027" y="0"/>
                  </a:lnTo>
                  <a:lnTo>
                    <a:pt x="1788366" y="4875"/>
                  </a:lnTo>
                  <a:lnTo>
                    <a:pt x="1833393" y="18859"/>
                  </a:lnTo>
                  <a:lnTo>
                    <a:pt x="1874144" y="40987"/>
                  </a:lnTo>
                  <a:lnTo>
                    <a:pt x="1909651" y="70294"/>
                  </a:lnTo>
                  <a:lnTo>
                    <a:pt x="1938949" y="105816"/>
                  </a:lnTo>
                  <a:lnTo>
                    <a:pt x="1961072" y="146589"/>
                  </a:lnTo>
                  <a:lnTo>
                    <a:pt x="1975054" y="191648"/>
                  </a:lnTo>
                  <a:lnTo>
                    <a:pt x="1979929" y="240030"/>
                  </a:lnTo>
                  <a:lnTo>
                    <a:pt x="1979929" y="1200023"/>
                  </a:lnTo>
                  <a:lnTo>
                    <a:pt x="1975054" y="1248404"/>
                  </a:lnTo>
                  <a:lnTo>
                    <a:pt x="1961072" y="1293463"/>
                  </a:lnTo>
                  <a:lnTo>
                    <a:pt x="1938949" y="1334236"/>
                  </a:lnTo>
                  <a:lnTo>
                    <a:pt x="1909651" y="1369758"/>
                  </a:lnTo>
                  <a:lnTo>
                    <a:pt x="1874144" y="1399065"/>
                  </a:lnTo>
                  <a:lnTo>
                    <a:pt x="1833393" y="1421193"/>
                  </a:lnTo>
                  <a:lnTo>
                    <a:pt x="1788366" y="1435177"/>
                  </a:lnTo>
                  <a:lnTo>
                    <a:pt x="1740027" y="1440053"/>
                  </a:lnTo>
                  <a:lnTo>
                    <a:pt x="240029" y="1440053"/>
                  </a:lnTo>
                  <a:lnTo>
                    <a:pt x="191648" y="1435177"/>
                  </a:lnTo>
                  <a:lnTo>
                    <a:pt x="146589" y="1421193"/>
                  </a:lnTo>
                  <a:lnTo>
                    <a:pt x="105816" y="1399065"/>
                  </a:lnTo>
                  <a:lnTo>
                    <a:pt x="70294" y="1369758"/>
                  </a:lnTo>
                  <a:lnTo>
                    <a:pt x="40987" y="1334236"/>
                  </a:lnTo>
                  <a:lnTo>
                    <a:pt x="18859" y="1293463"/>
                  </a:lnTo>
                  <a:lnTo>
                    <a:pt x="4875" y="1248404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07122" y="1589354"/>
            <a:ext cx="1463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Дату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народження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85369" y="2939414"/>
            <a:ext cx="1993264" cy="1452880"/>
            <a:chOff x="185369" y="2939414"/>
            <a:chExt cx="1993264" cy="1452880"/>
          </a:xfrm>
        </p:grpSpPr>
        <p:sp>
          <p:nvSpPr>
            <p:cNvPr id="20" name="object 20"/>
            <p:cNvSpPr/>
            <p:nvPr/>
          </p:nvSpPr>
          <p:spPr>
            <a:xfrm>
              <a:off x="191719" y="2945764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1739950" y="0"/>
                  </a:moveTo>
                  <a:lnTo>
                    <a:pt x="240004" y="0"/>
                  </a:lnTo>
                  <a:lnTo>
                    <a:pt x="191635" y="4875"/>
                  </a:lnTo>
                  <a:lnTo>
                    <a:pt x="146584" y="18859"/>
                  </a:lnTo>
                  <a:lnTo>
                    <a:pt x="105816" y="40987"/>
                  </a:lnTo>
                  <a:lnTo>
                    <a:pt x="70296" y="70294"/>
                  </a:lnTo>
                  <a:lnTo>
                    <a:pt x="40989" y="105816"/>
                  </a:lnTo>
                  <a:lnTo>
                    <a:pt x="18860" y="146589"/>
                  </a:lnTo>
                  <a:lnTo>
                    <a:pt x="4876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6" y="1248367"/>
                  </a:lnTo>
                  <a:lnTo>
                    <a:pt x="18860" y="1293409"/>
                  </a:lnTo>
                  <a:lnTo>
                    <a:pt x="40989" y="1334180"/>
                  </a:lnTo>
                  <a:lnTo>
                    <a:pt x="70296" y="1369710"/>
                  </a:lnTo>
                  <a:lnTo>
                    <a:pt x="105816" y="1399032"/>
                  </a:lnTo>
                  <a:lnTo>
                    <a:pt x="146584" y="1421175"/>
                  </a:lnTo>
                  <a:lnTo>
                    <a:pt x="191635" y="1435172"/>
                  </a:lnTo>
                  <a:lnTo>
                    <a:pt x="240004" y="1440053"/>
                  </a:lnTo>
                  <a:lnTo>
                    <a:pt x="1739950" y="1440053"/>
                  </a:lnTo>
                  <a:lnTo>
                    <a:pt x="1788331" y="1435172"/>
                  </a:lnTo>
                  <a:lnTo>
                    <a:pt x="1833391" y="1421175"/>
                  </a:lnTo>
                  <a:lnTo>
                    <a:pt x="1874164" y="1399032"/>
                  </a:lnTo>
                  <a:lnTo>
                    <a:pt x="1909686" y="1369710"/>
                  </a:lnTo>
                  <a:lnTo>
                    <a:pt x="1938993" y="1334180"/>
                  </a:lnTo>
                  <a:lnTo>
                    <a:pt x="1961121" y="1293409"/>
                  </a:lnTo>
                  <a:lnTo>
                    <a:pt x="1975105" y="1248367"/>
                  </a:lnTo>
                  <a:lnTo>
                    <a:pt x="1979980" y="1200023"/>
                  </a:lnTo>
                  <a:lnTo>
                    <a:pt x="1979980" y="240030"/>
                  </a:lnTo>
                  <a:lnTo>
                    <a:pt x="1975105" y="191648"/>
                  </a:lnTo>
                  <a:lnTo>
                    <a:pt x="1961121" y="146589"/>
                  </a:lnTo>
                  <a:lnTo>
                    <a:pt x="1938993" y="105816"/>
                  </a:lnTo>
                  <a:lnTo>
                    <a:pt x="1909686" y="70294"/>
                  </a:lnTo>
                  <a:lnTo>
                    <a:pt x="1874164" y="40987"/>
                  </a:lnTo>
                  <a:lnTo>
                    <a:pt x="1833391" y="18859"/>
                  </a:lnTo>
                  <a:lnTo>
                    <a:pt x="1788331" y="4875"/>
                  </a:lnTo>
                  <a:lnTo>
                    <a:pt x="173995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719" y="2945764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0" y="240030"/>
                  </a:moveTo>
                  <a:lnTo>
                    <a:pt x="4876" y="191648"/>
                  </a:lnTo>
                  <a:lnTo>
                    <a:pt x="18860" y="146589"/>
                  </a:lnTo>
                  <a:lnTo>
                    <a:pt x="40989" y="105816"/>
                  </a:lnTo>
                  <a:lnTo>
                    <a:pt x="70296" y="70294"/>
                  </a:lnTo>
                  <a:lnTo>
                    <a:pt x="105816" y="40987"/>
                  </a:lnTo>
                  <a:lnTo>
                    <a:pt x="146584" y="18859"/>
                  </a:lnTo>
                  <a:lnTo>
                    <a:pt x="191635" y="4875"/>
                  </a:lnTo>
                  <a:lnTo>
                    <a:pt x="240004" y="0"/>
                  </a:lnTo>
                  <a:lnTo>
                    <a:pt x="1739950" y="0"/>
                  </a:lnTo>
                  <a:lnTo>
                    <a:pt x="1788331" y="4875"/>
                  </a:lnTo>
                  <a:lnTo>
                    <a:pt x="1833391" y="18859"/>
                  </a:lnTo>
                  <a:lnTo>
                    <a:pt x="1874164" y="40987"/>
                  </a:lnTo>
                  <a:lnTo>
                    <a:pt x="1909686" y="70294"/>
                  </a:lnTo>
                  <a:lnTo>
                    <a:pt x="1938993" y="105816"/>
                  </a:lnTo>
                  <a:lnTo>
                    <a:pt x="1961121" y="146589"/>
                  </a:lnTo>
                  <a:lnTo>
                    <a:pt x="1975105" y="191648"/>
                  </a:lnTo>
                  <a:lnTo>
                    <a:pt x="1979980" y="240030"/>
                  </a:lnTo>
                  <a:lnTo>
                    <a:pt x="1979980" y="1200023"/>
                  </a:lnTo>
                  <a:lnTo>
                    <a:pt x="1975105" y="1248367"/>
                  </a:lnTo>
                  <a:lnTo>
                    <a:pt x="1961121" y="1293409"/>
                  </a:lnTo>
                  <a:lnTo>
                    <a:pt x="1938993" y="1334180"/>
                  </a:lnTo>
                  <a:lnTo>
                    <a:pt x="1909686" y="1369710"/>
                  </a:lnTo>
                  <a:lnTo>
                    <a:pt x="1874164" y="1399032"/>
                  </a:lnTo>
                  <a:lnTo>
                    <a:pt x="1833391" y="1421175"/>
                  </a:lnTo>
                  <a:lnTo>
                    <a:pt x="1788331" y="1435172"/>
                  </a:lnTo>
                  <a:lnTo>
                    <a:pt x="1739950" y="1440053"/>
                  </a:lnTo>
                  <a:lnTo>
                    <a:pt x="240004" y="1440053"/>
                  </a:lnTo>
                  <a:lnTo>
                    <a:pt x="191635" y="1435172"/>
                  </a:lnTo>
                  <a:lnTo>
                    <a:pt x="146584" y="1421175"/>
                  </a:lnTo>
                  <a:lnTo>
                    <a:pt x="105816" y="1399032"/>
                  </a:lnTo>
                  <a:lnTo>
                    <a:pt x="70296" y="1369710"/>
                  </a:lnTo>
                  <a:lnTo>
                    <a:pt x="40989" y="1334180"/>
                  </a:lnTo>
                  <a:lnTo>
                    <a:pt x="18860" y="1293409"/>
                  </a:lnTo>
                  <a:lnTo>
                    <a:pt x="4876" y="1248367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6516" y="3493770"/>
            <a:ext cx="1510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Школу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клас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666996" y="2939414"/>
            <a:ext cx="1992630" cy="1452880"/>
            <a:chOff x="4666996" y="2939414"/>
            <a:chExt cx="1992630" cy="1452880"/>
          </a:xfrm>
        </p:grpSpPr>
        <p:sp>
          <p:nvSpPr>
            <p:cNvPr id="24" name="object 24"/>
            <p:cNvSpPr/>
            <p:nvPr/>
          </p:nvSpPr>
          <p:spPr>
            <a:xfrm>
              <a:off x="4673346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1739900" y="0"/>
                  </a:moveTo>
                  <a:lnTo>
                    <a:pt x="239902" y="0"/>
                  </a:lnTo>
                  <a:lnTo>
                    <a:pt x="191563" y="4875"/>
                  </a:lnTo>
                  <a:lnTo>
                    <a:pt x="146536" y="18859"/>
                  </a:lnTo>
                  <a:lnTo>
                    <a:pt x="105785" y="40987"/>
                  </a:lnTo>
                  <a:lnTo>
                    <a:pt x="70278" y="70294"/>
                  </a:lnTo>
                  <a:lnTo>
                    <a:pt x="40980" y="105816"/>
                  </a:lnTo>
                  <a:lnTo>
                    <a:pt x="18857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5" y="1248367"/>
                  </a:lnTo>
                  <a:lnTo>
                    <a:pt x="18857" y="1293409"/>
                  </a:lnTo>
                  <a:lnTo>
                    <a:pt x="40980" y="1334180"/>
                  </a:lnTo>
                  <a:lnTo>
                    <a:pt x="70278" y="1369710"/>
                  </a:lnTo>
                  <a:lnTo>
                    <a:pt x="105785" y="1399032"/>
                  </a:lnTo>
                  <a:lnTo>
                    <a:pt x="146536" y="1421175"/>
                  </a:lnTo>
                  <a:lnTo>
                    <a:pt x="191563" y="1435172"/>
                  </a:lnTo>
                  <a:lnTo>
                    <a:pt x="239902" y="1440053"/>
                  </a:lnTo>
                  <a:lnTo>
                    <a:pt x="1739900" y="1440053"/>
                  </a:lnTo>
                  <a:lnTo>
                    <a:pt x="1788281" y="1435172"/>
                  </a:lnTo>
                  <a:lnTo>
                    <a:pt x="1833340" y="1421175"/>
                  </a:lnTo>
                  <a:lnTo>
                    <a:pt x="1874113" y="1399032"/>
                  </a:lnTo>
                  <a:lnTo>
                    <a:pt x="1909635" y="1369710"/>
                  </a:lnTo>
                  <a:lnTo>
                    <a:pt x="1938942" y="1334180"/>
                  </a:lnTo>
                  <a:lnTo>
                    <a:pt x="1961070" y="1293409"/>
                  </a:lnTo>
                  <a:lnTo>
                    <a:pt x="1975054" y="1248367"/>
                  </a:lnTo>
                  <a:lnTo>
                    <a:pt x="1979929" y="1200023"/>
                  </a:lnTo>
                  <a:lnTo>
                    <a:pt x="1979929" y="240030"/>
                  </a:lnTo>
                  <a:lnTo>
                    <a:pt x="1975054" y="191648"/>
                  </a:lnTo>
                  <a:lnTo>
                    <a:pt x="1961070" y="146589"/>
                  </a:lnTo>
                  <a:lnTo>
                    <a:pt x="1938942" y="105816"/>
                  </a:lnTo>
                  <a:lnTo>
                    <a:pt x="1909635" y="70294"/>
                  </a:lnTo>
                  <a:lnTo>
                    <a:pt x="1874113" y="40987"/>
                  </a:lnTo>
                  <a:lnTo>
                    <a:pt x="1833340" y="18859"/>
                  </a:lnTo>
                  <a:lnTo>
                    <a:pt x="1788281" y="4875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73346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7" y="146589"/>
                  </a:lnTo>
                  <a:lnTo>
                    <a:pt x="40980" y="105816"/>
                  </a:lnTo>
                  <a:lnTo>
                    <a:pt x="70278" y="70294"/>
                  </a:lnTo>
                  <a:lnTo>
                    <a:pt x="105785" y="40987"/>
                  </a:lnTo>
                  <a:lnTo>
                    <a:pt x="146536" y="18859"/>
                  </a:lnTo>
                  <a:lnTo>
                    <a:pt x="191563" y="4875"/>
                  </a:lnTo>
                  <a:lnTo>
                    <a:pt x="239902" y="0"/>
                  </a:lnTo>
                  <a:lnTo>
                    <a:pt x="1739900" y="0"/>
                  </a:lnTo>
                  <a:lnTo>
                    <a:pt x="1788281" y="4875"/>
                  </a:lnTo>
                  <a:lnTo>
                    <a:pt x="1833340" y="18859"/>
                  </a:lnTo>
                  <a:lnTo>
                    <a:pt x="1874113" y="40987"/>
                  </a:lnTo>
                  <a:lnTo>
                    <a:pt x="1909635" y="70294"/>
                  </a:lnTo>
                  <a:lnTo>
                    <a:pt x="1938942" y="105816"/>
                  </a:lnTo>
                  <a:lnTo>
                    <a:pt x="1961070" y="146589"/>
                  </a:lnTo>
                  <a:lnTo>
                    <a:pt x="1975054" y="191648"/>
                  </a:lnTo>
                  <a:lnTo>
                    <a:pt x="1979929" y="240030"/>
                  </a:lnTo>
                  <a:lnTo>
                    <a:pt x="1979929" y="1200023"/>
                  </a:lnTo>
                  <a:lnTo>
                    <a:pt x="1975054" y="1248367"/>
                  </a:lnTo>
                  <a:lnTo>
                    <a:pt x="1961070" y="1293409"/>
                  </a:lnTo>
                  <a:lnTo>
                    <a:pt x="1938942" y="1334180"/>
                  </a:lnTo>
                  <a:lnTo>
                    <a:pt x="1909635" y="1369710"/>
                  </a:lnTo>
                  <a:lnTo>
                    <a:pt x="1874113" y="1399032"/>
                  </a:lnTo>
                  <a:lnTo>
                    <a:pt x="1833340" y="1421175"/>
                  </a:lnTo>
                  <a:lnTo>
                    <a:pt x="1788281" y="1435172"/>
                  </a:lnTo>
                  <a:lnTo>
                    <a:pt x="1739900" y="1440053"/>
                  </a:lnTo>
                  <a:lnTo>
                    <a:pt x="239902" y="1440053"/>
                  </a:lnTo>
                  <a:lnTo>
                    <a:pt x="191563" y="1435172"/>
                  </a:lnTo>
                  <a:lnTo>
                    <a:pt x="146536" y="1421175"/>
                  </a:lnTo>
                  <a:lnTo>
                    <a:pt x="105785" y="1399032"/>
                  </a:lnTo>
                  <a:lnTo>
                    <a:pt x="70278" y="1369710"/>
                  </a:lnTo>
                  <a:lnTo>
                    <a:pt x="40980" y="1334180"/>
                  </a:lnTo>
                  <a:lnTo>
                    <a:pt x="18857" y="1293409"/>
                  </a:lnTo>
                  <a:lnTo>
                    <a:pt x="4875" y="1248367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40351" y="3341370"/>
            <a:ext cx="16490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Уподобання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й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захоплення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26207" y="2939414"/>
            <a:ext cx="1992630" cy="1452880"/>
            <a:chOff x="2426207" y="2939414"/>
            <a:chExt cx="1992630" cy="1452880"/>
          </a:xfrm>
        </p:grpSpPr>
        <p:sp>
          <p:nvSpPr>
            <p:cNvPr id="28" name="object 28"/>
            <p:cNvSpPr/>
            <p:nvPr/>
          </p:nvSpPr>
          <p:spPr>
            <a:xfrm>
              <a:off x="2432557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1739900" y="0"/>
                  </a:moveTo>
                  <a:lnTo>
                    <a:pt x="239903" y="0"/>
                  </a:lnTo>
                  <a:lnTo>
                    <a:pt x="191563" y="4875"/>
                  </a:lnTo>
                  <a:lnTo>
                    <a:pt x="146536" y="18859"/>
                  </a:lnTo>
                  <a:lnTo>
                    <a:pt x="105785" y="40987"/>
                  </a:lnTo>
                  <a:lnTo>
                    <a:pt x="70278" y="70294"/>
                  </a:lnTo>
                  <a:lnTo>
                    <a:pt x="40980" y="105816"/>
                  </a:lnTo>
                  <a:lnTo>
                    <a:pt x="18857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5" y="1248367"/>
                  </a:lnTo>
                  <a:lnTo>
                    <a:pt x="18857" y="1293409"/>
                  </a:lnTo>
                  <a:lnTo>
                    <a:pt x="40980" y="1334180"/>
                  </a:lnTo>
                  <a:lnTo>
                    <a:pt x="70278" y="1369710"/>
                  </a:lnTo>
                  <a:lnTo>
                    <a:pt x="105785" y="1399032"/>
                  </a:lnTo>
                  <a:lnTo>
                    <a:pt x="146536" y="1421175"/>
                  </a:lnTo>
                  <a:lnTo>
                    <a:pt x="191563" y="1435172"/>
                  </a:lnTo>
                  <a:lnTo>
                    <a:pt x="239903" y="1440053"/>
                  </a:lnTo>
                  <a:lnTo>
                    <a:pt x="1739900" y="1440053"/>
                  </a:lnTo>
                  <a:lnTo>
                    <a:pt x="1788281" y="1435172"/>
                  </a:lnTo>
                  <a:lnTo>
                    <a:pt x="1833340" y="1421175"/>
                  </a:lnTo>
                  <a:lnTo>
                    <a:pt x="1874113" y="1399032"/>
                  </a:lnTo>
                  <a:lnTo>
                    <a:pt x="1909635" y="1369710"/>
                  </a:lnTo>
                  <a:lnTo>
                    <a:pt x="1938942" y="1334180"/>
                  </a:lnTo>
                  <a:lnTo>
                    <a:pt x="1961070" y="1293409"/>
                  </a:lnTo>
                  <a:lnTo>
                    <a:pt x="1975054" y="1248367"/>
                  </a:lnTo>
                  <a:lnTo>
                    <a:pt x="1979930" y="1200023"/>
                  </a:lnTo>
                  <a:lnTo>
                    <a:pt x="1979930" y="240030"/>
                  </a:lnTo>
                  <a:lnTo>
                    <a:pt x="1975054" y="191648"/>
                  </a:lnTo>
                  <a:lnTo>
                    <a:pt x="1961070" y="146589"/>
                  </a:lnTo>
                  <a:lnTo>
                    <a:pt x="1938942" y="105816"/>
                  </a:lnTo>
                  <a:lnTo>
                    <a:pt x="1909635" y="70294"/>
                  </a:lnTo>
                  <a:lnTo>
                    <a:pt x="1874113" y="40987"/>
                  </a:lnTo>
                  <a:lnTo>
                    <a:pt x="1833340" y="18859"/>
                  </a:lnTo>
                  <a:lnTo>
                    <a:pt x="1788281" y="4875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2557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7" y="146589"/>
                  </a:lnTo>
                  <a:lnTo>
                    <a:pt x="40980" y="105816"/>
                  </a:lnTo>
                  <a:lnTo>
                    <a:pt x="70278" y="70294"/>
                  </a:lnTo>
                  <a:lnTo>
                    <a:pt x="105785" y="40987"/>
                  </a:lnTo>
                  <a:lnTo>
                    <a:pt x="146536" y="18859"/>
                  </a:lnTo>
                  <a:lnTo>
                    <a:pt x="191563" y="4875"/>
                  </a:lnTo>
                  <a:lnTo>
                    <a:pt x="239903" y="0"/>
                  </a:lnTo>
                  <a:lnTo>
                    <a:pt x="1739900" y="0"/>
                  </a:lnTo>
                  <a:lnTo>
                    <a:pt x="1788281" y="4875"/>
                  </a:lnTo>
                  <a:lnTo>
                    <a:pt x="1833340" y="18859"/>
                  </a:lnTo>
                  <a:lnTo>
                    <a:pt x="1874113" y="40987"/>
                  </a:lnTo>
                  <a:lnTo>
                    <a:pt x="1909635" y="70294"/>
                  </a:lnTo>
                  <a:lnTo>
                    <a:pt x="1938942" y="105816"/>
                  </a:lnTo>
                  <a:lnTo>
                    <a:pt x="1961070" y="146589"/>
                  </a:lnTo>
                  <a:lnTo>
                    <a:pt x="1975054" y="191648"/>
                  </a:lnTo>
                  <a:lnTo>
                    <a:pt x="1979930" y="240030"/>
                  </a:lnTo>
                  <a:lnTo>
                    <a:pt x="1979930" y="1200023"/>
                  </a:lnTo>
                  <a:lnTo>
                    <a:pt x="1975054" y="1248367"/>
                  </a:lnTo>
                  <a:lnTo>
                    <a:pt x="1961070" y="1293409"/>
                  </a:lnTo>
                  <a:lnTo>
                    <a:pt x="1938942" y="1334180"/>
                  </a:lnTo>
                  <a:lnTo>
                    <a:pt x="1909635" y="1369710"/>
                  </a:lnTo>
                  <a:lnTo>
                    <a:pt x="1874113" y="1399032"/>
                  </a:lnTo>
                  <a:lnTo>
                    <a:pt x="1833340" y="1421175"/>
                  </a:lnTo>
                  <a:lnTo>
                    <a:pt x="1788281" y="1435172"/>
                  </a:lnTo>
                  <a:lnTo>
                    <a:pt x="1739900" y="1440053"/>
                  </a:lnTo>
                  <a:lnTo>
                    <a:pt x="239903" y="1440053"/>
                  </a:lnTo>
                  <a:lnTo>
                    <a:pt x="191563" y="1435172"/>
                  </a:lnTo>
                  <a:lnTo>
                    <a:pt x="146536" y="1421175"/>
                  </a:lnTo>
                  <a:lnTo>
                    <a:pt x="105785" y="1399032"/>
                  </a:lnTo>
                  <a:lnTo>
                    <a:pt x="70278" y="1369710"/>
                  </a:lnTo>
                  <a:lnTo>
                    <a:pt x="40980" y="1334180"/>
                  </a:lnTo>
                  <a:lnTo>
                    <a:pt x="18857" y="1293409"/>
                  </a:lnTo>
                  <a:lnTo>
                    <a:pt x="4875" y="1248367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05861" y="3341370"/>
            <a:ext cx="14331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Своє ім’я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та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прізвище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907783" y="2939414"/>
            <a:ext cx="1992630" cy="1452880"/>
            <a:chOff x="6907783" y="2939414"/>
            <a:chExt cx="1992630" cy="1452880"/>
          </a:xfrm>
        </p:grpSpPr>
        <p:sp>
          <p:nvSpPr>
            <p:cNvPr id="32" name="object 32"/>
            <p:cNvSpPr/>
            <p:nvPr/>
          </p:nvSpPr>
          <p:spPr>
            <a:xfrm>
              <a:off x="6914133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1739900" y="0"/>
                  </a:moveTo>
                  <a:lnTo>
                    <a:pt x="240030" y="0"/>
                  </a:ln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30"/>
                  </a:lnTo>
                  <a:lnTo>
                    <a:pt x="0" y="1200023"/>
                  </a:lnTo>
                  <a:lnTo>
                    <a:pt x="4875" y="1248367"/>
                  </a:lnTo>
                  <a:lnTo>
                    <a:pt x="18859" y="1293409"/>
                  </a:lnTo>
                  <a:lnTo>
                    <a:pt x="40987" y="1334180"/>
                  </a:lnTo>
                  <a:lnTo>
                    <a:pt x="70294" y="1369710"/>
                  </a:lnTo>
                  <a:lnTo>
                    <a:pt x="105816" y="1399032"/>
                  </a:lnTo>
                  <a:lnTo>
                    <a:pt x="146589" y="1421175"/>
                  </a:lnTo>
                  <a:lnTo>
                    <a:pt x="191648" y="1435172"/>
                  </a:lnTo>
                  <a:lnTo>
                    <a:pt x="240030" y="1440053"/>
                  </a:lnTo>
                  <a:lnTo>
                    <a:pt x="1739900" y="1440053"/>
                  </a:lnTo>
                  <a:lnTo>
                    <a:pt x="1788281" y="1435172"/>
                  </a:lnTo>
                  <a:lnTo>
                    <a:pt x="1833340" y="1421175"/>
                  </a:lnTo>
                  <a:lnTo>
                    <a:pt x="1874113" y="1399032"/>
                  </a:lnTo>
                  <a:lnTo>
                    <a:pt x="1909635" y="1369710"/>
                  </a:lnTo>
                  <a:lnTo>
                    <a:pt x="1938942" y="1334180"/>
                  </a:lnTo>
                  <a:lnTo>
                    <a:pt x="1961070" y="1293409"/>
                  </a:lnTo>
                  <a:lnTo>
                    <a:pt x="1975054" y="1248367"/>
                  </a:lnTo>
                  <a:lnTo>
                    <a:pt x="1979930" y="1200023"/>
                  </a:lnTo>
                  <a:lnTo>
                    <a:pt x="1979930" y="240030"/>
                  </a:lnTo>
                  <a:lnTo>
                    <a:pt x="1975054" y="191648"/>
                  </a:lnTo>
                  <a:lnTo>
                    <a:pt x="1961070" y="146589"/>
                  </a:lnTo>
                  <a:lnTo>
                    <a:pt x="1938942" y="105816"/>
                  </a:lnTo>
                  <a:lnTo>
                    <a:pt x="1909635" y="70294"/>
                  </a:lnTo>
                  <a:lnTo>
                    <a:pt x="1874113" y="40987"/>
                  </a:lnTo>
                  <a:lnTo>
                    <a:pt x="1833340" y="18859"/>
                  </a:lnTo>
                  <a:lnTo>
                    <a:pt x="1788281" y="4875"/>
                  </a:lnTo>
                  <a:lnTo>
                    <a:pt x="17399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4133" y="2945764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0" y="240030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1739900" y="0"/>
                  </a:lnTo>
                  <a:lnTo>
                    <a:pt x="1788281" y="4875"/>
                  </a:lnTo>
                  <a:lnTo>
                    <a:pt x="1833340" y="18859"/>
                  </a:lnTo>
                  <a:lnTo>
                    <a:pt x="1874113" y="40987"/>
                  </a:lnTo>
                  <a:lnTo>
                    <a:pt x="1909635" y="70294"/>
                  </a:lnTo>
                  <a:lnTo>
                    <a:pt x="1938942" y="105816"/>
                  </a:lnTo>
                  <a:lnTo>
                    <a:pt x="1961070" y="146589"/>
                  </a:lnTo>
                  <a:lnTo>
                    <a:pt x="1975054" y="191648"/>
                  </a:lnTo>
                  <a:lnTo>
                    <a:pt x="1979930" y="240030"/>
                  </a:lnTo>
                  <a:lnTo>
                    <a:pt x="1979930" y="1200023"/>
                  </a:lnTo>
                  <a:lnTo>
                    <a:pt x="1975054" y="1248367"/>
                  </a:lnTo>
                  <a:lnTo>
                    <a:pt x="1961070" y="1293409"/>
                  </a:lnTo>
                  <a:lnTo>
                    <a:pt x="1938942" y="1334180"/>
                  </a:lnTo>
                  <a:lnTo>
                    <a:pt x="1909635" y="1369710"/>
                  </a:lnTo>
                  <a:lnTo>
                    <a:pt x="1874113" y="1399032"/>
                  </a:lnTo>
                  <a:lnTo>
                    <a:pt x="1833340" y="1421175"/>
                  </a:lnTo>
                  <a:lnTo>
                    <a:pt x="1788281" y="1435172"/>
                  </a:lnTo>
                  <a:lnTo>
                    <a:pt x="1739900" y="1440053"/>
                  </a:lnTo>
                  <a:lnTo>
                    <a:pt x="240030" y="1440053"/>
                  </a:lnTo>
                  <a:lnTo>
                    <a:pt x="191648" y="1435172"/>
                  </a:lnTo>
                  <a:lnTo>
                    <a:pt x="146589" y="1421175"/>
                  </a:lnTo>
                  <a:lnTo>
                    <a:pt x="105816" y="1399032"/>
                  </a:lnTo>
                  <a:lnTo>
                    <a:pt x="70294" y="1369710"/>
                  </a:lnTo>
                  <a:lnTo>
                    <a:pt x="40987" y="1334180"/>
                  </a:lnTo>
                  <a:lnTo>
                    <a:pt x="18859" y="1293409"/>
                  </a:lnTo>
                  <a:lnTo>
                    <a:pt x="4875" y="1248367"/>
                  </a:lnTo>
                  <a:lnTo>
                    <a:pt x="0" y="1200023"/>
                  </a:lnTo>
                  <a:lnTo>
                    <a:pt x="0" y="240030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307071" y="3188970"/>
            <a:ext cx="11976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явні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сть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домашніх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тварин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5369" y="4690998"/>
            <a:ext cx="1993264" cy="1452880"/>
            <a:chOff x="185369" y="4690998"/>
            <a:chExt cx="1993264" cy="1452880"/>
          </a:xfrm>
        </p:grpSpPr>
        <p:sp>
          <p:nvSpPr>
            <p:cNvPr id="36" name="object 36"/>
            <p:cNvSpPr/>
            <p:nvPr/>
          </p:nvSpPr>
          <p:spPr>
            <a:xfrm>
              <a:off x="191719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1739950" y="0"/>
                  </a:moveTo>
                  <a:lnTo>
                    <a:pt x="240004" y="0"/>
                  </a:lnTo>
                  <a:lnTo>
                    <a:pt x="191635" y="4875"/>
                  </a:lnTo>
                  <a:lnTo>
                    <a:pt x="146584" y="18857"/>
                  </a:lnTo>
                  <a:lnTo>
                    <a:pt x="105816" y="40980"/>
                  </a:lnTo>
                  <a:lnTo>
                    <a:pt x="70296" y="70278"/>
                  </a:lnTo>
                  <a:lnTo>
                    <a:pt x="40989" y="105785"/>
                  </a:lnTo>
                  <a:lnTo>
                    <a:pt x="18860" y="146536"/>
                  </a:lnTo>
                  <a:lnTo>
                    <a:pt x="4876" y="191563"/>
                  </a:lnTo>
                  <a:lnTo>
                    <a:pt x="0" y="239902"/>
                  </a:lnTo>
                  <a:lnTo>
                    <a:pt x="0" y="1199934"/>
                  </a:lnTo>
                  <a:lnTo>
                    <a:pt x="4876" y="1248303"/>
                  </a:lnTo>
                  <a:lnTo>
                    <a:pt x="18860" y="1293354"/>
                  </a:lnTo>
                  <a:lnTo>
                    <a:pt x="40989" y="1334122"/>
                  </a:lnTo>
                  <a:lnTo>
                    <a:pt x="70296" y="1369642"/>
                  </a:lnTo>
                  <a:lnTo>
                    <a:pt x="105816" y="1398949"/>
                  </a:lnTo>
                  <a:lnTo>
                    <a:pt x="146584" y="1421077"/>
                  </a:lnTo>
                  <a:lnTo>
                    <a:pt x="191635" y="1435062"/>
                  </a:lnTo>
                  <a:lnTo>
                    <a:pt x="240004" y="1439938"/>
                  </a:lnTo>
                  <a:lnTo>
                    <a:pt x="1739950" y="1439938"/>
                  </a:lnTo>
                  <a:lnTo>
                    <a:pt x="1788331" y="1435062"/>
                  </a:lnTo>
                  <a:lnTo>
                    <a:pt x="1833391" y="1421077"/>
                  </a:lnTo>
                  <a:lnTo>
                    <a:pt x="1874164" y="1398949"/>
                  </a:lnTo>
                  <a:lnTo>
                    <a:pt x="1909686" y="1369642"/>
                  </a:lnTo>
                  <a:lnTo>
                    <a:pt x="1938993" y="1334122"/>
                  </a:lnTo>
                  <a:lnTo>
                    <a:pt x="1961121" y="1293354"/>
                  </a:lnTo>
                  <a:lnTo>
                    <a:pt x="1975105" y="1248303"/>
                  </a:lnTo>
                  <a:lnTo>
                    <a:pt x="1979980" y="1199934"/>
                  </a:lnTo>
                  <a:lnTo>
                    <a:pt x="1979980" y="239902"/>
                  </a:lnTo>
                  <a:lnTo>
                    <a:pt x="1975105" y="191563"/>
                  </a:lnTo>
                  <a:lnTo>
                    <a:pt x="1961121" y="146536"/>
                  </a:lnTo>
                  <a:lnTo>
                    <a:pt x="1938993" y="105785"/>
                  </a:lnTo>
                  <a:lnTo>
                    <a:pt x="1909686" y="70278"/>
                  </a:lnTo>
                  <a:lnTo>
                    <a:pt x="1874164" y="40980"/>
                  </a:lnTo>
                  <a:lnTo>
                    <a:pt x="1833391" y="18857"/>
                  </a:lnTo>
                  <a:lnTo>
                    <a:pt x="1788331" y="4875"/>
                  </a:lnTo>
                  <a:lnTo>
                    <a:pt x="173995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719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0" y="239902"/>
                  </a:moveTo>
                  <a:lnTo>
                    <a:pt x="4876" y="191563"/>
                  </a:lnTo>
                  <a:lnTo>
                    <a:pt x="18860" y="146536"/>
                  </a:lnTo>
                  <a:lnTo>
                    <a:pt x="40989" y="105785"/>
                  </a:lnTo>
                  <a:lnTo>
                    <a:pt x="70296" y="70278"/>
                  </a:lnTo>
                  <a:lnTo>
                    <a:pt x="105816" y="40980"/>
                  </a:lnTo>
                  <a:lnTo>
                    <a:pt x="146584" y="18857"/>
                  </a:lnTo>
                  <a:lnTo>
                    <a:pt x="191635" y="4875"/>
                  </a:lnTo>
                  <a:lnTo>
                    <a:pt x="240004" y="0"/>
                  </a:lnTo>
                  <a:lnTo>
                    <a:pt x="1739950" y="0"/>
                  </a:lnTo>
                  <a:lnTo>
                    <a:pt x="1788331" y="4875"/>
                  </a:lnTo>
                  <a:lnTo>
                    <a:pt x="1833391" y="18857"/>
                  </a:lnTo>
                  <a:lnTo>
                    <a:pt x="1874164" y="40980"/>
                  </a:lnTo>
                  <a:lnTo>
                    <a:pt x="1909686" y="70278"/>
                  </a:lnTo>
                  <a:lnTo>
                    <a:pt x="1938993" y="105785"/>
                  </a:lnTo>
                  <a:lnTo>
                    <a:pt x="1961121" y="146536"/>
                  </a:lnTo>
                  <a:lnTo>
                    <a:pt x="1975105" y="191563"/>
                  </a:lnTo>
                  <a:lnTo>
                    <a:pt x="1979980" y="239902"/>
                  </a:lnTo>
                  <a:lnTo>
                    <a:pt x="1979980" y="1199934"/>
                  </a:lnTo>
                  <a:lnTo>
                    <a:pt x="1975105" y="1248303"/>
                  </a:lnTo>
                  <a:lnTo>
                    <a:pt x="1961121" y="1293354"/>
                  </a:lnTo>
                  <a:lnTo>
                    <a:pt x="1938993" y="1334122"/>
                  </a:lnTo>
                  <a:lnTo>
                    <a:pt x="1909686" y="1369642"/>
                  </a:lnTo>
                  <a:lnTo>
                    <a:pt x="1874164" y="1398949"/>
                  </a:lnTo>
                  <a:lnTo>
                    <a:pt x="1833391" y="1421077"/>
                  </a:lnTo>
                  <a:lnTo>
                    <a:pt x="1788331" y="1435062"/>
                  </a:lnTo>
                  <a:lnTo>
                    <a:pt x="1739950" y="1439938"/>
                  </a:lnTo>
                  <a:lnTo>
                    <a:pt x="240004" y="1439938"/>
                  </a:lnTo>
                  <a:lnTo>
                    <a:pt x="191635" y="1435062"/>
                  </a:lnTo>
                  <a:lnTo>
                    <a:pt x="146584" y="1421077"/>
                  </a:lnTo>
                  <a:lnTo>
                    <a:pt x="105816" y="1398949"/>
                  </a:lnTo>
                  <a:lnTo>
                    <a:pt x="70296" y="1369642"/>
                  </a:lnTo>
                  <a:lnTo>
                    <a:pt x="40989" y="1334122"/>
                  </a:lnTo>
                  <a:lnTo>
                    <a:pt x="18860" y="1293354"/>
                  </a:lnTo>
                  <a:lnTo>
                    <a:pt x="4876" y="1248303"/>
                  </a:lnTo>
                  <a:lnTo>
                    <a:pt x="0" y="1199934"/>
                  </a:lnTo>
                  <a:lnTo>
                    <a:pt x="0" y="239902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92988" y="5093334"/>
            <a:ext cx="15760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Прізвища,  імена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батьків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688585" y="4690998"/>
            <a:ext cx="1993264" cy="1452880"/>
            <a:chOff x="4688585" y="4690998"/>
            <a:chExt cx="1993264" cy="1452880"/>
          </a:xfrm>
        </p:grpSpPr>
        <p:sp>
          <p:nvSpPr>
            <p:cNvPr id="40" name="object 40"/>
            <p:cNvSpPr/>
            <p:nvPr/>
          </p:nvSpPr>
          <p:spPr>
            <a:xfrm>
              <a:off x="4694935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5" h="1440179">
                  <a:moveTo>
                    <a:pt x="1740027" y="0"/>
                  </a:moveTo>
                  <a:lnTo>
                    <a:pt x="240029" y="0"/>
                  </a:lnTo>
                  <a:lnTo>
                    <a:pt x="191685" y="4875"/>
                  </a:lnTo>
                  <a:lnTo>
                    <a:pt x="146643" y="18857"/>
                  </a:lnTo>
                  <a:lnTo>
                    <a:pt x="105872" y="40980"/>
                  </a:lnTo>
                  <a:lnTo>
                    <a:pt x="70342" y="70278"/>
                  </a:lnTo>
                  <a:lnTo>
                    <a:pt x="41020" y="105785"/>
                  </a:lnTo>
                  <a:lnTo>
                    <a:pt x="18877" y="146536"/>
                  </a:lnTo>
                  <a:lnTo>
                    <a:pt x="4880" y="191563"/>
                  </a:lnTo>
                  <a:lnTo>
                    <a:pt x="0" y="239902"/>
                  </a:lnTo>
                  <a:lnTo>
                    <a:pt x="0" y="1199934"/>
                  </a:lnTo>
                  <a:lnTo>
                    <a:pt x="4880" y="1248303"/>
                  </a:lnTo>
                  <a:lnTo>
                    <a:pt x="18877" y="1293354"/>
                  </a:lnTo>
                  <a:lnTo>
                    <a:pt x="41020" y="1334122"/>
                  </a:lnTo>
                  <a:lnTo>
                    <a:pt x="70342" y="1369642"/>
                  </a:lnTo>
                  <a:lnTo>
                    <a:pt x="105872" y="1398949"/>
                  </a:lnTo>
                  <a:lnTo>
                    <a:pt x="146643" y="1421077"/>
                  </a:lnTo>
                  <a:lnTo>
                    <a:pt x="191685" y="1435062"/>
                  </a:lnTo>
                  <a:lnTo>
                    <a:pt x="240029" y="1439938"/>
                  </a:lnTo>
                  <a:lnTo>
                    <a:pt x="1740027" y="1439938"/>
                  </a:lnTo>
                  <a:lnTo>
                    <a:pt x="1788408" y="1435062"/>
                  </a:lnTo>
                  <a:lnTo>
                    <a:pt x="1833467" y="1421077"/>
                  </a:lnTo>
                  <a:lnTo>
                    <a:pt x="1874240" y="1398949"/>
                  </a:lnTo>
                  <a:lnTo>
                    <a:pt x="1909762" y="1369642"/>
                  </a:lnTo>
                  <a:lnTo>
                    <a:pt x="1939069" y="1334122"/>
                  </a:lnTo>
                  <a:lnTo>
                    <a:pt x="1961197" y="1293354"/>
                  </a:lnTo>
                  <a:lnTo>
                    <a:pt x="1975181" y="1248303"/>
                  </a:lnTo>
                  <a:lnTo>
                    <a:pt x="1980057" y="1199934"/>
                  </a:lnTo>
                  <a:lnTo>
                    <a:pt x="1980057" y="239902"/>
                  </a:lnTo>
                  <a:lnTo>
                    <a:pt x="1975181" y="191563"/>
                  </a:lnTo>
                  <a:lnTo>
                    <a:pt x="1961197" y="146536"/>
                  </a:lnTo>
                  <a:lnTo>
                    <a:pt x="1939069" y="105785"/>
                  </a:lnTo>
                  <a:lnTo>
                    <a:pt x="1909762" y="70278"/>
                  </a:lnTo>
                  <a:lnTo>
                    <a:pt x="1874240" y="40980"/>
                  </a:lnTo>
                  <a:lnTo>
                    <a:pt x="1833467" y="18857"/>
                  </a:lnTo>
                  <a:lnTo>
                    <a:pt x="1788408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94935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5" h="1440179">
                  <a:moveTo>
                    <a:pt x="0" y="239902"/>
                  </a:moveTo>
                  <a:lnTo>
                    <a:pt x="4880" y="191563"/>
                  </a:lnTo>
                  <a:lnTo>
                    <a:pt x="18877" y="146536"/>
                  </a:lnTo>
                  <a:lnTo>
                    <a:pt x="41020" y="105785"/>
                  </a:lnTo>
                  <a:lnTo>
                    <a:pt x="70342" y="70278"/>
                  </a:lnTo>
                  <a:lnTo>
                    <a:pt x="105872" y="40980"/>
                  </a:lnTo>
                  <a:lnTo>
                    <a:pt x="146643" y="18857"/>
                  </a:lnTo>
                  <a:lnTo>
                    <a:pt x="191685" y="4875"/>
                  </a:lnTo>
                  <a:lnTo>
                    <a:pt x="240029" y="0"/>
                  </a:lnTo>
                  <a:lnTo>
                    <a:pt x="1740027" y="0"/>
                  </a:lnTo>
                  <a:lnTo>
                    <a:pt x="1788408" y="4875"/>
                  </a:lnTo>
                  <a:lnTo>
                    <a:pt x="1833467" y="18857"/>
                  </a:lnTo>
                  <a:lnTo>
                    <a:pt x="1874240" y="40980"/>
                  </a:lnTo>
                  <a:lnTo>
                    <a:pt x="1909762" y="70278"/>
                  </a:lnTo>
                  <a:lnTo>
                    <a:pt x="1939069" y="105785"/>
                  </a:lnTo>
                  <a:lnTo>
                    <a:pt x="1961197" y="146536"/>
                  </a:lnTo>
                  <a:lnTo>
                    <a:pt x="1975181" y="191563"/>
                  </a:lnTo>
                  <a:lnTo>
                    <a:pt x="1980057" y="239902"/>
                  </a:lnTo>
                  <a:lnTo>
                    <a:pt x="1980057" y="1199934"/>
                  </a:lnTo>
                  <a:lnTo>
                    <a:pt x="1975181" y="1248303"/>
                  </a:lnTo>
                  <a:lnTo>
                    <a:pt x="1961197" y="1293354"/>
                  </a:lnTo>
                  <a:lnTo>
                    <a:pt x="1939069" y="1334122"/>
                  </a:lnTo>
                  <a:lnTo>
                    <a:pt x="1909762" y="1369642"/>
                  </a:lnTo>
                  <a:lnTo>
                    <a:pt x="1874240" y="1398949"/>
                  </a:lnTo>
                  <a:lnTo>
                    <a:pt x="1833467" y="1421077"/>
                  </a:lnTo>
                  <a:lnTo>
                    <a:pt x="1788408" y="1435062"/>
                  </a:lnTo>
                  <a:lnTo>
                    <a:pt x="1740027" y="1439938"/>
                  </a:lnTo>
                  <a:lnTo>
                    <a:pt x="240029" y="1439938"/>
                  </a:lnTo>
                  <a:lnTo>
                    <a:pt x="191685" y="1435062"/>
                  </a:lnTo>
                  <a:lnTo>
                    <a:pt x="146643" y="1421077"/>
                  </a:lnTo>
                  <a:lnTo>
                    <a:pt x="105872" y="1398949"/>
                  </a:lnTo>
                  <a:lnTo>
                    <a:pt x="70342" y="1369642"/>
                  </a:lnTo>
                  <a:lnTo>
                    <a:pt x="41020" y="1334122"/>
                  </a:lnTo>
                  <a:lnTo>
                    <a:pt x="18877" y="1293354"/>
                  </a:lnTo>
                  <a:lnTo>
                    <a:pt x="4880" y="1248303"/>
                  </a:lnTo>
                  <a:lnTo>
                    <a:pt x="0" y="1199934"/>
                  </a:lnTo>
                  <a:lnTo>
                    <a:pt x="0" y="239902"/>
                  </a:lnTo>
                  <a:close/>
                </a:path>
              </a:pathLst>
            </a:custGeom>
            <a:ln w="126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913757" y="4940934"/>
            <a:ext cx="1544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Місце  пер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ання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даний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час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437002" y="4690998"/>
            <a:ext cx="1993264" cy="1452880"/>
            <a:chOff x="2437002" y="4690998"/>
            <a:chExt cx="1993264" cy="1452880"/>
          </a:xfrm>
        </p:grpSpPr>
        <p:sp>
          <p:nvSpPr>
            <p:cNvPr id="44" name="object 44"/>
            <p:cNvSpPr/>
            <p:nvPr/>
          </p:nvSpPr>
          <p:spPr>
            <a:xfrm>
              <a:off x="2443352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1740027" y="0"/>
                  </a:moveTo>
                  <a:lnTo>
                    <a:pt x="240030" y="0"/>
                  </a:lnTo>
                  <a:lnTo>
                    <a:pt x="191648" y="4875"/>
                  </a:lnTo>
                  <a:lnTo>
                    <a:pt x="146589" y="18857"/>
                  </a:lnTo>
                  <a:lnTo>
                    <a:pt x="105816" y="40980"/>
                  </a:lnTo>
                  <a:lnTo>
                    <a:pt x="70294" y="70278"/>
                  </a:lnTo>
                  <a:lnTo>
                    <a:pt x="40987" y="105785"/>
                  </a:lnTo>
                  <a:lnTo>
                    <a:pt x="18859" y="146536"/>
                  </a:lnTo>
                  <a:lnTo>
                    <a:pt x="4875" y="191563"/>
                  </a:lnTo>
                  <a:lnTo>
                    <a:pt x="0" y="239902"/>
                  </a:lnTo>
                  <a:lnTo>
                    <a:pt x="0" y="1199934"/>
                  </a:lnTo>
                  <a:lnTo>
                    <a:pt x="4875" y="1248303"/>
                  </a:lnTo>
                  <a:lnTo>
                    <a:pt x="18859" y="1293354"/>
                  </a:lnTo>
                  <a:lnTo>
                    <a:pt x="40987" y="1334122"/>
                  </a:lnTo>
                  <a:lnTo>
                    <a:pt x="70294" y="1369642"/>
                  </a:lnTo>
                  <a:lnTo>
                    <a:pt x="105816" y="1398949"/>
                  </a:lnTo>
                  <a:lnTo>
                    <a:pt x="146589" y="1421077"/>
                  </a:lnTo>
                  <a:lnTo>
                    <a:pt x="191648" y="1435062"/>
                  </a:lnTo>
                  <a:lnTo>
                    <a:pt x="240030" y="1439938"/>
                  </a:lnTo>
                  <a:lnTo>
                    <a:pt x="1740027" y="1439938"/>
                  </a:lnTo>
                  <a:lnTo>
                    <a:pt x="1788408" y="1435062"/>
                  </a:lnTo>
                  <a:lnTo>
                    <a:pt x="1833467" y="1421077"/>
                  </a:lnTo>
                  <a:lnTo>
                    <a:pt x="1874240" y="1398949"/>
                  </a:lnTo>
                  <a:lnTo>
                    <a:pt x="1909762" y="1369642"/>
                  </a:lnTo>
                  <a:lnTo>
                    <a:pt x="1939069" y="1334122"/>
                  </a:lnTo>
                  <a:lnTo>
                    <a:pt x="1961197" y="1293354"/>
                  </a:lnTo>
                  <a:lnTo>
                    <a:pt x="1975181" y="1248303"/>
                  </a:lnTo>
                  <a:lnTo>
                    <a:pt x="1980057" y="1199934"/>
                  </a:lnTo>
                  <a:lnTo>
                    <a:pt x="1980057" y="239902"/>
                  </a:lnTo>
                  <a:lnTo>
                    <a:pt x="1975181" y="191563"/>
                  </a:lnTo>
                  <a:lnTo>
                    <a:pt x="1961197" y="146536"/>
                  </a:lnTo>
                  <a:lnTo>
                    <a:pt x="1939069" y="105785"/>
                  </a:lnTo>
                  <a:lnTo>
                    <a:pt x="1909762" y="70278"/>
                  </a:lnTo>
                  <a:lnTo>
                    <a:pt x="1874240" y="40980"/>
                  </a:lnTo>
                  <a:lnTo>
                    <a:pt x="1833467" y="18857"/>
                  </a:lnTo>
                  <a:lnTo>
                    <a:pt x="1788408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43352" y="4697348"/>
              <a:ext cx="1980564" cy="1440180"/>
            </a:xfrm>
            <a:custGeom>
              <a:avLst/>
              <a:gdLst/>
              <a:ahLst/>
              <a:cxnLst/>
              <a:rect l="l" t="t" r="r" b="b"/>
              <a:pathLst>
                <a:path w="1980564" h="1440179">
                  <a:moveTo>
                    <a:pt x="0" y="239902"/>
                  </a:moveTo>
                  <a:lnTo>
                    <a:pt x="4875" y="191563"/>
                  </a:lnTo>
                  <a:lnTo>
                    <a:pt x="18859" y="146536"/>
                  </a:lnTo>
                  <a:lnTo>
                    <a:pt x="40987" y="105785"/>
                  </a:lnTo>
                  <a:lnTo>
                    <a:pt x="70294" y="70278"/>
                  </a:lnTo>
                  <a:lnTo>
                    <a:pt x="105816" y="40980"/>
                  </a:lnTo>
                  <a:lnTo>
                    <a:pt x="146589" y="18857"/>
                  </a:lnTo>
                  <a:lnTo>
                    <a:pt x="191648" y="4875"/>
                  </a:lnTo>
                  <a:lnTo>
                    <a:pt x="240030" y="0"/>
                  </a:lnTo>
                  <a:lnTo>
                    <a:pt x="1740027" y="0"/>
                  </a:lnTo>
                  <a:lnTo>
                    <a:pt x="1788408" y="4875"/>
                  </a:lnTo>
                  <a:lnTo>
                    <a:pt x="1833467" y="18857"/>
                  </a:lnTo>
                  <a:lnTo>
                    <a:pt x="1874240" y="40980"/>
                  </a:lnTo>
                  <a:lnTo>
                    <a:pt x="1909762" y="70278"/>
                  </a:lnTo>
                  <a:lnTo>
                    <a:pt x="1939069" y="105785"/>
                  </a:lnTo>
                  <a:lnTo>
                    <a:pt x="1961197" y="146536"/>
                  </a:lnTo>
                  <a:lnTo>
                    <a:pt x="1975181" y="191563"/>
                  </a:lnTo>
                  <a:lnTo>
                    <a:pt x="1980057" y="239902"/>
                  </a:lnTo>
                  <a:lnTo>
                    <a:pt x="1980057" y="1199934"/>
                  </a:lnTo>
                  <a:lnTo>
                    <a:pt x="1975181" y="1248303"/>
                  </a:lnTo>
                  <a:lnTo>
                    <a:pt x="1961197" y="1293354"/>
                  </a:lnTo>
                  <a:lnTo>
                    <a:pt x="1939069" y="1334122"/>
                  </a:lnTo>
                  <a:lnTo>
                    <a:pt x="1909762" y="1369642"/>
                  </a:lnTo>
                  <a:lnTo>
                    <a:pt x="1874240" y="1398949"/>
                  </a:lnTo>
                  <a:lnTo>
                    <a:pt x="1833467" y="1421077"/>
                  </a:lnTo>
                  <a:lnTo>
                    <a:pt x="1788408" y="1435062"/>
                  </a:lnTo>
                  <a:lnTo>
                    <a:pt x="1740027" y="1439938"/>
                  </a:lnTo>
                  <a:lnTo>
                    <a:pt x="240030" y="1439938"/>
                  </a:lnTo>
                  <a:lnTo>
                    <a:pt x="191648" y="1435062"/>
                  </a:lnTo>
                  <a:lnTo>
                    <a:pt x="146589" y="1421077"/>
                  </a:lnTo>
                  <a:lnTo>
                    <a:pt x="105816" y="1398949"/>
                  </a:lnTo>
                  <a:lnTo>
                    <a:pt x="70294" y="1369642"/>
                  </a:lnTo>
                  <a:lnTo>
                    <a:pt x="40987" y="1334122"/>
                  </a:lnTo>
                  <a:lnTo>
                    <a:pt x="18859" y="1293354"/>
                  </a:lnTo>
                  <a:lnTo>
                    <a:pt x="4875" y="1248303"/>
                  </a:lnTo>
                  <a:lnTo>
                    <a:pt x="0" y="1199934"/>
                  </a:lnTo>
                  <a:lnTo>
                    <a:pt x="0" y="239902"/>
                  </a:lnTo>
                  <a:close/>
                </a:path>
              </a:pathLst>
            </a:custGeom>
            <a:ln w="12699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37282" y="5093334"/>
            <a:ext cx="15957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Матеріаль-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ний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стан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сім’ї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940295" y="4690998"/>
            <a:ext cx="1992630" cy="1452880"/>
            <a:chOff x="6940295" y="4690998"/>
            <a:chExt cx="1992630" cy="1452880"/>
          </a:xfrm>
        </p:grpSpPr>
        <p:sp>
          <p:nvSpPr>
            <p:cNvPr id="48" name="object 48"/>
            <p:cNvSpPr/>
            <p:nvPr/>
          </p:nvSpPr>
          <p:spPr>
            <a:xfrm>
              <a:off x="6946645" y="4697348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1740027" y="0"/>
                  </a:moveTo>
                  <a:lnTo>
                    <a:pt x="240029" y="0"/>
                  </a:lnTo>
                  <a:lnTo>
                    <a:pt x="191648" y="4875"/>
                  </a:lnTo>
                  <a:lnTo>
                    <a:pt x="146589" y="18857"/>
                  </a:lnTo>
                  <a:lnTo>
                    <a:pt x="105816" y="40980"/>
                  </a:lnTo>
                  <a:lnTo>
                    <a:pt x="70294" y="70278"/>
                  </a:lnTo>
                  <a:lnTo>
                    <a:pt x="40987" y="105785"/>
                  </a:lnTo>
                  <a:lnTo>
                    <a:pt x="18859" y="146536"/>
                  </a:lnTo>
                  <a:lnTo>
                    <a:pt x="4875" y="191563"/>
                  </a:lnTo>
                  <a:lnTo>
                    <a:pt x="0" y="239902"/>
                  </a:lnTo>
                  <a:lnTo>
                    <a:pt x="0" y="1199934"/>
                  </a:lnTo>
                  <a:lnTo>
                    <a:pt x="4875" y="1248303"/>
                  </a:lnTo>
                  <a:lnTo>
                    <a:pt x="18859" y="1293354"/>
                  </a:lnTo>
                  <a:lnTo>
                    <a:pt x="40987" y="1334122"/>
                  </a:lnTo>
                  <a:lnTo>
                    <a:pt x="70294" y="1369642"/>
                  </a:lnTo>
                  <a:lnTo>
                    <a:pt x="105816" y="1398949"/>
                  </a:lnTo>
                  <a:lnTo>
                    <a:pt x="146589" y="1421077"/>
                  </a:lnTo>
                  <a:lnTo>
                    <a:pt x="191648" y="1435062"/>
                  </a:lnTo>
                  <a:lnTo>
                    <a:pt x="240029" y="1439938"/>
                  </a:lnTo>
                  <a:lnTo>
                    <a:pt x="1740027" y="1439938"/>
                  </a:lnTo>
                  <a:lnTo>
                    <a:pt x="1788366" y="1435062"/>
                  </a:lnTo>
                  <a:lnTo>
                    <a:pt x="1833393" y="1421077"/>
                  </a:lnTo>
                  <a:lnTo>
                    <a:pt x="1874144" y="1398949"/>
                  </a:lnTo>
                  <a:lnTo>
                    <a:pt x="1909651" y="1369642"/>
                  </a:lnTo>
                  <a:lnTo>
                    <a:pt x="1938949" y="1334122"/>
                  </a:lnTo>
                  <a:lnTo>
                    <a:pt x="1961072" y="1293354"/>
                  </a:lnTo>
                  <a:lnTo>
                    <a:pt x="1975054" y="1248303"/>
                  </a:lnTo>
                  <a:lnTo>
                    <a:pt x="1979929" y="1199934"/>
                  </a:lnTo>
                  <a:lnTo>
                    <a:pt x="1979929" y="239902"/>
                  </a:lnTo>
                  <a:lnTo>
                    <a:pt x="1975054" y="191563"/>
                  </a:lnTo>
                  <a:lnTo>
                    <a:pt x="1961072" y="146536"/>
                  </a:lnTo>
                  <a:lnTo>
                    <a:pt x="1938949" y="105785"/>
                  </a:lnTo>
                  <a:lnTo>
                    <a:pt x="1909651" y="70278"/>
                  </a:lnTo>
                  <a:lnTo>
                    <a:pt x="1874144" y="40980"/>
                  </a:lnTo>
                  <a:lnTo>
                    <a:pt x="1833393" y="18857"/>
                  </a:lnTo>
                  <a:lnTo>
                    <a:pt x="1788366" y="4875"/>
                  </a:lnTo>
                  <a:lnTo>
                    <a:pt x="174002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46645" y="4697348"/>
              <a:ext cx="1979930" cy="1440180"/>
            </a:xfrm>
            <a:custGeom>
              <a:avLst/>
              <a:gdLst/>
              <a:ahLst/>
              <a:cxnLst/>
              <a:rect l="l" t="t" r="r" b="b"/>
              <a:pathLst>
                <a:path w="1979929" h="1440179">
                  <a:moveTo>
                    <a:pt x="0" y="239902"/>
                  </a:moveTo>
                  <a:lnTo>
                    <a:pt x="4875" y="191563"/>
                  </a:lnTo>
                  <a:lnTo>
                    <a:pt x="18859" y="146536"/>
                  </a:lnTo>
                  <a:lnTo>
                    <a:pt x="40987" y="105785"/>
                  </a:lnTo>
                  <a:lnTo>
                    <a:pt x="70294" y="70278"/>
                  </a:lnTo>
                  <a:lnTo>
                    <a:pt x="105816" y="40980"/>
                  </a:lnTo>
                  <a:lnTo>
                    <a:pt x="146589" y="18857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1740027" y="0"/>
                  </a:lnTo>
                  <a:lnTo>
                    <a:pt x="1788366" y="4875"/>
                  </a:lnTo>
                  <a:lnTo>
                    <a:pt x="1833393" y="18857"/>
                  </a:lnTo>
                  <a:lnTo>
                    <a:pt x="1874144" y="40980"/>
                  </a:lnTo>
                  <a:lnTo>
                    <a:pt x="1909651" y="70278"/>
                  </a:lnTo>
                  <a:lnTo>
                    <a:pt x="1938949" y="105785"/>
                  </a:lnTo>
                  <a:lnTo>
                    <a:pt x="1961072" y="146536"/>
                  </a:lnTo>
                  <a:lnTo>
                    <a:pt x="1975054" y="191563"/>
                  </a:lnTo>
                  <a:lnTo>
                    <a:pt x="1979929" y="239902"/>
                  </a:lnTo>
                  <a:lnTo>
                    <a:pt x="1979929" y="1199934"/>
                  </a:lnTo>
                  <a:lnTo>
                    <a:pt x="1975054" y="1248303"/>
                  </a:lnTo>
                  <a:lnTo>
                    <a:pt x="1961072" y="1293354"/>
                  </a:lnTo>
                  <a:lnTo>
                    <a:pt x="1938949" y="1334122"/>
                  </a:lnTo>
                  <a:lnTo>
                    <a:pt x="1909651" y="1369642"/>
                  </a:lnTo>
                  <a:lnTo>
                    <a:pt x="1874144" y="1398949"/>
                  </a:lnTo>
                  <a:lnTo>
                    <a:pt x="1833393" y="1421077"/>
                  </a:lnTo>
                  <a:lnTo>
                    <a:pt x="1788366" y="1435062"/>
                  </a:lnTo>
                  <a:lnTo>
                    <a:pt x="1740027" y="1439938"/>
                  </a:lnTo>
                  <a:lnTo>
                    <a:pt x="240029" y="1439938"/>
                  </a:lnTo>
                  <a:lnTo>
                    <a:pt x="191648" y="1435062"/>
                  </a:lnTo>
                  <a:lnTo>
                    <a:pt x="146589" y="1421077"/>
                  </a:lnTo>
                  <a:lnTo>
                    <a:pt x="105816" y="1398949"/>
                  </a:lnTo>
                  <a:lnTo>
                    <a:pt x="70294" y="1369642"/>
                  </a:lnTo>
                  <a:lnTo>
                    <a:pt x="40987" y="1334122"/>
                  </a:lnTo>
                  <a:lnTo>
                    <a:pt x="18859" y="1293354"/>
                  </a:lnTo>
                  <a:lnTo>
                    <a:pt x="4875" y="1248303"/>
                  </a:lnTo>
                  <a:lnTo>
                    <a:pt x="0" y="1199934"/>
                  </a:lnTo>
                  <a:lnTo>
                    <a:pt x="0" y="239902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214743" y="4940934"/>
            <a:ext cx="14490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Населений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пункт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жи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ання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0795" marR="5080" indent="-89979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Які </a:t>
            </a:r>
            <a:r>
              <a:rPr spc="-20" dirty="0"/>
              <a:t>відомості </a:t>
            </a:r>
            <a:r>
              <a:rPr spc="-5" dirty="0"/>
              <a:t>про </a:t>
            </a:r>
            <a:r>
              <a:rPr spc="-10" dirty="0"/>
              <a:t>себе </a:t>
            </a:r>
            <a:r>
              <a:rPr spc="-5" dirty="0"/>
              <a:t>і </a:t>
            </a:r>
            <a:r>
              <a:rPr spc="-15" dirty="0"/>
              <a:t>свою </a:t>
            </a:r>
            <a:r>
              <a:rPr spc="-10" dirty="0"/>
              <a:t>родину </a:t>
            </a:r>
            <a:r>
              <a:rPr spc="-20" dirty="0"/>
              <a:t>можна  </a:t>
            </a:r>
            <a:r>
              <a:rPr spc="-15" dirty="0"/>
              <a:t>вказувати </a:t>
            </a:r>
            <a:r>
              <a:rPr spc="-5" dirty="0"/>
              <a:t>в </a:t>
            </a:r>
            <a:r>
              <a:rPr spc="-10" dirty="0"/>
              <a:t>соціальних</a:t>
            </a:r>
            <a:r>
              <a:rPr spc="100" dirty="0"/>
              <a:t> </a:t>
            </a:r>
            <a:r>
              <a:rPr spc="-5" dirty="0"/>
              <a:t>мережах?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31786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Злочинці, як </a:t>
            </a:r>
            <a:r>
              <a:rPr sz="2400" dirty="0">
                <a:latin typeface="Arial"/>
                <a:cs typeface="Arial"/>
              </a:rPr>
              <a:t>правило, </a:t>
            </a:r>
            <a:r>
              <a:rPr sz="2400" spc="-10" dirty="0">
                <a:latin typeface="Arial"/>
                <a:cs typeface="Arial"/>
              </a:rPr>
              <a:t>спочатку збирають </a:t>
            </a:r>
            <a:r>
              <a:rPr sz="2400" spc="-5" dirty="0">
                <a:latin typeface="Arial"/>
                <a:cs typeface="Arial"/>
              </a:rPr>
              <a:t>інформацію </a:t>
            </a:r>
            <a:r>
              <a:rPr sz="2400" dirty="0">
                <a:latin typeface="Arial"/>
                <a:cs typeface="Arial"/>
              </a:rPr>
              <a:t>про  </a:t>
            </a:r>
            <a:r>
              <a:rPr sz="2400" spc="-10" dirty="0">
                <a:latin typeface="Arial"/>
                <a:cs typeface="Arial"/>
              </a:rPr>
              <a:t>своїх потенційних жертв,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5" dirty="0">
                <a:latin typeface="Arial"/>
                <a:cs typeface="Arial"/>
              </a:rPr>
              <a:t>тому </a:t>
            </a:r>
            <a:r>
              <a:rPr sz="2400" dirty="0">
                <a:latin typeface="Arial"/>
                <a:cs typeface="Arial"/>
              </a:rPr>
              <a:t>числі й </a:t>
            </a:r>
            <a:r>
              <a:rPr sz="2400" spc="-5" dirty="0">
                <a:latin typeface="Arial"/>
                <a:cs typeface="Arial"/>
              </a:rPr>
              <a:t>за </a:t>
            </a:r>
            <a:r>
              <a:rPr sz="2400" spc="-10" dirty="0">
                <a:latin typeface="Arial"/>
                <a:cs typeface="Arial"/>
              </a:rPr>
              <a:t>допомогою  </a:t>
            </a:r>
            <a:r>
              <a:rPr sz="2400" spc="-5" dirty="0">
                <a:latin typeface="Arial"/>
                <a:cs typeface="Arial"/>
              </a:rPr>
              <a:t>соціальних мереж. </a:t>
            </a:r>
            <a:r>
              <a:rPr sz="2400" spc="-45" dirty="0">
                <a:latin typeface="Arial"/>
                <a:cs typeface="Arial"/>
              </a:rPr>
              <a:t>Тому </a:t>
            </a:r>
            <a:r>
              <a:rPr sz="2400" spc="-5" dirty="0">
                <a:latin typeface="Arial"/>
                <a:cs typeface="Arial"/>
              </a:rPr>
              <a:t>усе, </a:t>
            </a:r>
            <a:r>
              <a:rPr sz="2400" spc="-10" dirty="0">
                <a:latin typeface="Arial"/>
                <a:cs typeface="Arial"/>
              </a:rPr>
              <a:t>що характеризує статки </a:t>
            </a:r>
            <a:r>
              <a:rPr sz="2400" spc="-5" dirty="0">
                <a:latin typeface="Arial"/>
                <a:cs typeface="Arial"/>
              </a:rPr>
              <a:t>сім’ї,  </a:t>
            </a:r>
            <a:r>
              <a:rPr sz="2400" spc="-10" dirty="0">
                <a:latin typeface="Arial"/>
                <a:cs typeface="Arial"/>
              </a:rPr>
              <a:t>її </a:t>
            </a:r>
            <a:r>
              <a:rPr sz="2400" spc="-5" dirty="0">
                <a:latin typeface="Arial"/>
                <a:cs typeface="Arial"/>
              </a:rPr>
              <a:t>розклад </a:t>
            </a:r>
            <a:r>
              <a:rPr sz="2400" dirty="0">
                <a:latin typeface="Arial"/>
                <a:cs typeface="Arial"/>
              </a:rPr>
              <a:t>життя, </a:t>
            </a:r>
            <a:r>
              <a:rPr sz="2400" spc="-5" dirty="0">
                <a:latin typeface="Arial"/>
                <a:cs typeface="Arial"/>
              </a:rPr>
              <a:t>місце </a:t>
            </a:r>
            <a:r>
              <a:rPr sz="2400" spc="-15" dirty="0">
                <a:latin typeface="Arial"/>
                <a:cs typeface="Arial"/>
              </a:rPr>
              <a:t>перебування </a:t>
            </a:r>
            <a:r>
              <a:rPr sz="2400" dirty="0">
                <a:latin typeface="Arial"/>
                <a:cs typeface="Arial"/>
              </a:rPr>
              <a:t>членів </a:t>
            </a:r>
            <a:r>
              <a:rPr sz="2400" spc="-10" dirty="0">
                <a:latin typeface="Arial"/>
                <a:cs typeface="Arial"/>
              </a:rPr>
              <a:t>родини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певні  </a:t>
            </a:r>
            <a:r>
              <a:rPr sz="2400" dirty="0">
                <a:latin typeface="Arial"/>
                <a:cs typeface="Arial"/>
              </a:rPr>
              <a:t>моменти часу – </a:t>
            </a:r>
            <a:r>
              <a:rPr sz="2400" spc="-10" dirty="0">
                <a:latin typeface="Arial"/>
                <a:cs typeface="Arial"/>
              </a:rPr>
              <a:t>все, </a:t>
            </a:r>
            <a:r>
              <a:rPr sz="2400" spc="-15" dirty="0">
                <a:latin typeface="Arial"/>
                <a:cs typeface="Arial"/>
              </a:rPr>
              <a:t>що </a:t>
            </a:r>
            <a:r>
              <a:rPr sz="2400" spc="-5" dirty="0">
                <a:latin typeface="Arial"/>
                <a:cs typeface="Arial"/>
              </a:rPr>
              <a:t>може спонукати злочинців </a:t>
            </a:r>
            <a:r>
              <a:rPr sz="2400" dirty="0">
                <a:latin typeface="Arial"/>
                <a:cs typeface="Arial"/>
              </a:rPr>
              <a:t>до </a:t>
            </a:r>
            <a:r>
              <a:rPr sz="2400" spc="-5" dirty="0">
                <a:latin typeface="Arial"/>
                <a:cs typeface="Arial"/>
              </a:rPr>
              <a:t>дій,  </a:t>
            </a:r>
            <a:r>
              <a:rPr sz="2400" dirty="0">
                <a:latin typeface="Arial"/>
                <a:cs typeface="Arial"/>
              </a:rPr>
              <a:t>повинне </a:t>
            </a:r>
            <a:r>
              <a:rPr sz="2400" spc="-10" dirty="0">
                <a:latin typeface="Arial"/>
                <a:cs typeface="Arial"/>
              </a:rPr>
              <a:t>бути </a:t>
            </a:r>
            <a:r>
              <a:rPr sz="2400" spc="-15" dirty="0">
                <a:latin typeface="Arial"/>
                <a:cs typeface="Arial"/>
              </a:rPr>
              <a:t>негайно </a:t>
            </a:r>
            <a:r>
              <a:rPr sz="2400" spc="-5" dirty="0">
                <a:latin typeface="Arial"/>
                <a:cs typeface="Arial"/>
              </a:rPr>
              <a:t>видалене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5" dirty="0">
                <a:latin typeface="Arial"/>
                <a:cs typeface="Arial"/>
              </a:rPr>
              <a:t>відомостей, </a:t>
            </a:r>
            <a:r>
              <a:rPr sz="2400" spc="-15" dirty="0">
                <a:latin typeface="Arial"/>
                <a:cs typeface="Arial"/>
              </a:rPr>
              <a:t>що  </a:t>
            </a:r>
            <a:r>
              <a:rPr sz="2400" spc="-10" dirty="0">
                <a:latin typeface="Arial"/>
                <a:cs typeface="Arial"/>
              </a:rPr>
              <a:t>розміщені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публічному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доступі.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Обережності </a:t>
            </a:r>
            <a:r>
              <a:rPr sz="2400" dirty="0">
                <a:latin typeface="Arial"/>
                <a:cs typeface="Arial"/>
              </a:rPr>
              <a:t>слід </a:t>
            </a:r>
            <a:r>
              <a:rPr sz="2400" spc="-10" dirty="0">
                <a:latin typeface="Arial"/>
                <a:cs typeface="Arial"/>
              </a:rPr>
              <a:t>дотримуватись </a:t>
            </a:r>
            <a:r>
              <a:rPr sz="2400" dirty="0">
                <a:latin typeface="Arial"/>
                <a:cs typeface="Arial"/>
              </a:rPr>
              <a:t>і в </a:t>
            </a:r>
            <a:r>
              <a:rPr sz="2400" spc="-5" dirty="0">
                <a:latin typeface="Arial"/>
                <a:cs typeface="Arial"/>
              </a:rPr>
              <a:t>онлайн спілкуванні,  адже, наприклад, </a:t>
            </a:r>
            <a:r>
              <a:rPr sz="2400" spc="-15" dirty="0">
                <a:latin typeface="Arial"/>
                <a:cs typeface="Arial"/>
              </a:rPr>
              <a:t>ствердна </a:t>
            </a:r>
            <a:r>
              <a:rPr sz="2400" spc="-5" dirty="0">
                <a:latin typeface="Arial"/>
                <a:cs typeface="Arial"/>
              </a:rPr>
              <a:t>відповідь </a:t>
            </a:r>
            <a:r>
              <a:rPr sz="2400" dirty="0">
                <a:latin typeface="Arial"/>
                <a:cs typeface="Arial"/>
              </a:rPr>
              <a:t>дитини </a:t>
            </a:r>
            <a:r>
              <a:rPr sz="2400" spc="-5" dirty="0">
                <a:latin typeface="Arial"/>
                <a:cs typeface="Arial"/>
              </a:rPr>
              <a:t>на невинне  питання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5" dirty="0">
                <a:latin typeface="Arial"/>
                <a:cs typeface="Arial"/>
              </a:rPr>
              <a:t>чаті </a:t>
            </a:r>
            <a:r>
              <a:rPr sz="2400" spc="-40" dirty="0">
                <a:latin typeface="Arial"/>
                <a:cs typeface="Arial"/>
              </a:rPr>
              <a:t>«Ти </a:t>
            </a:r>
            <a:r>
              <a:rPr sz="2400" spc="-10" dirty="0">
                <a:latin typeface="Arial"/>
                <a:cs typeface="Arial"/>
              </a:rPr>
              <a:t>зараз вдома?»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5" dirty="0">
                <a:latin typeface="Arial"/>
                <a:cs typeface="Arial"/>
              </a:rPr>
              <a:t>злочинця </a:t>
            </a:r>
            <a:r>
              <a:rPr sz="2400" spc="-10" dirty="0">
                <a:latin typeface="Arial"/>
                <a:cs typeface="Arial"/>
              </a:rPr>
              <a:t>вже  означає, що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5" dirty="0">
                <a:latin typeface="Arial"/>
                <a:cs typeface="Arial"/>
              </a:rPr>
              <a:t>вас </a:t>
            </a:r>
            <a:r>
              <a:rPr sz="2400" spc="-10" dirty="0">
                <a:latin typeface="Arial"/>
                <a:cs typeface="Arial"/>
              </a:rPr>
              <a:t>вдома </a:t>
            </a:r>
            <a:r>
              <a:rPr sz="2400" dirty="0">
                <a:latin typeface="Arial"/>
                <a:cs typeface="Arial"/>
              </a:rPr>
              <a:t>є </a:t>
            </a:r>
            <a:r>
              <a:rPr sz="2400" spc="-10" dirty="0">
                <a:latin typeface="Arial"/>
                <a:cs typeface="Arial"/>
              </a:rPr>
              <a:t>комп’ютер, </a:t>
            </a:r>
            <a:r>
              <a:rPr sz="2400" spc="-5" dirty="0">
                <a:latin typeface="Arial"/>
                <a:cs typeface="Arial"/>
              </a:rPr>
              <a:t>а, </a:t>
            </a:r>
            <a:r>
              <a:rPr sz="2400" spc="-10" dirty="0">
                <a:latin typeface="Arial"/>
                <a:cs typeface="Arial"/>
              </a:rPr>
              <a:t>значить,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вашій  квартирі </a:t>
            </a:r>
            <a:r>
              <a:rPr sz="2400" spc="5" dirty="0">
                <a:latin typeface="Arial"/>
                <a:cs typeface="Arial"/>
              </a:rPr>
              <a:t>уже </a:t>
            </a:r>
            <a:r>
              <a:rPr sz="2400" dirty="0">
                <a:latin typeface="Arial"/>
                <a:cs typeface="Arial"/>
              </a:rPr>
              <a:t>є чим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«поживитись».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845" marR="5080" indent="-23241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Робочий </a:t>
            </a:r>
            <a:r>
              <a:rPr spc="-20" dirty="0"/>
              <a:t>стіл </a:t>
            </a:r>
            <a:r>
              <a:rPr spc="-15" dirty="0"/>
              <a:t>Вашого </a:t>
            </a:r>
            <a:r>
              <a:rPr spc="-25" dirty="0"/>
              <a:t>комп’ютера заблоковано  </a:t>
            </a:r>
            <a:r>
              <a:rPr spc="-5" dirty="0"/>
              <a:t>порнографічним </a:t>
            </a:r>
            <a:r>
              <a:rPr spc="-15" dirty="0"/>
              <a:t>зображенням. </a:t>
            </a:r>
            <a:r>
              <a:rPr spc="-10" dirty="0"/>
              <a:t>Що</a:t>
            </a:r>
            <a:r>
              <a:rPr spc="60" dirty="0"/>
              <a:t> </a:t>
            </a:r>
            <a:r>
              <a:rPr spc="-10" dirty="0"/>
              <a:t>робити?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8230" y="1566494"/>
            <a:ext cx="31394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Переслати потрібну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суму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вказаний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номер.</a:t>
            </a:r>
            <a:endParaRPr sz="2000">
              <a:latin typeface="Arial"/>
              <a:cs typeface="Arial"/>
            </a:endParaRPr>
          </a:p>
          <a:p>
            <a:pPr marL="12065" marR="5080" indent="2540" algn="ctr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Позбутися цього  неподобства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можна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тільки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так!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7226" y="1871852"/>
            <a:ext cx="29210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Заховати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комп’ютер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якнайдалі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нікому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не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показувати.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Сором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який!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9683" y="4464177"/>
            <a:ext cx="30562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Зайнятися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пошуком і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знешкодженням вірусу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комп’ютері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98541" y="4007358"/>
            <a:ext cx="31972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Це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означає,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що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дитина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цікавиться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порнографією!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Що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тут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ще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можна робити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покарати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заборонити  користуватися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комп’ютером!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0845" marR="5080" indent="-23241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Робочий </a:t>
            </a:r>
            <a:r>
              <a:rPr spc="-20" dirty="0"/>
              <a:t>стіл </a:t>
            </a:r>
            <a:r>
              <a:rPr spc="-15" dirty="0"/>
              <a:t>Вашого </a:t>
            </a:r>
            <a:r>
              <a:rPr spc="-25" dirty="0"/>
              <a:t>комп’ютера заблоковано  </a:t>
            </a:r>
            <a:r>
              <a:rPr spc="-5" dirty="0"/>
              <a:t>порнографічним </a:t>
            </a:r>
            <a:r>
              <a:rPr spc="-15" dirty="0"/>
              <a:t>зображенням. </a:t>
            </a:r>
            <a:r>
              <a:rPr spc="-10" dirty="0"/>
              <a:t>Що</a:t>
            </a:r>
            <a:r>
              <a:rPr spc="60" dirty="0"/>
              <a:t> </a:t>
            </a:r>
            <a:r>
              <a:rPr spc="-10" dirty="0"/>
              <a:t>робити?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47673"/>
            <a:ext cx="848423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Наявність </a:t>
            </a:r>
            <a:r>
              <a:rPr sz="2400" spc="-10" dirty="0">
                <a:latin typeface="Arial"/>
                <a:cs typeface="Arial"/>
              </a:rPr>
              <a:t>такого зображення, що блокує робочий </a:t>
            </a:r>
            <a:r>
              <a:rPr sz="2400" dirty="0">
                <a:latin typeface="Arial"/>
                <a:cs typeface="Arial"/>
              </a:rPr>
              <a:t>стіл,  </a:t>
            </a:r>
            <a:r>
              <a:rPr sz="2400" spc="-10" dirty="0">
                <a:latin typeface="Arial"/>
                <a:cs typeface="Arial"/>
              </a:rPr>
              <a:t>зовсім не означає, що </a:t>
            </a:r>
            <a:r>
              <a:rPr sz="2400" spc="-15" dirty="0">
                <a:latin typeface="Arial"/>
                <a:cs typeface="Arial"/>
              </a:rPr>
              <a:t>хтось </a:t>
            </a:r>
            <a:r>
              <a:rPr sz="2400" spc="-5" dirty="0">
                <a:latin typeface="Arial"/>
                <a:cs typeface="Arial"/>
              </a:rPr>
              <a:t>із </a:t>
            </a:r>
            <a:r>
              <a:rPr sz="2400" dirty="0">
                <a:latin typeface="Arial"/>
                <a:cs typeface="Arial"/>
              </a:rPr>
              <a:t>членів сім’ї </a:t>
            </a:r>
            <a:r>
              <a:rPr sz="2400" spc="-10" dirty="0">
                <a:latin typeface="Arial"/>
                <a:cs typeface="Arial"/>
              </a:rPr>
              <a:t>відвідував  </a:t>
            </a:r>
            <a:r>
              <a:rPr sz="2400" dirty="0">
                <a:latin typeface="Arial"/>
                <a:cs typeface="Arial"/>
              </a:rPr>
              <a:t>порносайти. </a:t>
            </a:r>
            <a:r>
              <a:rPr sz="2400" spc="-15" dirty="0">
                <a:latin typeface="Arial"/>
                <a:cs typeface="Arial"/>
              </a:rPr>
              <a:t>Така </a:t>
            </a:r>
            <a:r>
              <a:rPr sz="2400" spc="5" dirty="0">
                <a:latin typeface="Arial"/>
                <a:cs typeface="Arial"/>
              </a:rPr>
              <a:t>картинка </a:t>
            </a:r>
            <a:r>
              <a:rPr sz="2400" dirty="0">
                <a:latin typeface="Arial"/>
                <a:cs typeface="Arial"/>
              </a:rPr>
              <a:t>є </a:t>
            </a:r>
            <a:r>
              <a:rPr sz="2400" spc="-5" dirty="0">
                <a:latin typeface="Arial"/>
                <a:cs typeface="Arial"/>
              </a:rPr>
              <a:t>ознакою </a:t>
            </a:r>
            <a:r>
              <a:rPr sz="2400" spc="-10" dirty="0">
                <a:latin typeface="Arial"/>
                <a:cs typeface="Arial"/>
              </a:rPr>
              <a:t>потрапляння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dirty="0">
                <a:latin typeface="Arial"/>
                <a:cs typeface="Arial"/>
              </a:rPr>
              <a:t>Ваш  </a:t>
            </a:r>
            <a:r>
              <a:rPr sz="2400" spc="-10" dirty="0">
                <a:latin typeface="Arial"/>
                <a:cs typeface="Arial"/>
              </a:rPr>
              <a:t>комп’ютер вірусу </a:t>
            </a:r>
            <a:r>
              <a:rPr sz="2400" dirty="0">
                <a:latin typeface="Arial"/>
                <a:cs typeface="Arial"/>
              </a:rPr>
              <a:t>типу </a:t>
            </a:r>
            <a:r>
              <a:rPr sz="2400" spc="-15" dirty="0">
                <a:latin typeface="Arial"/>
                <a:cs typeface="Arial"/>
              </a:rPr>
              <a:t>WinLocker,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10" dirty="0">
                <a:latin typeface="Arial"/>
                <a:cs typeface="Arial"/>
              </a:rPr>
              <a:t>отже </a:t>
            </a:r>
            <a:r>
              <a:rPr sz="2400" dirty="0">
                <a:latin typeface="Arial"/>
                <a:cs typeface="Arial"/>
              </a:rPr>
              <a:t>й </a:t>
            </a:r>
            <a:r>
              <a:rPr sz="2400" spc="-5" dirty="0">
                <a:latin typeface="Arial"/>
                <a:cs typeface="Arial"/>
              </a:rPr>
              <a:t>ставитись </a:t>
            </a:r>
            <a:r>
              <a:rPr sz="2400" dirty="0">
                <a:latin typeface="Arial"/>
                <a:cs typeface="Arial"/>
              </a:rPr>
              <a:t>до  </a:t>
            </a:r>
            <a:r>
              <a:rPr sz="2400" spc="-15" dirty="0">
                <a:latin typeface="Arial"/>
                <a:cs typeface="Arial"/>
              </a:rPr>
              <a:t>нього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боротися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5" dirty="0">
                <a:latin typeface="Arial"/>
                <a:cs typeface="Arial"/>
              </a:rPr>
              <a:t>ним </a:t>
            </a:r>
            <a:r>
              <a:rPr sz="2400" spc="-10" dirty="0">
                <a:latin typeface="Arial"/>
                <a:cs typeface="Arial"/>
              </a:rPr>
              <a:t>потрібно так, </a:t>
            </a:r>
            <a:r>
              <a:rPr sz="2400" dirty="0">
                <a:latin typeface="Arial"/>
                <a:cs typeface="Arial"/>
              </a:rPr>
              <a:t>як з </a:t>
            </a:r>
            <a:r>
              <a:rPr sz="2400" spc="-20" dirty="0">
                <a:latin typeface="Arial"/>
                <a:cs typeface="Arial"/>
              </a:rPr>
              <a:t>будь-яким </a:t>
            </a:r>
            <a:r>
              <a:rPr sz="2400" spc="-10" dirty="0">
                <a:latin typeface="Arial"/>
                <a:cs typeface="Arial"/>
              </a:rPr>
              <a:t>вірусом.  </a:t>
            </a:r>
            <a:r>
              <a:rPr sz="2400" dirty="0">
                <a:latin typeface="Arial"/>
                <a:cs typeface="Arial"/>
              </a:rPr>
              <a:t>Сороміцьку ж картинку </a:t>
            </a:r>
            <a:r>
              <a:rPr sz="2400" spc="-15" dirty="0">
                <a:latin typeface="Arial"/>
                <a:cs typeface="Arial"/>
              </a:rPr>
              <a:t>автори вірусу </a:t>
            </a:r>
            <a:r>
              <a:rPr sz="2400" spc="-5" dirty="0">
                <a:latin typeface="Arial"/>
                <a:cs typeface="Arial"/>
              </a:rPr>
              <a:t>розміщують лише для  </a:t>
            </a:r>
            <a:r>
              <a:rPr sz="2400" spc="-20" dirty="0">
                <a:latin typeface="Arial"/>
                <a:cs typeface="Arial"/>
              </a:rPr>
              <a:t>того, </a:t>
            </a:r>
            <a:r>
              <a:rPr sz="2400" spc="-10" dirty="0">
                <a:latin typeface="Arial"/>
                <a:cs typeface="Arial"/>
              </a:rPr>
              <a:t>щоб </a:t>
            </a:r>
            <a:r>
              <a:rPr sz="2400" spc="-5" dirty="0">
                <a:latin typeface="Arial"/>
                <a:cs typeface="Arial"/>
              </a:rPr>
              <a:t>спонукати Вас якнайшвидше </a:t>
            </a:r>
            <a:r>
              <a:rPr sz="2400" spc="-10" dirty="0">
                <a:latin typeface="Arial"/>
                <a:cs typeface="Arial"/>
              </a:rPr>
              <a:t>перерахувати  потрібну </a:t>
            </a:r>
            <a:r>
              <a:rPr sz="2400" dirty="0">
                <a:latin typeface="Arial"/>
                <a:cs typeface="Arial"/>
              </a:rPr>
              <a:t>суму коштів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0" dirty="0">
                <a:latin typeface="Arial"/>
                <a:cs typeface="Arial"/>
              </a:rPr>
              <a:t>їх </a:t>
            </a:r>
            <a:r>
              <a:rPr sz="2400" spc="-5" dirty="0">
                <a:latin typeface="Arial"/>
                <a:cs typeface="Arial"/>
              </a:rPr>
              <a:t>рахунок, </a:t>
            </a:r>
            <a:r>
              <a:rPr sz="2400" spc="-10" dirty="0">
                <a:latin typeface="Arial"/>
                <a:cs typeface="Arial"/>
              </a:rPr>
              <a:t>що, </a:t>
            </a:r>
            <a:r>
              <a:rPr sz="2400" spc="-5" dirty="0">
                <a:latin typeface="Arial"/>
                <a:cs typeface="Arial"/>
              </a:rPr>
              <a:t>звісно, не гарантує  зникнення цієї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картинки.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52197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А </a:t>
            </a:r>
            <a:r>
              <a:rPr sz="2400" spc="-25" dirty="0">
                <a:latin typeface="Arial"/>
                <a:cs typeface="Arial"/>
              </a:rPr>
              <a:t>от </a:t>
            </a:r>
            <a:r>
              <a:rPr sz="2400" dirty="0">
                <a:latin typeface="Arial"/>
                <a:cs typeface="Arial"/>
              </a:rPr>
              <a:t>з дитиною </a:t>
            </a:r>
            <a:r>
              <a:rPr sz="2400" spc="-10" dirty="0">
                <a:latin typeface="Arial"/>
                <a:cs typeface="Arial"/>
              </a:rPr>
              <a:t>потрібно говорити, </a:t>
            </a:r>
            <a:r>
              <a:rPr sz="2400" spc="-5" dirty="0">
                <a:latin typeface="Arial"/>
                <a:cs typeface="Arial"/>
              </a:rPr>
              <a:t>але не </a:t>
            </a:r>
            <a:r>
              <a:rPr sz="2400" dirty="0">
                <a:latin typeface="Arial"/>
                <a:cs typeface="Arial"/>
              </a:rPr>
              <a:t>про </a:t>
            </a:r>
            <a:r>
              <a:rPr sz="2400" spc="5" dirty="0">
                <a:latin typeface="Arial"/>
                <a:cs typeface="Arial"/>
              </a:rPr>
              <a:t>саму  </a:t>
            </a:r>
            <a:r>
              <a:rPr sz="2400" spc="-25" dirty="0">
                <a:latin typeface="Arial"/>
                <a:cs typeface="Arial"/>
              </a:rPr>
              <a:t>картинку, </a:t>
            </a:r>
            <a:r>
              <a:rPr sz="2400" dirty="0">
                <a:latin typeface="Arial"/>
                <a:cs typeface="Arial"/>
              </a:rPr>
              <a:t>а про </a:t>
            </a:r>
            <a:r>
              <a:rPr sz="2400" spc="-10" dirty="0">
                <a:latin typeface="Arial"/>
                <a:cs typeface="Arial"/>
              </a:rPr>
              <a:t>те, що </a:t>
            </a:r>
            <a:r>
              <a:rPr sz="2400" spc="-5" dirty="0">
                <a:latin typeface="Arial"/>
                <a:cs typeface="Arial"/>
              </a:rPr>
              <a:t>заразитися таким </a:t>
            </a:r>
            <a:r>
              <a:rPr sz="2400" spc="-10" dirty="0">
                <a:latin typeface="Arial"/>
                <a:cs typeface="Arial"/>
              </a:rPr>
              <a:t>вірусом </a:t>
            </a:r>
            <a:r>
              <a:rPr sz="2400" spc="-5" dirty="0">
                <a:latin typeface="Arial"/>
                <a:cs typeface="Arial"/>
              </a:rPr>
              <a:t>можна,  якщо запускати неперевірені </a:t>
            </a:r>
            <a:r>
              <a:rPr sz="2400" spc="-10" dirty="0">
                <a:latin typeface="Arial"/>
                <a:cs typeface="Arial"/>
              </a:rPr>
              <a:t>антивірусом </a:t>
            </a:r>
            <a:r>
              <a:rPr sz="2400" dirty="0">
                <a:latin typeface="Arial"/>
                <a:cs typeface="Arial"/>
              </a:rPr>
              <a:t>програми </a:t>
            </a:r>
            <a:r>
              <a:rPr sz="2400" spc="-5" dirty="0">
                <a:latin typeface="Arial"/>
                <a:cs typeface="Arial"/>
              </a:rPr>
              <a:t>або  </a:t>
            </a:r>
            <a:r>
              <a:rPr sz="2400" dirty="0">
                <a:latin typeface="Arial"/>
                <a:cs typeface="Arial"/>
              </a:rPr>
              <a:t>клікати по </a:t>
            </a:r>
            <a:r>
              <a:rPr sz="2400" spc="-5" dirty="0">
                <a:latin typeface="Arial"/>
                <a:cs typeface="Arial"/>
              </a:rPr>
              <a:t>гіперпосиланнях, надісланих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5" dirty="0">
                <a:latin typeface="Arial"/>
                <a:cs typeface="Arial"/>
              </a:rPr>
              <a:t>соціальній  мережі, </a:t>
            </a:r>
            <a:r>
              <a:rPr sz="2400" dirty="0">
                <a:latin typeface="Arial"/>
                <a:cs typeface="Arial"/>
              </a:rPr>
              <a:t>чи </a:t>
            </a:r>
            <a:r>
              <a:rPr sz="2400" spc="-10" dirty="0">
                <a:latin typeface="Arial"/>
                <a:cs typeface="Arial"/>
              </a:rPr>
              <a:t>спливаючих </a:t>
            </a:r>
            <a:r>
              <a:rPr sz="2400" spc="-15" dirty="0">
                <a:latin typeface="Arial"/>
                <a:cs typeface="Arial"/>
              </a:rPr>
              <a:t>банерах </a:t>
            </a:r>
            <a:r>
              <a:rPr sz="2400" spc="-5" dirty="0">
                <a:latin typeface="Arial"/>
                <a:cs typeface="Arial"/>
              </a:rPr>
              <a:t>на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сайтах.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9420" marR="5080" indent="-16954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Ви дізнаєтесь, </a:t>
            </a:r>
            <a:r>
              <a:rPr spc="-25" dirty="0"/>
              <a:t>що </a:t>
            </a:r>
            <a:r>
              <a:rPr spc="-10" dirty="0"/>
              <a:t>Вашу дитину </a:t>
            </a:r>
            <a:r>
              <a:rPr spc="-20" dirty="0"/>
              <a:t>цькують </a:t>
            </a:r>
            <a:r>
              <a:rPr spc="-5" dirty="0"/>
              <a:t>в </a:t>
            </a:r>
            <a:r>
              <a:rPr spc="-10" dirty="0"/>
              <a:t>одній  </a:t>
            </a:r>
            <a:r>
              <a:rPr spc="-5" dirty="0"/>
              <a:t>з </a:t>
            </a:r>
            <a:r>
              <a:rPr spc="-10" dirty="0"/>
              <a:t>соціальних мереж. Ваші</a:t>
            </a:r>
            <a:r>
              <a:rPr spc="75" dirty="0"/>
              <a:t> </a:t>
            </a:r>
            <a:r>
              <a:rPr dirty="0"/>
              <a:t>дії.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5662" y="2023999"/>
            <a:ext cx="30880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Звернутися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допомогою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до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шкільного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психолога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62194" y="2024252"/>
            <a:ext cx="26657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Це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їхні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справи.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Сам(а)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розбереться!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05611" y="4311777"/>
            <a:ext cx="268287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Негайно з’ясувати,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хто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ображає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дитину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домагатися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покарання  кривдника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44261" y="4617211"/>
            <a:ext cx="3104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11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Заборонити дитині  користуватися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Інтернетом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9420" marR="5080" indent="-16954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Ви дізнаєтесь, </a:t>
            </a:r>
            <a:r>
              <a:rPr spc="-25" dirty="0"/>
              <a:t>що </a:t>
            </a:r>
            <a:r>
              <a:rPr spc="-10" dirty="0"/>
              <a:t>Вашу дитину </a:t>
            </a:r>
            <a:r>
              <a:rPr spc="-20" dirty="0"/>
              <a:t>цькують </a:t>
            </a:r>
            <a:r>
              <a:rPr spc="-5" dirty="0"/>
              <a:t>в </a:t>
            </a:r>
            <a:r>
              <a:rPr spc="-10" dirty="0"/>
              <a:t>одній  </a:t>
            </a:r>
            <a:r>
              <a:rPr spc="-5" dirty="0"/>
              <a:t>з </a:t>
            </a:r>
            <a:r>
              <a:rPr spc="-10" dirty="0"/>
              <a:t>соціальних мереж. Ваші</a:t>
            </a:r>
            <a:r>
              <a:rPr spc="75" dirty="0"/>
              <a:t> </a:t>
            </a:r>
            <a:r>
              <a:rPr dirty="0"/>
              <a:t>дії.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44105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Дитина, </a:t>
            </a:r>
            <a:r>
              <a:rPr sz="2400" spc="-10" dirty="0">
                <a:latin typeface="Arial"/>
                <a:cs typeface="Arial"/>
              </a:rPr>
              <a:t>що </a:t>
            </a:r>
            <a:r>
              <a:rPr sz="2400" spc="-5" dirty="0">
                <a:latin typeface="Arial"/>
                <a:cs typeface="Arial"/>
              </a:rPr>
              <a:t>стала об’єктом насмішок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знущань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Мережі,  </a:t>
            </a:r>
            <a:r>
              <a:rPr sz="2400" spc="-10" dirty="0">
                <a:latin typeface="Arial"/>
                <a:cs typeface="Arial"/>
              </a:rPr>
              <a:t>зіткнулась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5" dirty="0">
                <a:latin typeface="Arial"/>
                <a:cs typeface="Arial"/>
              </a:rPr>
              <a:t>дуже </a:t>
            </a:r>
            <a:r>
              <a:rPr sz="2400" dirty="0">
                <a:latin typeface="Arial"/>
                <a:cs typeface="Arial"/>
              </a:rPr>
              <a:t>складним і </a:t>
            </a:r>
            <a:r>
              <a:rPr sz="2400" spc="-20" dirty="0">
                <a:latin typeface="Arial"/>
                <a:cs typeface="Arial"/>
              </a:rPr>
              <a:t>небезпечним </a:t>
            </a:r>
            <a:r>
              <a:rPr sz="2400" spc="-5" dirty="0">
                <a:latin typeface="Arial"/>
                <a:cs typeface="Arial"/>
              </a:rPr>
              <a:t>явищем, </a:t>
            </a:r>
            <a:r>
              <a:rPr sz="2400" spc="5" dirty="0">
                <a:latin typeface="Arial"/>
                <a:cs typeface="Arial"/>
              </a:rPr>
              <a:t>яке  </a:t>
            </a:r>
            <a:r>
              <a:rPr sz="2400" spc="-10" dirty="0">
                <a:latin typeface="Arial"/>
                <a:cs typeface="Arial"/>
              </a:rPr>
              <a:t>називається </a:t>
            </a:r>
            <a:r>
              <a:rPr sz="2400" spc="-40" dirty="0">
                <a:latin typeface="Arial"/>
                <a:cs typeface="Arial"/>
              </a:rPr>
              <a:t>кібербулінг. </a:t>
            </a:r>
            <a:r>
              <a:rPr sz="2400" spc="-20" dirty="0">
                <a:latin typeface="Arial"/>
                <a:cs typeface="Arial"/>
              </a:rPr>
              <a:t>Люблячі батьки </a:t>
            </a:r>
            <a:r>
              <a:rPr sz="2400" spc="-5" dirty="0">
                <a:latin typeface="Arial"/>
                <a:cs typeface="Arial"/>
              </a:rPr>
              <a:t>просто </a:t>
            </a:r>
            <a:r>
              <a:rPr sz="2400" spc="-10" dirty="0">
                <a:latin typeface="Arial"/>
                <a:cs typeface="Arial"/>
              </a:rPr>
              <a:t>зобов’язані  відреагувати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-15" dirty="0">
                <a:latin typeface="Arial"/>
                <a:cs typeface="Arial"/>
              </a:rPr>
              <a:t>нього, </a:t>
            </a:r>
            <a:r>
              <a:rPr sz="2400" spc="-10" dirty="0">
                <a:latin typeface="Arial"/>
                <a:cs typeface="Arial"/>
              </a:rPr>
              <a:t>щоб </a:t>
            </a:r>
            <a:r>
              <a:rPr sz="2400" spc="-5" dirty="0">
                <a:latin typeface="Arial"/>
                <a:cs typeface="Arial"/>
              </a:rPr>
              <a:t>допомогти </a:t>
            </a:r>
            <a:r>
              <a:rPr sz="2400" spc="-10" dirty="0">
                <a:latin typeface="Arial"/>
                <a:cs typeface="Arial"/>
              </a:rPr>
              <a:t>своїй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дитині.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Що робити?</a:t>
            </a:r>
            <a:endParaRPr sz="2400">
              <a:latin typeface="Arial"/>
              <a:cs typeface="Arial"/>
            </a:endParaRPr>
          </a:p>
          <a:p>
            <a:pPr marL="469900" marR="435609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Не </a:t>
            </a:r>
            <a:r>
              <a:rPr sz="2400" dirty="0">
                <a:latin typeface="Arial"/>
                <a:cs typeface="Arial"/>
              </a:rPr>
              <a:t>лякати дитину </a:t>
            </a:r>
            <a:r>
              <a:rPr sz="2400" spc="-10" dirty="0">
                <a:latin typeface="Arial"/>
                <a:cs typeface="Arial"/>
              </a:rPr>
              <a:t>своєю </a:t>
            </a:r>
            <a:r>
              <a:rPr sz="2400" spc="-15" dirty="0">
                <a:latin typeface="Arial"/>
                <a:cs typeface="Arial"/>
              </a:rPr>
              <a:t>бурхливою </a:t>
            </a:r>
            <a:r>
              <a:rPr sz="2400" spc="-5" dirty="0">
                <a:latin typeface="Arial"/>
                <a:cs typeface="Arial"/>
              </a:rPr>
              <a:t>реакцією і,  </a:t>
            </a:r>
            <a:r>
              <a:rPr sz="2400" spc="-10" dirty="0">
                <a:latin typeface="Arial"/>
                <a:cs typeface="Arial"/>
              </a:rPr>
              <a:t>найголовніше, </a:t>
            </a:r>
            <a:r>
              <a:rPr sz="2400" spc="-5" dirty="0">
                <a:latin typeface="Arial"/>
                <a:cs typeface="Arial"/>
              </a:rPr>
              <a:t>заспокоїти </a:t>
            </a:r>
            <a:r>
              <a:rPr sz="2400" spc="-15" dirty="0">
                <a:latin typeface="Arial"/>
                <a:cs typeface="Arial"/>
              </a:rPr>
              <a:t>її. </a:t>
            </a:r>
            <a:r>
              <a:rPr sz="2400" dirty="0">
                <a:latin typeface="Arial"/>
                <a:cs typeface="Arial"/>
              </a:rPr>
              <a:t>Перше Ваше </a:t>
            </a:r>
            <a:r>
              <a:rPr sz="2400" spc="-10" dirty="0">
                <a:latin typeface="Arial"/>
                <a:cs typeface="Arial"/>
              </a:rPr>
              <a:t>завдання </a:t>
            </a:r>
            <a:r>
              <a:rPr sz="2400" dirty="0">
                <a:latin typeface="Arial"/>
                <a:cs typeface="Arial"/>
              </a:rPr>
              <a:t>–  </a:t>
            </a:r>
            <a:r>
              <a:rPr sz="2400" spc="-5" dirty="0">
                <a:latin typeface="Arial"/>
                <a:cs typeface="Arial"/>
              </a:rPr>
              <a:t>емоційна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підтримка.</a:t>
            </a:r>
            <a:endParaRPr sz="2400">
              <a:latin typeface="Arial"/>
              <a:cs typeface="Arial"/>
            </a:endParaRPr>
          </a:p>
          <a:p>
            <a:pPr marL="469900" marR="227329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Зберегти </a:t>
            </a:r>
            <a:r>
              <a:rPr sz="2400" dirty="0">
                <a:latin typeface="Arial"/>
                <a:cs typeface="Arial"/>
              </a:rPr>
              <a:t>свідчення </a:t>
            </a:r>
            <a:r>
              <a:rPr sz="2400" spc="-15" dirty="0">
                <a:latin typeface="Arial"/>
                <a:cs typeface="Arial"/>
              </a:rPr>
              <a:t>події </a:t>
            </a:r>
            <a:r>
              <a:rPr sz="2400" dirty="0">
                <a:latin typeface="Arial"/>
                <a:cs typeface="Arial"/>
              </a:rPr>
              <a:t>– зробити </a:t>
            </a:r>
            <a:r>
              <a:rPr sz="2400" spc="-10" dirty="0">
                <a:latin typeface="Arial"/>
                <a:cs typeface="Arial"/>
              </a:rPr>
              <a:t>скріншоти </a:t>
            </a:r>
            <a:r>
              <a:rPr sz="2400" spc="-5" dirty="0">
                <a:latin typeface="Arial"/>
                <a:cs typeface="Arial"/>
              </a:rPr>
              <a:t>записів </a:t>
            </a:r>
            <a:r>
              <a:rPr sz="2400" dirty="0">
                <a:latin typeface="Arial"/>
                <a:cs typeface="Arial"/>
              </a:rPr>
              <a:t>і  копії </a:t>
            </a:r>
            <a:r>
              <a:rPr sz="2400" spc="-10" dirty="0">
                <a:latin typeface="Arial"/>
                <a:cs typeface="Arial"/>
              </a:rPr>
              <a:t>матеріалів, спрямованих проти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дитини.</a:t>
            </a:r>
            <a:endParaRPr sz="2400">
              <a:latin typeface="Arial"/>
              <a:cs typeface="Arial"/>
            </a:endParaRPr>
          </a:p>
          <a:p>
            <a:pPr marL="469900" marR="197485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Обов’язково </a:t>
            </a:r>
            <a:r>
              <a:rPr sz="2400" b="1" spc="-10" dirty="0">
                <a:latin typeface="Arial"/>
                <a:cs typeface="Arial"/>
              </a:rPr>
              <a:t>звернутися </a:t>
            </a:r>
            <a:r>
              <a:rPr sz="2400" b="1" dirty="0">
                <a:latin typeface="Arial"/>
                <a:cs typeface="Arial"/>
              </a:rPr>
              <a:t>до </a:t>
            </a:r>
            <a:r>
              <a:rPr sz="2400" b="1" spc="-10" dirty="0">
                <a:latin typeface="Arial"/>
                <a:cs typeface="Arial"/>
              </a:rPr>
              <a:t>шкільного </a:t>
            </a:r>
            <a:r>
              <a:rPr sz="2400" b="1" spc="-25" dirty="0">
                <a:latin typeface="Arial"/>
                <a:cs typeface="Arial"/>
              </a:rPr>
              <a:t>психолога</a:t>
            </a:r>
            <a:r>
              <a:rPr sz="2400" spc="-2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Ці  </a:t>
            </a:r>
            <a:r>
              <a:rPr sz="2400" spc="-5" dirty="0">
                <a:latin typeface="Arial"/>
                <a:cs typeface="Arial"/>
              </a:rPr>
              <a:t>спеціалісти </a:t>
            </a:r>
            <a:r>
              <a:rPr sz="2400" spc="-10" dirty="0">
                <a:latin typeface="Arial"/>
                <a:cs typeface="Arial"/>
              </a:rPr>
              <a:t>знають, </a:t>
            </a:r>
            <a:r>
              <a:rPr sz="2400" spc="-15" dirty="0">
                <a:latin typeface="Arial"/>
                <a:cs typeface="Arial"/>
              </a:rPr>
              <a:t>що </a:t>
            </a:r>
            <a:r>
              <a:rPr sz="2400" dirty="0">
                <a:latin typeface="Arial"/>
                <a:cs typeface="Arial"/>
              </a:rPr>
              <a:t>робити в </a:t>
            </a:r>
            <a:r>
              <a:rPr sz="2400" spc="-5" dirty="0">
                <a:latin typeface="Arial"/>
                <a:cs typeface="Arial"/>
              </a:rPr>
              <a:t>таких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ситуаціях.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1715" marR="5080" indent="-20231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Чи </a:t>
            </a:r>
            <a:r>
              <a:rPr spc="-20" dirty="0"/>
              <a:t>допустимо </a:t>
            </a:r>
            <a:r>
              <a:rPr spc="-10" dirty="0"/>
              <a:t>дитині здійснювати покупки </a:t>
            </a:r>
            <a:r>
              <a:rPr spc="-20" dirty="0"/>
              <a:t>за  допомогою</a:t>
            </a:r>
            <a:r>
              <a:rPr spc="20" dirty="0"/>
              <a:t> </a:t>
            </a:r>
            <a:r>
              <a:rPr spc="-5" dirty="0"/>
              <a:t>Інтернету?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3399" y="2176399"/>
            <a:ext cx="3028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чому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ні?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Нехай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вчиться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66182" y="2176652"/>
            <a:ext cx="2858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Нехай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спочатку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виросте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82751" y="4616577"/>
            <a:ext cx="27324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Купувати щось через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Інтернет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небезпечно!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534405" y="4617211"/>
            <a:ext cx="23241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 marR="5080" indent="-70104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Лише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присутності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батьків!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9" y="206501"/>
            <a:ext cx="7604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Розкриття </a:t>
            </a:r>
            <a:r>
              <a:rPr sz="3200" dirty="0"/>
              <a:t>конфіденційної</a:t>
            </a:r>
            <a:r>
              <a:rPr sz="3200" spc="-170" dirty="0"/>
              <a:t> </a:t>
            </a:r>
            <a:r>
              <a:rPr sz="3200" spc="-10" dirty="0"/>
              <a:t>інформації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078483"/>
            <a:ext cx="336994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Повідомлення </a:t>
            </a:r>
            <a:r>
              <a:rPr sz="2000" spc="-10" dirty="0">
                <a:latin typeface="Arial"/>
                <a:cs typeface="Arial"/>
              </a:rPr>
              <a:t>повного  </a:t>
            </a:r>
            <a:r>
              <a:rPr sz="2000" spc="-15" dirty="0">
                <a:latin typeface="Arial"/>
                <a:cs typeface="Arial"/>
              </a:rPr>
              <a:t>власного </a:t>
            </a:r>
            <a:r>
              <a:rPr sz="2000" spc="-5" dirty="0">
                <a:latin typeface="Arial"/>
                <a:cs typeface="Arial"/>
              </a:rPr>
              <a:t>імені </a:t>
            </a:r>
            <a:r>
              <a:rPr sz="2000" dirty="0">
                <a:latin typeface="Arial"/>
                <a:cs typeface="Arial"/>
              </a:rPr>
              <a:t>чи </a:t>
            </a:r>
            <a:r>
              <a:rPr sz="2000" spc="-5" dirty="0">
                <a:latin typeface="Arial"/>
                <a:cs typeface="Arial"/>
              </a:rPr>
              <a:t>імен  </a:t>
            </a:r>
            <a:r>
              <a:rPr sz="2000" dirty="0">
                <a:latin typeface="Arial"/>
                <a:cs typeface="Arial"/>
              </a:rPr>
              <a:t>членів </a:t>
            </a:r>
            <a:r>
              <a:rPr sz="2000" spc="-10" dirty="0">
                <a:latin typeface="Arial"/>
                <a:cs typeface="Arial"/>
              </a:rPr>
              <a:t>родини, </a:t>
            </a:r>
            <a:r>
              <a:rPr sz="2000" dirty="0">
                <a:latin typeface="Arial"/>
                <a:cs typeface="Arial"/>
              </a:rPr>
              <a:t>адреси  </a:t>
            </a:r>
            <a:r>
              <a:rPr sz="2000" spc="-5" dirty="0">
                <a:latin typeface="Arial"/>
                <a:cs typeface="Arial"/>
              </a:rPr>
              <a:t>проживання </a:t>
            </a:r>
            <a:r>
              <a:rPr sz="2000" dirty="0">
                <a:latin typeface="Arial"/>
                <a:cs typeface="Arial"/>
              </a:rPr>
              <a:t>і </a:t>
            </a:r>
            <a:r>
              <a:rPr sz="2000" spc="-15" dirty="0">
                <a:latin typeface="Arial"/>
                <a:cs typeface="Arial"/>
              </a:rPr>
              <a:t>навчального  </a:t>
            </a:r>
            <a:r>
              <a:rPr sz="2000" spc="-25" dirty="0">
                <a:latin typeface="Arial"/>
                <a:cs typeface="Arial"/>
              </a:rPr>
              <a:t>закладу, </a:t>
            </a:r>
            <a:r>
              <a:rPr sz="2000" spc="-5" dirty="0">
                <a:latin typeface="Arial"/>
                <a:cs typeface="Arial"/>
              </a:rPr>
              <a:t>номерів </a:t>
            </a:r>
            <a:r>
              <a:rPr sz="2000" spc="-15" dirty="0">
                <a:latin typeface="Arial"/>
                <a:cs typeface="Arial"/>
              </a:rPr>
              <a:t>телефонів,  </a:t>
            </a:r>
            <a:r>
              <a:rPr sz="2000" dirty="0">
                <a:latin typeface="Arial"/>
                <a:cs typeface="Arial"/>
              </a:rPr>
              <a:t>місця </a:t>
            </a:r>
            <a:r>
              <a:rPr sz="2000" spc="-25" dirty="0">
                <a:latin typeface="Arial"/>
                <a:cs typeface="Arial"/>
              </a:rPr>
              <a:t>відпочинку, </a:t>
            </a:r>
            <a:r>
              <a:rPr sz="2000" dirty="0">
                <a:latin typeface="Arial"/>
                <a:cs typeface="Arial"/>
              </a:rPr>
              <a:t>часу  </a:t>
            </a:r>
            <a:r>
              <a:rPr sz="2000" spc="-5" dirty="0">
                <a:latin typeface="Arial"/>
                <a:cs typeface="Arial"/>
              </a:rPr>
              <a:t>повернення </a:t>
            </a:r>
            <a:r>
              <a:rPr sz="2000" spc="-35" dirty="0">
                <a:latin typeface="Arial"/>
                <a:cs typeface="Arial"/>
              </a:rPr>
              <a:t>додому, </a:t>
            </a:r>
            <a:r>
              <a:rPr sz="2000" spc="-10" dirty="0">
                <a:latin typeface="Arial"/>
                <a:cs typeface="Arial"/>
              </a:rPr>
              <a:t>періоду  </a:t>
            </a:r>
            <a:r>
              <a:rPr sz="2000" spc="-5" dirty="0">
                <a:latin typeface="Arial"/>
                <a:cs typeface="Arial"/>
              </a:rPr>
              <a:t>відсутності </a:t>
            </a:r>
            <a:r>
              <a:rPr sz="2000" spc="-15" dirty="0">
                <a:latin typeface="Arial"/>
                <a:cs typeface="Arial"/>
              </a:rPr>
              <a:t>батьків </a:t>
            </a:r>
            <a:r>
              <a:rPr sz="2000" dirty="0">
                <a:latin typeface="Arial"/>
                <a:cs typeface="Arial"/>
              </a:rPr>
              <a:t>чи </a:t>
            </a:r>
            <a:r>
              <a:rPr sz="2000" spc="-5" dirty="0">
                <a:latin typeface="Arial"/>
                <a:cs typeface="Arial"/>
              </a:rPr>
              <a:t>інших  </a:t>
            </a:r>
            <a:r>
              <a:rPr sz="2000" dirty="0">
                <a:latin typeface="Arial"/>
                <a:cs typeface="Arial"/>
              </a:rPr>
              <a:t>членів </a:t>
            </a:r>
            <a:r>
              <a:rPr sz="2000" spc="-10" dirty="0">
                <a:latin typeface="Arial"/>
                <a:cs typeface="Arial"/>
              </a:rPr>
              <a:t>родини, </a:t>
            </a:r>
            <a:r>
              <a:rPr sz="2000" spc="-5" dirty="0">
                <a:latin typeface="Arial"/>
                <a:cs typeface="Arial"/>
              </a:rPr>
              <a:t>номерів  банківських карток </a:t>
            </a:r>
            <a:r>
              <a:rPr sz="2000" spc="-15" dirty="0">
                <a:latin typeface="Arial"/>
                <a:cs typeface="Arial"/>
              </a:rPr>
              <a:t>батьків  </a:t>
            </a:r>
            <a:r>
              <a:rPr sz="2000" dirty="0">
                <a:latin typeface="Arial"/>
                <a:cs typeface="Arial"/>
              </a:rPr>
              <a:t>чи </a:t>
            </a:r>
            <a:r>
              <a:rPr sz="2000" spc="-10" dirty="0">
                <a:latin typeface="Arial"/>
                <a:cs typeface="Arial"/>
              </a:rPr>
              <a:t>інтернет-гаманця,  </a:t>
            </a:r>
            <a:r>
              <a:rPr sz="2000" dirty="0">
                <a:latin typeface="Arial"/>
                <a:cs typeface="Arial"/>
              </a:rPr>
              <a:t>повідомлення </a:t>
            </a:r>
            <a:r>
              <a:rPr sz="2000" spc="-5" dirty="0">
                <a:latin typeface="Arial"/>
                <a:cs typeface="Arial"/>
              </a:rPr>
              <a:t>паролей до  електронної </a:t>
            </a:r>
            <a:r>
              <a:rPr sz="2000" dirty="0">
                <a:latin typeface="Arial"/>
                <a:cs typeface="Arial"/>
              </a:rPr>
              <a:t>пошти </a:t>
            </a:r>
            <a:r>
              <a:rPr sz="2000" spc="-15" dirty="0">
                <a:latin typeface="Arial"/>
                <a:cs typeface="Arial"/>
              </a:rPr>
              <a:t>та  </a:t>
            </a:r>
            <a:r>
              <a:rPr sz="2000" dirty="0">
                <a:latin typeface="Arial"/>
                <a:cs typeface="Arial"/>
              </a:rPr>
              <a:t>акаунтів соціальних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мереж.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914400"/>
            <a:ext cx="463295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1715" marR="5080" indent="-202311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Чи </a:t>
            </a:r>
            <a:r>
              <a:rPr spc="-20" dirty="0"/>
              <a:t>допустимо </a:t>
            </a:r>
            <a:r>
              <a:rPr spc="-10" dirty="0"/>
              <a:t>дитині здійснювати покупки </a:t>
            </a:r>
            <a:r>
              <a:rPr spc="-20" dirty="0"/>
              <a:t>за  допомогою</a:t>
            </a:r>
            <a:r>
              <a:rPr spc="20" dirty="0"/>
              <a:t> </a:t>
            </a:r>
            <a:r>
              <a:rPr spc="-5" dirty="0"/>
              <a:t>Інтернету?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48042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09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Купівля </a:t>
            </a:r>
            <a:r>
              <a:rPr sz="2400" spc="-25" dirty="0">
                <a:latin typeface="Arial"/>
                <a:cs typeface="Arial"/>
              </a:rPr>
              <a:t>чого-небудь </a:t>
            </a:r>
            <a:r>
              <a:rPr sz="2400" spc="-15" dirty="0">
                <a:latin typeface="Arial"/>
                <a:cs typeface="Arial"/>
              </a:rPr>
              <a:t>через </a:t>
            </a:r>
            <a:r>
              <a:rPr sz="2400" spc="-20" dirty="0">
                <a:latin typeface="Arial"/>
                <a:cs typeface="Arial"/>
              </a:rPr>
              <a:t>Інтернет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зручна </a:t>
            </a:r>
            <a:r>
              <a:rPr sz="2400" spc="-10" dirty="0">
                <a:latin typeface="Arial"/>
                <a:cs typeface="Arial"/>
              </a:rPr>
              <a:t>справа.  </a:t>
            </a:r>
            <a:r>
              <a:rPr sz="2400" dirty="0">
                <a:latin typeface="Arial"/>
                <a:cs typeface="Arial"/>
              </a:rPr>
              <a:t>Можна </a:t>
            </a:r>
            <a:r>
              <a:rPr sz="2400" spc="-5" dirty="0">
                <a:latin typeface="Arial"/>
                <a:cs typeface="Arial"/>
              </a:rPr>
              <a:t>замовити </a:t>
            </a:r>
            <a:r>
              <a:rPr sz="2400" spc="-10" dirty="0">
                <a:latin typeface="Arial"/>
                <a:cs typeface="Arial"/>
              </a:rPr>
              <a:t>товар,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10" dirty="0">
                <a:latin typeface="Arial"/>
                <a:cs typeface="Arial"/>
              </a:rPr>
              <a:t>інколи </a:t>
            </a:r>
            <a:r>
              <a:rPr sz="2400" dirty="0">
                <a:latin typeface="Arial"/>
                <a:cs typeface="Arial"/>
              </a:rPr>
              <a:t>й </a:t>
            </a:r>
            <a:r>
              <a:rPr sz="2400" spc="-15" dirty="0">
                <a:latin typeface="Arial"/>
                <a:cs typeface="Arial"/>
              </a:rPr>
              <a:t>отримати </a:t>
            </a:r>
            <a:r>
              <a:rPr sz="2400" spc="-10" dirty="0">
                <a:latin typeface="Arial"/>
                <a:cs typeface="Arial"/>
              </a:rPr>
              <a:t>його, </a:t>
            </a:r>
            <a:r>
              <a:rPr sz="2400" spc="-5" dirty="0">
                <a:latin typeface="Arial"/>
                <a:cs typeface="Arial"/>
              </a:rPr>
              <a:t>не  </a:t>
            </a:r>
            <a:r>
              <a:rPr sz="2400" spc="-15" dirty="0">
                <a:latin typeface="Arial"/>
                <a:cs typeface="Arial"/>
              </a:rPr>
              <a:t>виходячи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45" dirty="0">
                <a:latin typeface="Arial"/>
                <a:cs typeface="Arial"/>
              </a:rPr>
              <a:t>дому. </a:t>
            </a:r>
            <a:r>
              <a:rPr sz="2400" spc="-10" dirty="0">
                <a:latin typeface="Arial"/>
                <a:cs typeface="Arial"/>
              </a:rPr>
              <a:t>Однак, усе, що </a:t>
            </a:r>
            <a:r>
              <a:rPr sz="2400" spc="-5" dirty="0">
                <a:latin typeface="Arial"/>
                <a:cs typeface="Arial"/>
              </a:rPr>
              <a:t>лежить </a:t>
            </a:r>
            <a:r>
              <a:rPr sz="2400" dirty="0">
                <a:latin typeface="Arial"/>
                <a:cs typeface="Arial"/>
              </a:rPr>
              <a:t>у площині  фінансових </a:t>
            </a:r>
            <a:r>
              <a:rPr sz="2400" spc="-5" dirty="0">
                <a:latin typeface="Arial"/>
                <a:cs typeface="Arial"/>
              </a:rPr>
              <a:t>операцій, </a:t>
            </a:r>
            <a:r>
              <a:rPr sz="2400" dirty="0">
                <a:latin typeface="Arial"/>
                <a:cs typeface="Arial"/>
              </a:rPr>
              <a:t>повинне </a:t>
            </a:r>
            <a:r>
              <a:rPr sz="2400" spc="-10" dirty="0">
                <a:latin typeface="Arial"/>
                <a:cs typeface="Arial"/>
              </a:rPr>
              <a:t>бути </a:t>
            </a:r>
            <a:r>
              <a:rPr sz="2400" dirty="0">
                <a:latin typeface="Arial"/>
                <a:cs typeface="Arial"/>
              </a:rPr>
              <a:t>під пильним </a:t>
            </a:r>
            <a:r>
              <a:rPr sz="2400" spc="-5" dirty="0">
                <a:latin typeface="Arial"/>
                <a:cs typeface="Arial"/>
              </a:rPr>
              <a:t>контролем  дорослих, </a:t>
            </a:r>
            <a:r>
              <a:rPr sz="2400" dirty="0">
                <a:latin typeface="Arial"/>
                <a:cs typeface="Arial"/>
              </a:rPr>
              <a:t>тому </a:t>
            </a:r>
            <a:r>
              <a:rPr sz="2400" spc="-10" dirty="0">
                <a:latin typeface="Arial"/>
                <a:cs typeface="Arial"/>
              </a:rPr>
              <a:t>що </a:t>
            </a:r>
            <a:r>
              <a:rPr sz="2400" dirty="0">
                <a:latin typeface="Arial"/>
                <a:cs typeface="Arial"/>
              </a:rPr>
              <a:t>у цій сфері є </a:t>
            </a:r>
            <a:r>
              <a:rPr sz="2400" spc="-20" dirty="0">
                <a:latin typeface="Arial"/>
                <a:cs typeface="Arial"/>
              </a:rPr>
              <a:t>великий </a:t>
            </a:r>
            <a:r>
              <a:rPr sz="2400" spc="-5" dirty="0">
                <a:latin typeface="Arial"/>
                <a:cs typeface="Arial"/>
              </a:rPr>
              <a:t>ризик  </a:t>
            </a:r>
            <a:r>
              <a:rPr sz="2400" spc="-10" dirty="0">
                <a:latin typeface="Arial"/>
                <a:cs typeface="Arial"/>
              </a:rPr>
              <a:t>шахрайства. </a:t>
            </a:r>
            <a:r>
              <a:rPr sz="2400" dirty="0">
                <a:latin typeface="Arial"/>
                <a:cs typeface="Arial"/>
              </a:rPr>
              <a:t>Звичайно, </a:t>
            </a:r>
            <a:r>
              <a:rPr sz="2400" spc="-5" dirty="0">
                <a:latin typeface="Arial"/>
                <a:cs typeface="Arial"/>
              </a:rPr>
              <a:t>можна </a:t>
            </a:r>
            <a:r>
              <a:rPr sz="2400" spc="-15" dirty="0">
                <a:latin typeface="Arial"/>
                <a:cs typeface="Arial"/>
              </a:rPr>
              <a:t>дозволити </a:t>
            </a:r>
            <a:r>
              <a:rPr sz="2400" dirty="0">
                <a:latin typeface="Arial"/>
                <a:cs typeface="Arial"/>
              </a:rPr>
              <a:t>дитині  </a:t>
            </a:r>
            <a:r>
              <a:rPr sz="2400" spc="-15" dirty="0">
                <a:latin typeface="Arial"/>
                <a:cs typeface="Arial"/>
              </a:rPr>
              <a:t>здійснювати </a:t>
            </a:r>
            <a:r>
              <a:rPr sz="2400" dirty="0">
                <a:latin typeface="Arial"/>
                <a:cs typeface="Arial"/>
              </a:rPr>
              <a:t>покупки </a:t>
            </a:r>
            <a:r>
              <a:rPr sz="2400" spc="-15" dirty="0">
                <a:latin typeface="Arial"/>
                <a:cs typeface="Arial"/>
              </a:rPr>
              <a:t>через Інтернет </a:t>
            </a:r>
            <a:r>
              <a:rPr sz="2400" dirty="0">
                <a:latin typeface="Arial"/>
                <a:cs typeface="Arial"/>
              </a:rPr>
              <a:t>під Вашим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наглядом.</a:t>
            </a:r>
            <a:endParaRPr sz="2400">
              <a:latin typeface="Arial"/>
              <a:cs typeface="Arial"/>
            </a:endParaRPr>
          </a:p>
          <a:p>
            <a:pPr marL="12700" marR="79565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Але чи </a:t>
            </a:r>
            <a:r>
              <a:rPr sz="2400" spc="-5" dirty="0">
                <a:latin typeface="Arial"/>
                <a:cs typeface="Arial"/>
              </a:rPr>
              <a:t>можна </a:t>
            </a:r>
            <a:r>
              <a:rPr sz="2400" spc="-20" dirty="0">
                <a:latin typeface="Arial"/>
                <a:cs typeface="Arial"/>
              </a:rPr>
              <a:t>тоді </a:t>
            </a:r>
            <a:r>
              <a:rPr sz="2400" spc="-10" dirty="0">
                <a:latin typeface="Arial"/>
                <a:cs typeface="Arial"/>
              </a:rPr>
              <a:t>гарантувати, що </a:t>
            </a:r>
            <a:r>
              <a:rPr sz="2400" dirty="0">
                <a:latin typeface="Arial"/>
                <a:cs typeface="Arial"/>
              </a:rPr>
              <a:t>дитина, </a:t>
            </a:r>
            <a:r>
              <a:rPr sz="2400" spc="5" dirty="0">
                <a:latin typeface="Arial"/>
                <a:cs typeface="Arial"/>
              </a:rPr>
              <a:t>яку </a:t>
            </a:r>
            <a:r>
              <a:rPr sz="2400" dirty="0">
                <a:latin typeface="Arial"/>
                <a:cs typeface="Arial"/>
              </a:rPr>
              <a:t>Ви  </a:t>
            </a:r>
            <a:r>
              <a:rPr sz="2400" spc="-15" dirty="0">
                <a:latin typeface="Arial"/>
                <a:cs typeface="Arial"/>
              </a:rPr>
              <a:t>навчили, </a:t>
            </a:r>
            <a:r>
              <a:rPr sz="2400" dirty="0">
                <a:latin typeface="Arial"/>
                <a:cs typeface="Arial"/>
              </a:rPr>
              <a:t>як </a:t>
            </a:r>
            <a:r>
              <a:rPr sz="2400" spc="-10" dirty="0">
                <a:latin typeface="Arial"/>
                <a:cs typeface="Arial"/>
              </a:rPr>
              <a:t>це </a:t>
            </a:r>
            <a:r>
              <a:rPr sz="2400" dirty="0">
                <a:latin typeface="Arial"/>
                <a:cs typeface="Arial"/>
              </a:rPr>
              <a:t>робиться, і повідомили </a:t>
            </a:r>
            <a:r>
              <a:rPr sz="2400" spc="-15" dirty="0">
                <a:latin typeface="Arial"/>
                <a:cs typeface="Arial"/>
              </a:rPr>
              <a:t>їй </a:t>
            </a:r>
            <a:r>
              <a:rPr sz="2400" spc="-10" dirty="0">
                <a:latin typeface="Arial"/>
                <a:cs typeface="Arial"/>
              </a:rPr>
              <a:t>усі банківські  </a:t>
            </a:r>
            <a:r>
              <a:rPr sz="2400" spc="-5" dirty="0">
                <a:latin typeface="Arial"/>
                <a:cs typeface="Arial"/>
              </a:rPr>
              <a:t>реквізити </a:t>
            </a:r>
            <a:r>
              <a:rPr sz="2400" spc="-10" dirty="0">
                <a:latin typeface="Arial"/>
                <a:cs typeface="Arial"/>
              </a:rPr>
              <a:t>не спробує здійснити </a:t>
            </a:r>
            <a:r>
              <a:rPr sz="2400" dirty="0">
                <a:latin typeface="Arial"/>
                <a:cs typeface="Arial"/>
              </a:rPr>
              <a:t>таку </a:t>
            </a:r>
            <a:r>
              <a:rPr sz="2400" spc="5" dirty="0">
                <a:latin typeface="Arial"/>
                <a:cs typeface="Arial"/>
              </a:rPr>
              <a:t>покупку </a:t>
            </a:r>
            <a:r>
              <a:rPr sz="2400" spc="-20" dirty="0">
                <a:latin typeface="Arial"/>
                <a:cs typeface="Arial"/>
              </a:rPr>
              <a:t>без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Вас?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85" dirty="0">
                <a:latin typeface="Arial"/>
                <a:cs typeface="Arial"/>
              </a:rPr>
              <a:t>Тому, </a:t>
            </a:r>
            <a:r>
              <a:rPr sz="2400" spc="-5" dirty="0">
                <a:latin typeface="Arial"/>
                <a:cs typeface="Arial"/>
              </a:rPr>
              <a:t>краще </a:t>
            </a:r>
            <a:r>
              <a:rPr sz="2400" spc="-25" dirty="0">
                <a:latin typeface="Arial"/>
                <a:cs typeface="Arial"/>
              </a:rPr>
              <a:t>вчити </a:t>
            </a:r>
            <a:r>
              <a:rPr sz="2400" spc="-20" dirty="0">
                <a:latin typeface="Arial"/>
                <a:cs typeface="Arial"/>
              </a:rPr>
              <a:t>свого </a:t>
            </a:r>
            <a:r>
              <a:rPr sz="2400" spc="-5" dirty="0">
                <a:latin typeface="Arial"/>
                <a:cs typeface="Arial"/>
              </a:rPr>
              <a:t>сина </a:t>
            </a:r>
            <a:r>
              <a:rPr sz="2400" dirty="0">
                <a:latin typeface="Arial"/>
                <a:cs typeface="Arial"/>
              </a:rPr>
              <a:t>(доньку) </a:t>
            </a:r>
            <a:r>
              <a:rPr sz="2400" spc="-15" dirty="0">
                <a:latin typeface="Arial"/>
                <a:cs typeface="Arial"/>
              </a:rPr>
              <a:t>здійснювати онлайн-  платежі тоді, </a:t>
            </a:r>
            <a:r>
              <a:rPr sz="2400" spc="-5" dirty="0">
                <a:latin typeface="Arial"/>
                <a:cs typeface="Arial"/>
              </a:rPr>
              <a:t>коли </a:t>
            </a:r>
            <a:r>
              <a:rPr sz="2400" spc="-10" dirty="0">
                <a:latin typeface="Arial"/>
                <a:cs typeface="Arial"/>
              </a:rPr>
              <a:t>виросте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матиме свою банківську </a:t>
            </a:r>
            <a:r>
              <a:rPr sz="2400" spc="-30" dirty="0">
                <a:latin typeface="Arial"/>
                <a:cs typeface="Arial"/>
              </a:rPr>
              <a:t>картку.  </a:t>
            </a:r>
            <a:r>
              <a:rPr sz="2400" dirty="0">
                <a:latin typeface="Arial"/>
                <a:cs typeface="Arial"/>
              </a:rPr>
              <a:t>А поки </a:t>
            </a:r>
            <a:r>
              <a:rPr sz="2400" spc="-10" dirty="0">
                <a:latin typeface="Arial"/>
                <a:cs typeface="Arial"/>
              </a:rPr>
              <a:t>що, </a:t>
            </a:r>
            <a:r>
              <a:rPr sz="2400" spc="-5" dirty="0">
                <a:latin typeface="Arial"/>
                <a:cs typeface="Arial"/>
              </a:rPr>
              <a:t>до </a:t>
            </a:r>
            <a:r>
              <a:rPr sz="2400" spc="-10" dirty="0">
                <a:latin typeface="Arial"/>
                <a:cs typeface="Arial"/>
              </a:rPr>
              <a:t>повноліття </a:t>
            </a:r>
            <a:r>
              <a:rPr sz="2400" dirty="0">
                <a:latin typeface="Arial"/>
                <a:cs typeface="Arial"/>
              </a:rPr>
              <a:t>Вашої дитини, у </a:t>
            </a:r>
            <a:r>
              <a:rPr sz="2400" spc="-5" dirty="0">
                <a:latin typeface="Arial"/>
                <a:cs typeface="Arial"/>
              </a:rPr>
              <a:t>Вас </a:t>
            </a:r>
            <a:r>
              <a:rPr sz="2400" dirty="0">
                <a:latin typeface="Arial"/>
                <a:cs typeface="Arial"/>
              </a:rPr>
              <a:t>є </a:t>
            </a:r>
            <a:r>
              <a:rPr sz="2400" spc="5" dirty="0">
                <a:latin typeface="Arial"/>
                <a:cs typeface="Arial"/>
              </a:rPr>
              <a:t>кілька  </a:t>
            </a:r>
            <a:r>
              <a:rPr sz="2400" spc="-5" dirty="0">
                <a:latin typeface="Arial"/>
                <a:cs typeface="Arial"/>
              </a:rPr>
              <a:t>років, </a:t>
            </a:r>
            <a:r>
              <a:rPr sz="2400" spc="-10" dirty="0">
                <a:latin typeface="Arial"/>
                <a:cs typeface="Arial"/>
              </a:rPr>
              <a:t>щоб </a:t>
            </a:r>
            <a:r>
              <a:rPr sz="2400" spc="-15" dirty="0">
                <a:latin typeface="Arial"/>
                <a:cs typeface="Arial"/>
              </a:rPr>
              <a:t>навчитися </a:t>
            </a:r>
            <a:r>
              <a:rPr sz="2400" spc="-10" dirty="0">
                <a:latin typeface="Arial"/>
                <a:cs typeface="Arial"/>
              </a:rPr>
              <a:t>це </a:t>
            </a:r>
            <a:r>
              <a:rPr sz="2400" dirty="0">
                <a:latin typeface="Arial"/>
                <a:cs typeface="Arial"/>
              </a:rPr>
              <a:t>робити самим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;-)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4925" marR="5080" indent="-19786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15" dirty="0"/>
              <a:t>проконтролювати </a:t>
            </a:r>
            <a:r>
              <a:rPr spc="-5" dirty="0"/>
              <a:t>активність </a:t>
            </a:r>
            <a:r>
              <a:rPr spc="-10" dirty="0"/>
              <a:t>дитини </a:t>
            </a:r>
            <a:r>
              <a:rPr spc="-5" dirty="0"/>
              <a:t>в  соціальній</a:t>
            </a:r>
            <a:r>
              <a:rPr spc="15" dirty="0"/>
              <a:t> </a:t>
            </a:r>
            <a:r>
              <a:rPr spc="-10" dirty="0"/>
              <a:t>мережі?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33399" y="1414018"/>
            <a:ext cx="302831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Дозволяти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доступ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до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соціальних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мереж тільки  під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Вашим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наглядом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або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вимагати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звіту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від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дитини  про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те, що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вона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робила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  соціальній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мережі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19521" y="1871852"/>
            <a:ext cx="27546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для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чого?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Дитина  повинна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мати право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особисту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територію!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0130" y="4159377"/>
            <a:ext cx="322135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Попрохати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одного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 Ваших  знайомих,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зареєстрованих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 цій же соціальній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мережі,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стежити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діями дитини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і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повідомляти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209794" y="4007358"/>
            <a:ext cx="29730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Зробити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так, щоб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дитина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власним бажанням 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додала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 цій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соціальній  мережі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друзі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Вас і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спостерігати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за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діями  дитини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зсередини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74925" marR="5080" indent="-19786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 </a:t>
            </a:r>
            <a:r>
              <a:rPr spc="-15" dirty="0"/>
              <a:t>проконтролювати </a:t>
            </a:r>
            <a:r>
              <a:rPr spc="-5" dirty="0"/>
              <a:t>активність </a:t>
            </a:r>
            <a:r>
              <a:rPr spc="-10" dirty="0"/>
              <a:t>дитини </a:t>
            </a:r>
            <a:r>
              <a:rPr spc="-5" dirty="0"/>
              <a:t>в  соціальній</a:t>
            </a:r>
            <a:r>
              <a:rPr spc="15" dirty="0"/>
              <a:t> </a:t>
            </a:r>
            <a:r>
              <a:rPr spc="-10" dirty="0"/>
              <a:t>мережі?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934339"/>
            <a:ext cx="836930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З </a:t>
            </a:r>
            <a:r>
              <a:rPr sz="2400" spc="-20" dirty="0">
                <a:latin typeface="Arial"/>
                <a:cs typeface="Arial"/>
              </a:rPr>
              <a:t>одного </a:t>
            </a:r>
            <a:r>
              <a:rPr sz="2400" spc="-45" dirty="0">
                <a:latin typeface="Arial"/>
                <a:cs typeface="Arial"/>
              </a:rPr>
              <a:t>боку, </a:t>
            </a:r>
            <a:r>
              <a:rPr sz="2400" dirty="0">
                <a:latin typeface="Arial"/>
                <a:cs typeface="Arial"/>
              </a:rPr>
              <a:t>під </a:t>
            </a:r>
            <a:r>
              <a:rPr sz="2400" spc="-5" dirty="0">
                <a:latin typeface="Arial"/>
                <a:cs typeface="Arial"/>
              </a:rPr>
              <a:t>контролем </a:t>
            </a:r>
            <a:r>
              <a:rPr sz="2400" spc="-15" dirty="0">
                <a:latin typeface="Arial"/>
                <a:cs typeface="Arial"/>
              </a:rPr>
              <a:t>батьків </a:t>
            </a:r>
            <a:r>
              <a:rPr sz="2400" dirty="0">
                <a:latin typeface="Arial"/>
                <a:cs typeface="Arial"/>
              </a:rPr>
              <a:t>повинне </a:t>
            </a:r>
            <a:r>
              <a:rPr sz="2400" spc="-10" dirty="0">
                <a:latin typeface="Arial"/>
                <a:cs typeface="Arial"/>
              </a:rPr>
              <a:t>бути усе  </a:t>
            </a:r>
            <a:r>
              <a:rPr sz="2400" dirty="0">
                <a:latin typeface="Arial"/>
                <a:cs typeface="Arial"/>
              </a:rPr>
              <a:t>життя дитини, у </a:t>
            </a:r>
            <a:r>
              <a:rPr sz="2400" spc="-5" dirty="0">
                <a:latin typeface="Arial"/>
                <a:cs typeface="Arial"/>
              </a:rPr>
              <a:t>тому </a:t>
            </a:r>
            <a:r>
              <a:rPr sz="2400" dirty="0">
                <a:latin typeface="Arial"/>
                <a:cs typeface="Arial"/>
              </a:rPr>
              <a:t>числі і </a:t>
            </a:r>
            <a:r>
              <a:rPr sz="2400" spc="-10" dirty="0">
                <a:latin typeface="Arial"/>
                <a:cs typeface="Arial"/>
              </a:rPr>
              <a:t>мережеве, </a:t>
            </a:r>
            <a:r>
              <a:rPr sz="2400" spc="-15" dirty="0">
                <a:latin typeface="Arial"/>
                <a:cs typeface="Arial"/>
              </a:rPr>
              <a:t>особливо </a:t>
            </a:r>
            <a:r>
              <a:rPr sz="2400" spc="-5" dirty="0">
                <a:latin typeface="Arial"/>
                <a:cs typeface="Arial"/>
              </a:rPr>
              <a:t>якщо  мова іде </a:t>
            </a:r>
            <a:r>
              <a:rPr sz="2400" dirty="0">
                <a:latin typeface="Arial"/>
                <a:cs typeface="Arial"/>
              </a:rPr>
              <a:t>про </a:t>
            </a:r>
            <a:r>
              <a:rPr sz="2400" spc="-15" dirty="0">
                <a:latin typeface="Arial"/>
                <a:cs typeface="Arial"/>
              </a:rPr>
              <a:t>молодшого </a:t>
            </a:r>
            <a:r>
              <a:rPr sz="2400" spc="-5" dirty="0">
                <a:latin typeface="Arial"/>
                <a:cs typeface="Arial"/>
              </a:rPr>
              <a:t>школяра </a:t>
            </a:r>
            <a:r>
              <a:rPr sz="2400" dirty="0">
                <a:latin typeface="Arial"/>
                <a:cs typeface="Arial"/>
              </a:rPr>
              <a:t>чи підлітка. З </a:t>
            </a:r>
            <a:r>
              <a:rPr sz="2400" spc="-15" dirty="0">
                <a:latin typeface="Arial"/>
                <a:cs typeface="Arial"/>
              </a:rPr>
              <a:t>іншого </a:t>
            </a:r>
            <a:r>
              <a:rPr sz="2400" dirty="0">
                <a:latin typeface="Arial"/>
                <a:cs typeface="Arial"/>
              </a:rPr>
              <a:t>-  дитина повинна </a:t>
            </a:r>
            <a:r>
              <a:rPr sz="2400" spc="-10" dirty="0">
                <a:latin typeface="Arial"/>
                <a:cs typeface="Arial"/>
              </a:rPr>
              <a:t>мати </a:t>
            </a:r>
            <a:r>
              <a:rPr sz="2400" spc="-15" dirty="0">
                <a:latin typeface="Arial"/>
                <a:cs typeface="Arial"/>
              </a:rPr>
              <a:t>власну </a:t>
            </a:r>
            <a:r>
              <a:rPr sz="2400" spc="-10" dirty="0">
                <a:latin typeface="Arial"/>
                <a:cs typeface="Arial"/>
              </a:rPr>
              <a:t>територію, </a:t>
            </a:r>
            <a:r>
              <a:rPr sz="2400" spc="-5" dirty="0">
                <a:latin typeface="Arial"/>
                <a:cs typeface="Arial"/>
              </a:rPr>
              <a:t>на </a:t>
            </a:r>
            <a:r>
              <a:rPr sz="2400" spc="5" dirty="0">
                <a:latin typeface="Arial"/>
                <a:cs typeface="Arial"/>
              </a:rPr>
              <a:t>яку </a:t>
            </a:r>
            <a:r>
              <a:rPr sz="2400" spc="-5" dirty="0">
                <a:latin typeface="Arial"/>
                <a:cs typeface="Arial"/>
              </a:rPr>
              <a:t>впускатиме  </a:t>
            </a:r>
            <a:r>
              <a:rPr sz="2400" dirty="0">
                <a:latin typeface="Arial"/>
                <a:cs typeface="Arial"/>
              </a:rPr>
              <a:t>лише </a:t>
            </a:r>
            <a:r>
              <a:rPr sz="2400" spc="-5" dirty="0">
                <a:latin typeface="Arial"/>
                <a:cs typeface="Arial"/>
              </a:rPr>
              <a:t>тих, </a:t>
            </a:r>
            <a:r>
              <a:rPr sz="2400" spc="-10" dirty="0">
                <a:latin typeface="Arial"/>
                <a:cs typeface="Arial"/>
              </a:rPr>
              <a:t>кого </a:t>
            </a:r>
            <a:r>
              <a:rPr sz="2400" spc="-15" dirty="0">
                <a:latin typeface="Arial"/>
                <a:cs typeface="Arial"/>
              </a:rPr>
              <a:t>захоче. </a:t>
            </a:r>
            <a:r>
              <a:rPr sz="2400" spc="-45" dirty="0">
                <a:latin typeface="Arial"/>
                <a:cs typeface="Arial"/>
              </a:rPr>
              <a:t>Тому </a:t>
            </a:r>
            <a:r>
              <a:rPr sz="2400" spc="-5" dirty="0">
                <a:latin typeface="Arial"/>
                <a:cs typeface="Arial"/>
              </a:rPr>
              <a:t>найзручніше </a:t>
            </a:r>
            <a:r>
              <a:rPr sz="2400" spc="-15" dirty="0">
                <a:latin typeface="Arial"/>
                <a:cs typeface="Arial"/>
              </a:rPr>
              <a:t>спостерігати </a:t>
            </a:r>
            <a:r>
              <a:rPr sz="2400" spc="-5" dirty="0">
                <a:latin typeface="Arial"/>
                <a:cs typeface="Arial"/>
              </a:rPr>
              <a:t>за  онлайн-життям </a:t>
            </a:r>
            <a:r>
              <a:rPr sz="2400" dirty="0">
                <a:latin typeface="Arial"/>
                <a:cs typeface="Arial"/>
              </a:rPr>
              <a:t>дитини, </a:t>
            </a:r>
            <a:r>
              <a:rPr sz="2400" spc="-5" dirty="0">
                <a:latin typeface="Arial"/>
                <a:cs typeface="Arial"/>
              </a:rPr>
              <a:t>якщо </a:t>
            </a:r>
            <a:r>
              <a:rPr sz="2400" dirty="0">
                <a:latin typeface="Arial"/>
                <a:cs typeface="Arial"/>
              </a:rPr>
              <a:t>Ви </a:t>
            </a:r>
            <a:r>
              <a:rPr sz="2400" spc="-5" dirty="0">
                <a:latin typeface="Arial"/>
                <a:cs typeface="Arial"/>
              </a:rPr>
              <a:t>зареєструєте </a:t>
            </a:r>
            <a:r>
              <a:rPr sz="2400" spc="-10" dirty="0">
                <a:latin typeface="Arial"/>
                <a:cs typeface="Arial"/>
              </a:rPr>
              <a:t>свою  </a:t>
            </a:r>
            <a:r>
              <a:rPr sz="2400" spc="-5" dirty="0">
                <a:latin typeface="Arial"/>
                <a:cs typeface="Arial"/>
              </a:rPr>
              <a:t>сторінку </a:t>
            </a:r>
            <a:r>
              <a:rPr sz="2400" dirty="0">
                <a:latin typeface="Arial"/>
                <a:cs typeface="Arial"/>
              </a:rPr>
              <a:t>у цій же </a:t>
            </a:r>
            <a:r>
              <a:rPr sz="2400" spc="-5" dirty="0">
                <a:latin typeface="Arial"/>
                <a:cs typeface="Arial"/>
              </a:rPr>
              <a:t>соціальній мережі,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10" dirty="0">
                <a:latin typeface="Arial"/>
                <a:cs typeface="Arial"/>
              </a:rPr>
              <a:t>ще </a:t>
            </a:r>
            <a:r>
              <a:rPr sz="2400" spc="-5" dirty="0">
                <a:latin typeface="Arial"/>
                <a:cs typeface="Arial"/>
              </a:rPr>
              <a:t>краще, якщо  </a:t>
            </a:r>
            <a:r>
              <a:rPr sz="2400" dirty="0">
                <a:latin typeface="Arial"/>
                <a:cs typeface="Arial"/>
              </a:rPr>
              <a:t>дитина сама, </a:t>
            </a:r>
            <a:r>
              <a:rPr sz="2400" spc="-25" dirty="0">
                <a:latin typeface="Arial"/>
                <a:cs typeface="Arial"/>
              </a:rPr>
              <a:t>без </a:t>
            </a:r>
            <a:r>
              <a:rPr sz="2400" spc="-30" dirty="0">
                <a:latin typeface="Arial"/>
                <a:cs typeface="Arial"/>
              </a:rPr>
              <a:t>примусу, </a:t>
            </a:r>
            <a:r>
              <a:rPr sz="2400" spc="-10" dirty="0">
                <a:latin typeface="Arial"/>
                <a:cs typeface="Arial"/>
              </a:rPr>
              <a:t>додасть </a:t>
            </a:r>
            <a:r>
              <a:rPr sz="2400" dirty="0">
                <a:latin typeface="Arial"/>
                <a:cs typeface="Arial"/>
              </a:rPr>
              <a:t>Вас у число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друзів.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Однак, усе </a:t>
            </a:r>
            <a:r>
              <a:rPr sz="2400" spc="-5" dirty="0">
                <a:latin typeface="Arial"/>
                <a:cs typeface="Arial"/>
              </a:rPr>
              <a:t>це можливо </a:t>
            </a:r>
            <a:r>
              <a:rPr sz="2400" dirty="0">
                <a:latin typeface="Arial"/>
                <a:cs typeface="Arial"/>
              </a:rPr>
              <a:t>лише </a:t>
            </a:r>
            <a:r>
              <a:rPr sz="2400" spc="-5" dirty="0">
                <a:latin typeface="Arial"/>
                <a:cs typeface="Arial"/>
              </a:rPr>
              <a:t>за </a:t>
            </a:r>
            <a:r>
              <a:rPr sz="2400" spc="-10" dirty="0">
                <a:latin typeface="Arial"/>
                <a:cs typeface="Arial"/>
              </a:rPr>
              <a:t>умови, що </a:t>
            </a:r>
            <a:r>
              <a:rPr sz="2400" dirty="0">
                <a:latin typeface="Arial"/>
                <a:cs typeface="Arial"/>
              </a:rPr>
              <a:t>Ви </a:t>
            </a:r>
            <a:r>
              <a:rPr sz="2400" spc="-5" dirty="0">
                <a:latin typeface="Arial"/>
                <a:cs typeface="Arial"/>
              </a:rPr>
              <a:t>маєте </a:t>
            </a:r>
            <a:r>
              <a:rPr sz="2400" dirty="0">
                <a:latin typeface="Arial"/>
                <a:cs typeface="Arial"/>
              </a:rPr>
              <a:t>з  дитиною </a:t>
            </a:r>
            <a:r>
              <a:rPr sz="2400" b="1" spc="-10" dirty="0">
                <a:latin typeface="Arial"/>
                <a:cs typeface="Arial"/>
              </a:rPr>
              <a:t>довірливі </a:t>
            </a:r>
            <a:r>
              <a:rPr sz="2400" spc="-5" dirty="0">
                <a:latin typeface="Arial"/>
                <a:cs typeface="Arial"/>
              </a:rPr>
              <a:t>стосунки. Інакше, за </a:t>
            </a:r>
            <a:r>
              <a:rPr sz="2400" spc="-10" dirty="0">
                <a:latin typeface="Arial"/>
                <a:cs typeface="Arial"/>
              </a:rPr>
              <a:t>найменшого  </a:t>
            </a:r>
            <a:r>
              <a:rPr sz="2400" dirty="0">
                <a:latin typeface="Arial"/>
                <a:cs typeface="Arial"/>
              </a:rPr>
              <a:t>фальшу чи </a:t>
            </a:r>
            <a:r>
              <a:rPr sz="2400" spc="-5" dirty="0">
                <a:latin typeface="Arial"/>
                <a:cs typeface="Arial"/>
              </a:rPr>
              <a:t>за найменшої підозри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10" dirty="0">
                <a:latin typeface="Arial"/>
                <a:cs typeface="Arial"/>
              </a:rPr>
              <a:t>«шпіонажі» </a:t>
            </a:r>
            <a:r>
              <a:rPr sz="2400" dirty="0">
                <a:latin typeface="Arial"/>
                <a:cs typeface="Arial"/>
              </a:rPr>
              <a:t>з </a:t>
            </a:r>
            <a:r>
              <a:rPr sz="2400" spc="-10" dirty="0">
                <a:latin typeface="Arial"/>
                <a:cs typeface="Arial"/>
              </a:rPr>
              <a:t>Вашого  </a:t>
            </a:r>
            <a:r>
              <a:rPr sz="2400" spc="-45" dirty="0">
                <a:latin typeface="Arial"/>
                <a:cs typeface="Arial"/>
              </a:rPr>
              <a:t>боку, </a:t>
            </a:r>
            <a:r>
              <a:rPr sz="2400" dirty="0">
                <a:latin typeface="Arial"/>
                <a:cs typeface="Arial"/>
              </a:rPr>
              <a:t>дитина </a:t>
            </a:r>
            <a:r>
              <a:rPr sz="2400" spc="-10" dirty="0">
                <a:latin typeface="Arial"/>
                <a:cs typeface="Arial"/>
              </a:rPr>
              <a:t>просто </a:t>
            </a:r>
            <a:r>
              <a:rPr sz="2400" spc="-5" dirty="0">
                <a:latin typeface="Arial"/>
                <a:cs typeface="Arial"/>
              </a:rPr>
              <a:t>створить </a:t>
            </a:r>
            <a:r>
              <a:rPr sz="2400" dirty="0">
                <a:latin typeface="Arial"/>
                <a:cs typeface="Arial"/>
              </a:rPr>
              <a:t>собі </a:t>
            </a:r>
            <a:r>
              <a:rPr sz="2400" spc="-5" dirty="0">
                <a:latin typeface="Arial"/>
                <a:cs typeface="Arial"/>
              </a:rPr>
              <a:t>новий </a:t>
            </a:r>
            <a:r>
              <a:rPr sz="2400" spc="-10" dirty="0">
                <a:latin typeface="Arial"/>
                <a:cs typeface="Arial"/>
              </a:rPr>
              <a:t>секретний </a:t>
            </a:r>
            <a:r>
              <a:rPr sz="2400" spc="-40" dirty="0">
                <a:latin typeface="Arial"/>
                <a:cs typeface="Arial"/>
              </a:rPr>
              <a:t>акаунт,  </a:t>
            </a:r>
            <a:r>
              <a:rPr sz="2400" spc="-15" dirty="0">
                <a:latin typeface="Arial"/>
                <a:cs typeface="Arial"/>
              </a:rPr>
              <a:t>куди </a:t>
            </a:r>
            <a:r>
              <a:rPr sz="2400" dirty="0">
                <a:latin typeface="Arial"/>
                <a:cs typeface="Arial"/>
              </a:rPr>
              <a:t>Вас </a:t>
            </a:r>
            <a:r>
              <a:rPr sz="2400" spc="5" dirty="0">
                <a:latin typeface="Arial"/>
                <a:cs typeface="Arial"/>
              </a:rPr>
              <a:t>уже </a:t>
            </a:r>
            <a:r>
              <a:rPr sz="2400" spc="-5" dirty="0">
                <a:latin typeface="Arial"/>
                <a:cs typeface="Arial"/>
              </a:rPr>
              <a:t>більше не впустить, </a:t>
            </a:r>
            <a:r>
              <a:rPr sz="2400" dirty="0">
                <a:latin typeface="Arial"/>
                <a:cs typeface="Arial"/>
              </a:rPr>
              <a:t>а </a:t>
            </a:r>
            <a:r>
              <a:rPr sz="2400" spc="-5" dirty="0">
                <a:latin typeface="Arial"/>
                <a:cs typeface="Arial"/>
              </a:rPr>
              <a:t>на старому </a:t>
            </a:r>
            <a:r>
              <a:rPr sz="2400" dirty="0">
                <a:latin typeface="Arial"/>
                <a:cs typeface="Arial"/>
              </a:rPr>
              <a:t>– лише  </a:t>
            </a:r>
            <a:r>
              <a:rPr sz="2400" spc="-10" dirty="0">
                <a:latin typeface="Arial"/>
                <a:cs typeface="Arial"/>
              </a:rPr>
              <a:t>імітуватиме </a:t>
            </a:r>
            <a:r>
              <a:rPr sz="2400" spc="-15" dirty="0">
                <a:latin typeface="Arial"/>
                <a:cs typeface="Arial"/>
              </a:rPr>
              <a:t>благопристойне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життя.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0645" marR="5080" indent="-22917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Який </a:t>
            </a:r>
            <a:r>
              <a:rPr spc="-20" dirty="0"/>
              <a:t>пароль </a:t>
            </a:r>
            <a:r>
              <a:rPr spc="-5" dirty="0"/>
              <a:t>для доступу до </a:t>
            </a:r>
            <a:r>
              <a:rPr spc="-25" dirty="0"/>
              <a:t>свого </a:t>
            </a:r>
            <a:r>
              <a:rPr dirty="0"/>
              <a:t>акаунту </a:t>
            </a:r>
            <a:r>
              <a:rPr spc="-5" dirty="0"/>
              <a:t>є  найбільш</a:t>
            </a:r>
            <a:r>
              <a:rPr dirty="0"/>
              <a:t> </a:t>
            </a:r>
            <a:r>
              <a:rPr spc="-5" dirty="0"/>
              <a:t>вдалим?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1388" y="1262252"/>
            <a:ext cx="3613150" cy="2172970"/>
            <a:chOff x="641388" y="1262252"/>
            <a:chExt cx="3613150" cy="2172970"/>
          </a:xfrm>
        </p:grpSpPr>
        <p:sp>
          <p:nvSpPr>
            <p:cNvPr id="4" name="object 4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9"/>
                  </a:lnTo>
                  <a:lnTo>
                    <a:pt x="178302" y="49148"/>
                  </a:lnTo>
                  <a:lnTo>
                    <a:pt x="140015" y="75009"/>
                  </a:lnTo>
                  <a:lnTo>
                    <a:pt x="105441" y="105441"/>
                  </a:lnTo>
                  <a:lnTo>
                    <a:pt x="75010" y="140017"/>
                  </a:lnTo>
                  <a:lnTo>
                    <a:pt x="49150" y="178307"/>
                  </a:lnTo>
                  <a:lnTo>
                    <a:pt x="28290" y="219884"/>
                  </a:lnTo>
                  <a:lnTo>
                    <a:pt x="12859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34"/>
                  </a:lnTo>
                  <a:lnTo>
                    <a:pt x="12859" y="1895697"/>
                  </a:lnTo>
                  <a:lnTo>
                    <a:pt x="28290" y="1940131"/>
                  </a:lnTo>
                  <a:lnTo>
                    <a:pt x="49150" y="1981707"/>
                  </a:lnTo>
                  <a:lnTo>
                    <a:pt x="75010" y="2019998"/>
                  </a:lnTo>
                  <a:lnTo>
                    <a:pt x="105441" y="2054574"/>
                  </a:lnTo>
                  <a:lnTo>
                    <a:pt x="140015" y="2085006"/>
                  </a:lnTo>
                  <a:lnTo>
                    <a:pt x="178302" y="2110866"/>
                  </a:lnTo>
                  <a:lnTo>
                    <a:pt x="219873" y="2131726"/>
                  </a:lnTo>
                  <a:lnTo>
                    <a:pt x="264301" y="2147157"/>
                  </a:lnTo>
                  <a:lnTo>
                    <a:pt x="311155" y="2156729"/>
                  </a:lnTo>
                  <a:lnTo>
                    <a:pt x="360006" y="2160016"/>
                  </a:lnTo>
                  <a:lnTo>
                    <a:pt x="3240366" y="2160016"/>
                  </a:lnTo>
                  <a:lnTo>
                    <a:pt x="3289230" y="2156729"/>
                  </a:lnTo>
                  <a:lnTo>
                    <a:pt x="3336093" y="2147157"/>
                  </a:lnTo>
                  <a:lnTo>
                    <a:pt x="3380527" y="2131726"/>
                  </a:lnTo>
                  <a:lnTo>
                    <a:pt x="3422103" y="2110866"/>
                  </a:lnTo>
                  <a:lnTo>
                    <a:pt x="3460394" y="2085006"/>
                  </a:lnTo>
                  <a:lnTo>
                    <a:pt x="3494970" y="2054574"/>
                  </a:lnTo>
                  <a:lnTo>
                    <a:pt x="3525402" y="2019998"/>
                  </a:lnTo>
                  <a:lnTo>
                    <a:pt x="3551262" y="1981707"/>
                  </a:lnTo>
                  <a:lnTo>
                    <a:pt x="3572122" y="1940131"/>
                  </a:lnTo>
                  <a:lnTo>
                    <a:pt x="3587553" y="1895697"/>
                  </a:lnTo>
                  <a:lnTo>
                    <a:pt x="3597125" y="1848834"/>
                  </a:lnTo>
                  <a:lnTo>
                    <a:pt x="3600411" y="1799971"/>
                  </a:lnTo>
                  <a:lnTo>
                    <a:pt x="3600411" y="360045"/>
                  </a:lnTo>
                  <a:lnTo>
                    <a:pt x="3597125" y="311181"/>
                  </a:lnTo>
                  <a:lnTo>
                    <a:pt x="3587553" y="264318"/>
                  </a:lnTo>
                  <a:lnTo>
                    <a:pt x="3572122" y="219884"/>
                  </a:lnTo>
                  <a:lnTo>
                    <a:pt x="3551262" y="178308"/>
                  </a:lnTo>
                  <a:lnTo>
                    <a:pt x="3525402" y="140017"/>
                  </a:lnTo>
                  <a:lnTo>
                    <a:pt x="3494970" y="105441"/>
                  </a:lnTo>
                  <a:lnTo>
                    <a:pt x="3460394" y="75009"/>
                  </a:lnTo>
                  <a:lnTo>
                    <a:pt x="3422103" y="49149"/>
                  </a:lnTo>
                  <a:lnTo>
                    <a:pt x="3380527" y="28289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7738" y="1268602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9" y="264318"/>
                  </a:lnTo>
                  <a:lnTo>
                    <a:pt x="28290" y="219884"/>
                  </a:lnTo>
                  <a:lnTo>
                    <a:pt x="49150" y="178307"/>
                  </a:lnTo>
                  <a:lnTo>
                    <a:pt x="75010" y="140017"/>
                  </a:lnTo>
                  <a:lnTo>
                    <a:pt x="105441" y="105441"/>
                  </a:lnTo>
                  <a:lnTo>
                    <a:pt x="140015" y="75009"/>
                  </a:lnTo>
                  <a:lnTo>
                    <a:pt x="178302" y="49148"/>
                  </a:lnTo>
                  <a:lnTo>
                    <a:pt x="219873" y="28289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9"/>
                  </a:lnTo>
                  <a:lnTo>
                    <a:pt x="3422103" y="49149"/>
                  </a:lnTo>
                  <a:lnTo>
                    <a:pt x="3460394" y="75009"/>
                  </a:lnTo>
                  <a:lnTo>
                    <a:pt x="3494970" y="105441"/>
                  </a:lnTo>
                  <a:lnTo>
                    <a:pt x="3525402" y="140017"/>
                  </a:lnTo>
                  <a:lnTo>
                    <a:pt x="3551262" y="178308"/>
                  </a:lnTo>
                  <a:lnTo>
                    <a:pt x="3572122" y="219884"/>
                  </a:lnTo>
                  <a:lnTo>
                    <a:pt x="3587553" y="264318"/>
                  </a:lnTo>
                  <a:lnTo>
                    <a:pt x="3597125" y="311181"/>
                  </a:lnTo>
                  <a:lnTo>
                    <a:pt x="3600411" y="360045"/>
                  </a:lnTo>
                  <a:lnTo>
                    <a:pt x="3600411" y="1799971"/>
                  </a:lnTo>
                  <a:lnTo>
                    <a:pt x="3597125" y="1848834"/>
                  </a:lnTo>
                  <a:lnTo>
                    <a:pt x="3587553" y="1895697"/>
                  </a:lnTo>
                  <a:lnTo>
                    <a:pt x="3572122" y="1940131"/>
                  </a:lnTo>
                  <a:lnTo>
                    <a:pt x="3551262" y="1981707"/>
                  </a:lnTo>
                  <a:lnTo>
                    <a:pt x="3525402" y="2019998"/>
                  </a:lnTo>
                  <a:lnTo>
                    <a:pt x="3494970" y="2054574"/>
                  </a:lnTo>
                  <a:lnTo>
                    <a:pt x="3460394" y="2085006"/>
                  </a:lnTo>
                  <a:lnTo>
                    <a:pt x="3422103" y="2110866"/>
                  </a:lnTo>
                  <a:lnTo>
                    <a:pt x="3380527" y="2131726"/>
                  </a:lnTo>
                  <a:lnTo>
                    <a:pt x="3336093" y="2147157"/>
                  </a:lnTo>
                  <a:lnTo>
                    <a:pt x="3289230" y="2156729"/>
                  </a:lnTo>
                  <a:lnTo>
                    <a:pt x="3240366" y="2160016"/>
                  </a:lnTo>
                  <a:lnTo>
                    <a:pt x="360006" y="2160016"/>
                  </a:lnTo>
                  <a:lnTo>
                    <a:pt x="311155" y="2156729"/>
                  </a:lnTo>
                  <a:lnTo>
                    <a:pt x="264301" y="2147157"/>
                  </a:lnTo>
                  <a:lnTo>
                    <a:pt x="219873" y="2131726"/>
                  </a:lnTo>
                  <a:lnTo>
                    <a:pt x="178302" y="2110866"/>
                  </a:lnTo>
                  <a:lnTo>
                    <a:pt x="140015" y="2085006"/>
                  </a:lnTo>
                  <a:lnTo>
                    <a:pt x="105441" y="2054574"/>
                  </a:lnTo>
                  <a:lnTo>
                    <a:pt x="75010" y="2019998"/>
                  </a:lnTo>
                  <a:lnTo>
                    <a:pt x="49150" y="1981707"/>
                  </a:lnTo>
                  <a:lnTo>
                    <a:pt x="28290" y="1940131"/>
                  </a:lnTo>
                  <a:lnTo>
                    <a:pt x="12859" y="1895697"/>
                  </a:lnTo>
                  <a:lnTo>
                    <a:pt x="3286" y="1848834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21357" y="2176399"/>
            <a:ext cx="1454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1Lx0#M{4.%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9500" y="1262633"/>
            <a:ext cx="3613150" cy="2172970"/>
            <a:chOff x="4889500" y="1262633"/>
            <a:chExt cx="3613150" cy="2172970"/>
          </a:xfrm>
        </p:grpSpPr>
        <p:sp>
          <p:nvSpPr>
            <p:cNvPr id="8" name="object 8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4"/>
                  </a:lnTo>
                  <a:lnTo>
                    <a:pt x="0" y="1799970"/>
                  </a:lnTo>
                  <a:lnTo>
                    <a:pt x="3286" y="1848834"/>
                  </a:lnTo>
                  <a:lnTo>
                    <a:pt x="12858" y="1895697"/>
                  </a:lnTo>
                  <a:lnTo>
                    <a:pt x="28289" y="1940131"/>
                  </a:lnTo>
                  <a:lnTo>
                    <a:pt x="49148" y="1981707"/>
                  </a:lnTo>
                  <a:lnTo>
                    <a:pt x="75009" y="2019998"/>
                  </a:lnTo>
                  <a:lnTo>
                    <a:pt x="105441" y="2054574"/>
                  </a:lnTo>
                  <a:lnTo>
                    <a:pt x="140017" y="2085006"/>
                  </a:lnTo>
                  <a:lnTo>
                    <a:pt x="178307" y="2110866"/>
                  </a:lnTo>
                  <a:lnTo>
                    <a:pt x="219884" y="2131726"/>
                  </a:lnTo>
                  <a:lnTo>
                    <a:pt x="264318" y="2147157"/>
                  </a:lnTo>
                  <a:lnTo>
                    <a:pt x="311181" y="2156729"/>
                  </a:lnTo>
                  <a:lnTo>
                    <a:pt x="360045" y="2160016"/>
                  </a:lnTo>
                  <a:lnTo>
                    <a:pt x="3240404" y="2160016"/>
                  </a:lnTo>
                  <a:lnTo>
                    <a:pt x="3289268" y="2156729"/>
                  </a:lnTo>
                  <a:lnTo>
                    <a:pt x="3336131" y="2147157"/>
                  </a:lnTo>
                  <a:lnTo>
                    <a:pt x="3380565" y="2131726"/>
                  </a:lnTo>
                  <a:lnTo>
                    <a:pt x="3422142" y="2110867"/>
                  </a:lnTo>
                  <a:lnTo>
                    <a:pt x="3460432" y="2085006"/>
                  </a:lnTo>
                  <a:lnTo>
                    <a:pt x="3495008" y="2054574"/>
                  </a:lnTo>
                  <a:lnTo>
                    <a:pt x="3525440" y="2019998"/>
                  </a:lnTo>
                  <a:lnTo>
                    <a:pt x="3551301" y="1981708"/>
                  </a:lnTo>
                  <a:lnTo>
                    <a:pt x="3572160" y="1940131"/>
                  </a:lnTo>
                  <a:lnTo>
                    <a:pt x="3587591" y="1895697"/>
                  </a:lnTo>
                  <a:lnTo>
                    <a:pt x="3597163" y="1848834"/>
                  </a:lnTo>
                  <a:lnTo>
                    <a:pt x="3600450" y="1799970"/>
                  </a:lnTo>
                  <a:lnTo>
                    <a:pt x="3600450" y="360044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5850" y="1268983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4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4"/>
                  </a:lnTo>
                  <a:lnTo>
                    <a:pt x="3600450" y="1799970"/>
                  </a:lnTo>
                  <a:lnTo>
                    <a:pt x="3597163" y="1848834"/>
                  </a:lnTo>
                  <a:lnTo>
                    <a:pt x="3587591" y="1895697"/>
                  </a:lnTo>
                  <a:lnTo>
                    <a:pt x="3572160" y="1940131"/>
                  </a:lnTo>
                  <a:lnTo>
                    <a:pt x="3551301" y="1981708"/>
                  </a:lnTo>
                  <a:lnTo>
                    <a:pt x="3525440" y="2019998"/>
                  </a:lnTo>
                  <a:lnTo>
                    <a:pt x="3495008" y="2054574"/>
                  </a:lnTo>
                  <a:lnTo>
                    <a:pt x="3460432" y="2085006"/>
                  </a:lnTo>
                  <a:lnTo>
                    <a:pt x="3422142" y="2110867"/>
                  </a:lnTo>
                  <a:lnTo>
                    <a:pt x="3380565" y="2131726"/>
                  </a:lnTo>
                  <a:lnTo>
                    <a:pt x="3336131" y="2147157"/>
                  </a:lnTo>
                  <a:lnTo>
                    <a:pt x="3289268" y="2156729"/>
                  </a:lnTo>
                  <a:lnTo>
                    <a:pt x="3240404" y="2160016"/>
                  </a:lnTo>
                  <a:lnTo>
                    <a:pt x="360045" y="2160016"/>
                  </a:lnTo>
                  <a:lnTo>
                    <a:pt x="311181" y="2156729"/>
                  </a:lnTo>
                  <a:lnTo>
                    <a:pt x="264318" y="2147157"/>
                  </a:lnTo>
                  <a:lnTo>
                    <a:pt x="219884" y="2131726"/>
                  </a:lnTo>
                  <a:lnTo>
                    <a:pt x="178307" y="2110866"/>
                  </a:lnTo>
                  <a:lnTo>
                    <a:pt x="140017" y="2085006"/>
                  </a:lnTo>
                  <a:lnTo>
                    <a:pt x="105441" y="2054574"/>
                  </a:lnTo>
                  <a:lnTo>
                    <a:pt x="75009" y="2019998"/>
                  </a:lnTo>
                  <a:lnTo>
                    <a:pt x="49148" y="1981707"/>
                  </a:lnTo>
                  <a:lnTo>
                    <a:pt x="28289" y="1940131"/>
                  </a:lnTo>
                  <a:lnTo>
                    <a:pt x="12858" y="1895697"/>
                  </a:lnTo>
                  <a:lnTo>
                    <a:pt x="3286" y="1848834"/>
                  </a:lnTo>
                  <a:lnTo>
                    <a:pt x="0" y="1799970"/>
                  </a:lnTo>
                  <a:lnTo>
                    <a:pt x="0" y="360044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58305" y="2176652"/>
            <a:ext cx="876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123456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1388" y="3854577"/>
            <a:ext cx="3613150" cy="2172970"/>
            <a:chOff x="641388" y="3854577"/>
            <a:chExt cx="3613150" cy="2172970"/>
          </a:xfrm>
        </p:grpSpPr>
        <p:sp>
          <p:nvSpPr>
            <p:cNvPr id="12" name="object 12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366" y="0"/>
                  </a:moveTo>
                  <a:lnTo>
                    <a:pt x="360006" y="0"/>
                  </a:lnTo>
                  <a:lnTo>
                    <a:pt x="311155" y="3286"/>
                  </a:lnTo>
                  <a:lnTo>
                    <a:pt x="264301" y="12858"/>
                  </a:lnTo>
                  <a:lnTo>
                    <a:pt x="219873" y="28287"/>
                  </a:lnTo>
                  <a:lnTo>
                    <a:pt x="178302" y="49144"/>
                  </a:lnTo>
                  <a:lnTo>
                    <a:pt x="140015" y="75000"/>
                  </a:lnTo>
                  <a:lnTo>
                    <a:pt x="105441" y="105425"/>
                  </a:lnTo>
                  <a:lnTo>
                    <a:pt x="75010" y="139992"/>
                  </a:lnTo>
                  <a:lnTo>
                    <a:pt x="49150" y="178270"/>
                  </a:lnTo>
                  <a:lnTo>
                    <a:pt x="28290" y="219831"/>
                  </a:lnTo>
                  <a:lnTo>
                    <a:pt x="12859" y="264245"/>
                  </a:lnTo>
                  <a:lnTo>
                    <a:pt x="3286" y="311083"/>
                  </a:lnTo>
                  <a:lnTo>
                    <a:pt x="0" y="359918"/>
                  </a:lnTo>
                  <a:lnTo>
                    <a:pt x="0" y="1799932"/>
                  </a:lnTo>
                  <a:lnTo>
                    <a:pt x="3286" y="1848784"/>
                  </a:lnTo>
                  <a:lnTo>
                    <a:pt x="12859" y="1895638"/>
                  </a:lnTo>
                  <a:lnTo>
                    <a:pt x="28290" y="1940065"/>
                  </a:lnTo>
                  <a:lnTo>
                    <a:pt x="49150" y="1981637"/>
                  </a:lnTo>
                  <a:lnTo>
                    <a:pt x="75010" y="2019924"/>
                  </a:lnTo>
                  <a:lnTo>
                    <a:pt x="105441" y="2054498"/>
                  </a:lnTo>
                  <a:lnTo>
                    <a:pt x="140015" y="2084929"/>
                  </a:lnTo>
                  <a:lnTo>
                    <a:pt x="178302" y="2110789"/>
                  </a:lnTo>
                  <a:lnTo>
                    <a:pt x="219873" y="2131649"/>
                  </a:lnTo>
                  <a:lnTo>
                    <a:pt x="264301" y="2147080"/>
                  </a:lnTo>
                  <a:lnTo>
                    <a:pt x="311155" y="2156653"/>
                  </a:lnTo>
                  <a:lnTo>
                    <a:pt x="360006" y="2159939"/>
                  </a:lnTo>
                  <a:lnTo>
                    <a:pt x="3240366" y="2159939"/>
                  </a:lnTo>
                  <a:lnTo>
                    <a:pt x="3289230" y="2156653"/>
                  </a:lnTo>
                  <a:lnTo>
                    <a:pt x="3336093" y="2147080"/>
                  </a:lnTo>
                  <a:lnTo>
                    <a:pt x="3380527" y="2131649"/>
                  </a:lnTo>
                  <a:lnTo>
                    <a:pt x="3422103" y="2110789"/>
                  </a:lnTo>
                  <a:lnTo>
                    <a:pt x="3460394" y="2084929"/>
                  </a:lnTo>
                  <a:lnTo>
                    <a:pt x="3494970" y="2054498"/>
                  </a:lnTo>
                  <a:lnTo>
                    <a:pt x="3525402" y="2019924"/>
                  </a:lnTo>
                  <a:lnTo>
                    <a:pt x="3551262" y="1981637"/>
                  </a:lnTo>
                  <a:lnTo>
                    <a:pt x="3572122" y="1940065"/>
                  </a:lnTo>
                  <a:lnTo>
                    <a:pt x="3587553" y="1895638"/>
                  </a:lnTo>
                  <a:lnTo>
                    <a:pt x="3597125" y="1848784"/>
                  </a:lnTo>
                  <a:lnTo>
                    <a:pt x="3600411" y="1799932"/>
                  </a:lnTo>
                  <a:lnTo>
                    <a:pt x="3600411" y="359918"/>
                  </a:lnTo>
                  <a:lnTo>
                    <a:pt x="3597125" y="311083"/>
                  </a:lnTo>
                  <a:lnTo>
                    <a:pt x="3587553" y="264245"/>
                  </a:lnTo>
                  <a:lnTo>
                    <a:pt x="3572122" y="219831"/>
                  </a:lnTo>
                  <a:lnTo>
                    <a:pt x="3551262" y="178270"/>
                  </a:lnTo>
                  <a:lnTo>
                    <a:pt x="3525402" y="139992"/>
                  </a:lnTo>
                  <a:lnTo>
                    <a:pt x="3494970" y="105425"/>
                  </a:lnTo>
                  <a:lnTo>
                    <a:pt x="3460394" y="75000"/>
                  </a:lnTo>
                  <a:lnTo>
                    <a:pt x="3422103" y="49144"/>
                  </a:lnTo>
                  <a:lnTo>
                    <a:pt x="3380527" y="28287"/>
                  </a:lnTo>
                  <a:lnTo>
                    <a:pt x="3336093" y="12858"/>
                  </a:lnTo>
                  <a:lnTo>
                    <a:pt x="3289230" y="3286"/>
                  </a:lnTo>
                  <a:lnTo>
                    <a:pt x="3240366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7738" y="3860927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59918"/>
                  </a:moveTo>
                  <a:lnTo>
                    <a:pt x="3286" y="311083"/>
                  </a:lnTo>
                  <a:lnTo>
                    <a:pt x="12859" y="264245"/>
                  </a:lnTo>
                  <a:lnTo>
                    <a:pt x="28290" y="219831"/>
                  </a:lnTo>
                  <a:lnTo>
                    <a:pt x="49150" y="178270"/>
                  </a:lnTo>
                  <a:lnTo>
                    <a:pt x="75010" y="139992"/>
                  </a:lnTo>
                  <a:lnTo>
                    <a:pt x="105441" y="105425"/>
                  </a:lnTo>
                  <a:lnTo>
                    <a:pt x="140015" y="75000"/>
                  </a:lnTo>
                  <a:lnTo>
                    <a:pt x="178302" y="49144"/>
                  </a:lnTo>
                  <a:lnTo>
                    <a:pt x="219873" y="28287"/>
                  </a:lnTo>
                  <a:lnTo>
                    <a:pt x="264301" y="12858"/>
                  </a:lnTo>
                  <a:lnTo>
                    <a:pt x="311155" y="3286"/>
                  </a:lnTo>
                  <a:lnTo>
                    <a:pt x="360006" y="0"/>
                  </a:lnTo>
                  <a:lnTo>
                    <a:pt x="3240366" y="0"/>
                  </a:lnTo>
                  <a:lnTo>
                    <a:pt x="3289230" y="3286"/>
                  </a:lnTo>
                  <a:lnTo>
                    <a:pt x="3336093" y="12858"/>
                  </a:lnTo>
                  <a:lnTo>
                    <a:pt x="3380527" y="28287"/>
                  </a:lnTo>
                  <a:lnTo>
                    <a:pt x="3422103" y="49144"/>
                  </a:lnTo>
                  <a:lnTo>
                    <a:pt x="3460394" y="75000"/>
                  </a:lnTo>
                  <a:lnTo>
                    <a:pt x="3494970" y="105425"/>
                  </a:lnTo>
                  <a:lnTo>
                    <a:pt x="3525402" y="139992"/>
                  </a:lnTo>
                  <a:lnTo>
                    <a:pt x="3551262" y="178270"/>
                  </a:lnTo>
                  <a:lnTo>
                    <a:pt x="3572122" y="219831"/>
                  </a:lnTo>
                  <a:lnTo>
                    <a:pt x="3587553" y="264245"/>
                  </a:lnTo>
                  <a:lnTo>
                    <a:pt x="3597125" y="311083"/>
                  </a:lnTo>
                  <a:lnTo>
                    <a:pt x="3600411" y="359918"/>
                  </a:lnTo>
                  <a:lnTo>
                    <a:pt x="3600411" y="1799932"/>
                  </a:lnTo>
                  <a:lnTo>
                    <a:pt x="3597125" y="1848784"/>
                  </a:lnTo>
                  <a:lnTo>
                    <a:pt x="3587553" y="1895638"/>
                  </a:lnTo>
                  <a:lnTo>
                    <a:pt x="3572122" y="1940065"/>
                  </a:lnTo>
                  <a:lnTo>
                    <a:pt x="3551262" y="1981637"/>
                  </a:lnTo>
                  <a:lnTo>
                    <a:pt x="3525402" y="2019924"/>
                  </a:lnTo>
                  <a:lnTo>
                    <a:pt x="3494970" y="2054498"/>
                  </a:lnTo>
                  <a:lnTo>
                    <a:pt x="3460394" y="2084929"/>
                  </a:lnTo>
                  <a:lnTo>
                    <a:pt x="3422103" y="2110789"/>
                  </a:lnTo>
                  <a:lnTo>
                    <a:pt x="3380527" y="2131649"/>
                  </a:lnTo>
                  <a:lnTo>
                    <a:pt x="3336093" y="2147080"/>
                  </a:lnTo>
                  <a:lnTo>
                    <a:pt x="3289230" y="2156653"/>
                  </a:lnTo>
                  <a:lnTo>
                    <a:pt x="3240366" y="2159939"/>
                  </a:lnTo>
                  <a:lnTo>
                    <a:pt x="360006" y="2159939"/>
                  </a:lnTo>
                  <a:lnTo>
                    <a:pt x="311155" y="2156653"/>
                  </a:lnTo>
                  <a:lnTo>
                    <a:pt x="264301" y="2147080"/>
                  </a:lnTo>
                  <a:lnTo>
                    <a:pt x="219873" y="2131649"/>
                  </a:lnTo>
                  <a:lnTo>
                    <a:pt x="178302" y="2110789"/>
                  </a:lnTo>
                  <a:lnTo>
                    <a:pt x="140015" y="2084929"/>
                  </a:lnTo>
                  <a:lnTo>
                    <a:pt x="105441" y="2054498"/>
                  </a:lnTo>
                  <a:lnTo>
                    <a:pt x="75010" y="2019924"/>
                  </a:lnTo>
                  <a:lnTo>
                    <a:pt x="49150" y="1981637"/>
                  </a:lnTo>
                  <a:lnTo>
                    <a:pt x="28290" y="1940065"/>
                  </a:lnTo>
                  <a:lnTo>
                    <a:pt x="12859" y="1895638"/>
                  </a:lnTo>
                  <a:lnTo>
                    <a:pt x="3286" y="1848784"/>
                  </a:lnTo>
                  <a:lnTo>
                    <a:pt x="0" y="1799932"/>
                  </a:lnTo>
                  <a:lnTo>
                    <a:pt x="0" y="359918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97557" y="4769053"/>
            <a:ext cx="13017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21.03.2002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89500" y="3854958"/>
            <a:ext cx="3613150" cy="2172970"/>
            <a:chOff x="4889500" y="3854958"/>
            <a:chExt cx="3613150" cy="2172970"/>
          </a:xfrm>
        </p:grpSpPr>
        <p:sp>
          <p:nvSpPr>
            <p:cNvPr id="16" name="object 16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3240404" y="0"/>
                  </a:moveTo>
                  <a:lnTo>
                    <a:pt x="360045" y="0"/>
                  </a:lnTo>
                  <a:lnTo>
                    <a:pt x="311181" y="3286"/>
                  </a:lnTo>
                  <a:lnTo>
                    <a:pt x="264318" y="12858"/>
                  </a:lnTo>
                  <a:lnTo>
                    <a:pt x="219884" y="28289"/>
                  </a:lnTo>
                  <a:lnTo>
                    <a:pt x="178308" y="49149"/>
                  </a:lnTo>
                  <a:lnTo>
                    <a:pt x="140017" y="75009"/>
                  </a:lnTo>
                  <a:lnTo>
                    <a:pt x="105441" y="105441"/>
                  </a:lnTo>
                  <a:lnTo>
                    <a:pt x="75009" y="140017"/>
                  </a:lnTo>
                  <a:lnTo>
                    <a:pt x="49149" y="178308"/>
                  </a:lnTo>
                  <a:lnTo>
                    <a:pt x="28289" y="219884"/>
                  </a:lnTo>
                  <a:lnTo>
                    <a:pt x="12858" y="264318"/>
                  </a:lnTo>
                  <a:lnTo>
                    <a:pt x="3286" y="311181"/>
                  </a:lnTo>
                  <a:lnTo>
                    <a:pt x="0" y="360045"/>
                  </a:lnTo>
                  <a:lnTo>
                    <a:pt x="0" y="1799971"/>
                  </a:lnTo>
                  <a:lnTo>
                    <a:pt x="3286" y="1848822"/>
                  </a:lnTo>
                  <a:lnTo>
                    <a:pt x="12858" y="1895676"/>
                  </a:lnTo>
                  <a:lnTo>
                    <a:pt x="28289" y="1940103"/>
                  </a:lnTo>
                  <a:lnTo>
                    <a:pt x="49148" y="1981675"/>
                  </a:lnTo>
                  <a:lnTo>
                    <a:pt x="75009" y="2019962"/>
                  </a:lnTo>
                  <a:lnTo>
                    <a:pt x="105441" y="2054536"/>
                  </a:lnTo>
                  <a:lnTo>
                    <a:pt x="140017" y="2084967"/>
                  </a:lnTo>
                  <a:lnTo>
                    <a:pt x="178307" y="2110827"/>
                  </a:lnTo>
                  <a:lnTo>
                    <a:pt x="219884" y="2131687"/>
                  </a:lnTo>
                  <a:lnTo>
                    <a:pt x="264318" y="2147118"/>
                  </a:lnTo>
                  <a:lnTo>
                    <a:pt x="311181" y="2156691"/>
                  </a:lnTo>
                  <a:lnTo>
                    <a:pt x="360045" y="2159977"/>
                  </a:lnTo>
                  <a:lnTo>
                    <a:pt x="3240404" y="2159977"/>
                  </a:lnTo>
                  <a:lnTo>
                    <a:pt x="3289268" y="2156691"/>
                  </a:lnTo>
                  <a:lnTo>
                    <a:pt x="3336131" y="2147118"/>
                  </a:lnTo>
                  <a:lnTo>
                    <a:pt x="3380565" y="2131687"/>
                  </a:lnTo>
                  <a:lnTo>
                    <a:pt x="3422142" y="2110827"/>
                  </a:lnTo>
                  <a:lnTo>
                    <a:pt x="3460432" y="2084967"/>
                  </a:lnTo>
                  <a:lnTo>
                    <a:pt x="3495008" y="2054536"/>
                  </a:lnTo>
                  <a:lnTo>
                    <a:pt x="3525440" y="2019962"/>
                  </a:lnTo>
                  <a:lnTo>
                    <a:pt x="3551301" y="1981675"/>
                  </a:lnTo>
                  <a:lnTo>
                    <a:pt x="3572160" y="1940103"/>
                  </a:lnTo>
                  <a:lnTo>
                    <a:pt x="3587591" y="1895676"/>
                  </a:lnTo>
                  <a:lnTo>
                    <a:pt x="3597163" y="1848822"/>
                  </a:lnTo>
                  <a:lnTo>
                    <a:pt x="3600450" y="1799971"/>
                  </a:lnTo>
                  <a:lnTo>
                    <a:pt x="3600450" y="360045"/>
                  </a:lnTo>
                  <a:lnTo>
                    <a:pt x="3597163" y="311181"/>
                  </a:lnTo>
                  <a:lnTo>
                    <a:pt x="3587591" y="264318"/>
                  </a:lnTo>
                  <a:lnTo>
                    <a:pt x="3572160" y="219884"/>
                  </a:lnTo>
                  <a:lnTo>
                    <a:pt x="3551300" y="178308"/>
                  </a:lnTo>
                  <a:lnTo>
                    <a:pt x="3525440" y="140017"/>
                  </a:lnTo>
                  <a:lnTo>
                    <a:pt x="3495008" y="105441"/>
                  </a:lnTo>
                  <a:lnTo>
                    <a:pt x="3460432" y="75009"/>
                  </a:lnTo>
                  <a:lnTo>
                    <a:pt x="3422141" y="49149"/>
                  </a:lnTo>
                  <a:lnTo>
                    <a:pt x="3380565" y="28289"/>
                  </a:lnTo>
                  <a:lnTo>
                    <a:pt x="3336131" y="12858"/>
                  </a:lnTo>
                  <a:lnTo>
                    <a:pt x="3289268" y="3286"/>
                  </a:lnTo>
                  <a:lnTo>
                    <a:pt x="324040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861308"/>
              <a:ext cx="3600450" cy="2160270"/>
            </a:xfrm>
            <a:custGeom>
              <a:avLst/>
              <a:gdLst/>
              <a:ahLst/>
              <a:cxnLst/>
              <a:rect l="l" t="t" r="r" b="b"/>
              <a:pathLst>
                <a:path w="3600450" h="2160270">
                  <a:moveTo>
                    <a:pt x="0" y="360045"/>
                  </a:moveTo>
                  <a:lnTo>
                    <a:pt x="3286" y="311181"/>
                  </a:lnTo>
                  <a:lnTo>
                    <a:pt x="12858" y="264318"/>
                  </a:lnTo>
                  <a:lnTo>
                    <a:pt x="28289" y="219884"/>
                  </a:lnTo>
                  <a:lnTo>
                    <a:pt x="49149" y="178308"/>
                  </a:lnTo>
                  <a:lnTo>
                    <a:pt x="75009" y="140017"/>
                  </a:lnTo>
                  <a:lnTo>
                    <a:pt x="105441" y="105441"/>
                  </a:lnTo>
                  <a:lnTo>
                    <a:pt x="140017" y="75009"/>
                  </a:lnTo>
                  <a:lnTo>
                    <a:pt x="178308" y="49149"/>
                  </a:lnTo>
                  <a:lnTo>
                    <a:pt x="219884" y="28289"/>
                  </a:lnTo>
                  <a:lnTo>
                    <a:pt x="264318" y="12858"/>
                  </a:lnTo>
                  <a:lnTo>
                    <a:pt x="311181" y="3286"/>
                  </a:lnTo>
                  <a:lnTo>
                    <a:pt x="360045" y="0"/>
                  </a:lnTo>
                  <a:lnTo>
                    <a:pt x="3240404" y="0"/>
                  </a:lnTo>
                  <a:lnTo>
                    <a:pt x="3289268" y="3286"/>
                  </a:lnTo>
                  <a:lnTo>
                    <a:pt x="3336131" y="12858"/>
                  </a:lnTo>
                  <a:lnTo>
                    <a:pt x="3380565" y="28289"/>
                  </a:lnTo>
                  <a:lnTo>
                    <a:pt x="3422141" y="49149"/>
                  </a:lnTo>
                  <a:lnTo>
                    <a:pt x="3460432" y="75009"/>
                  </a:lnTo>
                  <a:lnTo>
                    <a:pt x="3495008" y="105441"/>
                  </a:lnTo>
                  <a:lnTo>
                    <a:pt x="3525440" y="140017"/>
                  </a:lnTo>
                  <a:lnTo>
                    <a:pt x="3551300" y="178308"/>
                  </a:lnTo>
                  <a:lnTo>
                    <a:pt x="3572160" y="219884"/>
                  </a:lnTo>
                  <a:lnTo>
                    <a:pt x="3587591" y="264318"/>
                  </a:lnTo>
                  <a:lnTo>
                    <a:pt x="3597163" y="311181"/>
                  </a:lnTo>
                  <a:lnTo>
                    <a:pt x="3600450" y="360045"/>
                  </a:lnTo>
                  <a:lnTo>
                    <a:pt x="3600450" y="1799971"/>
                  </a:lnTo>
                  <a:lnTo>
                    <a:pt x="3597163" y="1848822"/>
                  </a:lnTo>
                  <a:lnTo>
                    <a:pt x="3587591" y="1895676"/>
                  </a:lnTo>
                  <a:lnTo>
                    <a:pt x="3572160" y="1940103"/>
                  </a:lnTo>
                  <a:lnTo>
                    <a:pt x="3551301" y="1981675"/>
                  </a:lnTo>
                  <a:lnTo>
                    <a:pt x="3525440" y="2019962"/>
                  </a:lnTo>
                  <a:lnTo>
                    <a:pt x="3495008" y="2054536"/>
                  </a:lnTo>
                  <a:lnTo>
                    <a:pt x="3460432" y="2084967"/>
                  </a:lnTo>
                  <a:lnTo>
                    <a:pt x="3422142" y="2110827"/>
                  </a:lnTo>
                  <a:lnTo>
                    <a:pt x="3380565" y="2131687"/>
                  </a:lnTo>
                  <a:lnTo>
                    <a:pt x="3336131" y="2147118"/>
                  </a:lnTo>
                  <a:lnTo>
                    <a:pt x="3289268" y="2156691"/>
                  </a:lnTo>
                  <a:lnTo>
                    <a:pt x="3240404" y="2159977"/>
                  </a:lnTo>
                  <a:lnTo>
                    <a:pt x="360045" y="2159977"/>
                  </a:lnTo>
                  <a:lnTo>
                    <a:pt x="311181" y="2156691"/>
                  </a:lnTo>
                  <a:lnTo>
                    <a:pt x="264318" y="2147118"/>
                  </a:lnTo>
                  <a:lnTo>
                    <a:pt x="219884" y="2131687"/>
                  </a:lnTo>
                  <a:lnTo>
                    <a:pt x="178307" y="2110827"/>
                  </a:lnTo>
                  <a:lnTo>
                    <a:pt x="140017" y="2084967"/>
                  </a:lnTo>
                  <a:lnTo>
                    <a:pt x="105441" y="2054536"/>
                  </a:lnTo>
                  <a:lnTo>
                    <a:pt x="75009" y="2019962"/>
                  </a:lnTo>
                  <a:lnTo>
                    <a:pt x="49148" y="1981675"/>
                  </a:lnTo>
                  <a:lnTo>
                    <a:pt x="28289" y="1940103"/>
                  </a:lnTo>
                  <a:lnTo>
                    <a:pt x="12858" y="1895676"/>
                  </a:lnTo>
                  <a:lnTo>
                    <a:pt x="3286" y="1848822"/>
                  </a:lnTo>
                  <a:lnTo>
                    <a:pt x="0" y="1799971"/>
                  </a:lnTo>
                  <a:lnTo>
                    <a:pt x="0" y="360045"/>
                  </a:lnTo>
                  <a:close/>
                </a:path>
              </a:pathLst>
            </a:custGeom>
            <a:ln w="12700">
              <a:solidFill>
                <a:srgbClr val="2222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52209" y="4769611"/>
            <a:ext cx="888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Sidorov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0645" marR="5080" indent="-22917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Який </a:t>
            </a:r>
            <a:r>
              <a:rPr spc="-20" dirty="0"/>
              <a:t>пароль </a:t>
            </a:r>
            <a:r>
              <a:rPr spc="-5" dirty="0"/>
              <a:t>для доступу до </a:t>
            </a:r>
            <a:r>
              <a:rPr spc="-25" dirty="0"/>
              <a:t>свого </a:t>
            </a:r>
            <a:r>
              <a:rPr dirty="0"/>
              <a:t>акаунту </a:t>
            </a:r>
            <a:r>
              <a:rPr spc="-5" dirty="0"/>
              <a:t>є  найбільш</a:t>
            </a:r>
            <a:r>
              <a:rPr dirty="0"/>
              <a:t> </a:t>
            </a:r>
            <a:r>
              <a:rPr spc="-5" dirty="0"/>
              <a:t>вдалим?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06297"/>
            <a:ext cx="8350250" cy="539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1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Вибір </a:t>
            </a:r>
            <a:r>
              <a:rPr sz="2400" spc="-5" dirty="0">
                <a:latin typeface="Arial"/>
                <a:cs typeface="Arial"/>
              </a:rPr>
              <a:t>правильного </a:t>
            </a:r>
            <a:r>
              <a:rPr sz="2400" spc="-10" dirty="0">
                <a:latin typeface="Arial"/>
                <a:cs typeface="Arial"/>
              </a:rPr>
              <a:t>паролю </a:t>
            </a:r>
            <a:r>
              <a:rPr sz="2400" dirty="0">
                <a:latin typeface="Arial"/>
                <a:cs typeface="Arial"/>
              </a:rPr>
              <a:t>доступу до </a:t>
            </a:r>
            <a:r>
              <a:rPr sz="2400" spc="-10" dirty="0">
                <a:latin typeface="Arial"/>
                <a:cs typeface="Arial"/>
              </a:rPr>
              <a:t>своїх </a:t>
            </a:r>
            <a:r>
              <a:rPr sz="2400" spc="-15" dirty="0">
                <a:latin typeface="Arial"/>
                <a:cs typeface="Arial"/>
              </a:rPr>
              <a:t>облікових  </a:t>
            </a:r>
            <a:r>
              <a:rPr sz="2400" spc="-5" dirty="0">
                <a:latin typeface="Arial"/>
                <a:cs typeface="Arial"/>
              </a:rPr>
              <a:t>записів </a:t>
            </a:r>
            <a:r>
              <a:rPr sz="2400" dirty="0">
                <a:latin typeface="Arial"/>
                <a:cs typeface="Arial"/>
              </a:rPr>
              <a:t>у </a:t>
            </a:r>
            <a:r>
              <a:rPr sz="2400" spc="-5" dirty="0">
                <a:latin typeface="Arial"/>
                <a:cs typeface="Arial"/>
              </a:rPr>
              <a:t>мережі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гарантія </a:t>
            </a:r>
            <a:r>
              <a:rPr sz="2400" dirty="0">
                <a:latin typeface="Arial"/>
                <a:cs typeface="Arial"/>
              </a:rPr>
              <a:t>Вашої </a:t>
            </a:r>
            <a:r>
              <a:rPr sz="2400" spc="-10" dirty="0">
                <a:latin typeface="Arial"/>
                <a:cs typeface="Arial"/>
              </a:rPr>
              <a:t>онлайн-безпеки. </a:t>
            </a:r>
            <a:r>
              <a:rPr sz="2400" spc="-45" dirty="0">
                <a:latin typeface="Arial"/>
                <a:cs typeface="Arial"/>
              </a:rPr>
              <a:t>Тому  </a:t>
            </a:r>
            <a:r>
              <a:rPr sz="2400" spc="-10" dirty="0">
                <a:latin typeface="Arial"/>
                <a:cs typeface="Arial"/>
              </a:rPr>
              <a:t>пароль </a:t>
            </a:r>
            <a:r>
              <a:rPr sz="2400" dirty="0">
                <a:latin typeface="Arial"/>
                <a:cs typeface="Arial"/>
              </a:rPr>
              <a:t>повинен </a:t>
            </a:r>
            <a:r>
              <a:rPr sz="2400" spc="-10" dirty="0">
                <a:latin typeface="Arial"/>
                <a:cs typeface="Arial"/>
              </a:rPr>
              <a:t>бути </a:t>
            </a:r>
            <a:r>
              <a:rPr sz="2400" spc="-5" dirty="0">
                <a:latin typeface="Arial"/>
                <a:cs typeface="Arial"/>
              </a:rPr>
              <a:t>якомога довшим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якомога  </a:t>
            </a:r>
            <a:r>
              <a:rPr sz="2400" dirty="0">
                <a:latin typeface="Arial"/>
                <a:cs typeface="Arial"/>
              </a:rPr>
              <a:t>складнішим. </a:t>
            </a:r>
            <a:r>
              <a:rPr sz="2400" spc="-10" dirty="0">
                <a:latin typeface="Arial"/>
                <a:cs typeface="Arial"/>
              </a:rPr>
              <a:t>Пам’ятайте це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20" dirty="0">
                <a:latin typeface="Arial"/>
                <a:cs typeface="Arial"/>
              </a:rPr>
              <a:t>навчіть </a:t>
            </a:r>
            <a:r>
              <a:rPr sz="2400" spc="5" dirty="0">
                <a:latin typeface="Arial"/>
                <a:cs typeface="Arial"/>
              </a:rPr>
              <a:t>цьому </a:t>
            </a:r>
            <a:r>
              <a:rPr sz="2400" spc="-10" dirty="0">
                <a:latin typeface="Arial"/>
                <a:cs typeface="Arial"/>
              </a:rPr>
              <a:t>свою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дитину.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15" dirty="0">
                <a:latin typeface="Arial"/>
                <a:cs typeface="Arial"/>
              </a:rPr>
              <a:t>Отже, </a:t>
            </a:r>
            <a:r>
              <a:rPr sz="2400" b="1" spc="-5" dirty="0">
                <a:latin typeface="Arial"/>
                <a:cs typeface="Arial"/>
              </a:rPr>
              <a:t>яким НЕ </a:t>
            </a:r>
            <a:r>
              <a:rPr sz="2400" b="1" dirty="0">
                <a:latin typeface="Arial"/>
                <a:cs typeface="Arial"/>
              </a:rPr>
              <a:t>повинен </a:t>
            </a:r>
            <a:r>
              <a:rPr sz="2400" b="1" spc="-20" dirty="0">
                <a:latin typeface="Arial"/>
                <a:cs typeface="Arial"/>
              </a:rPr>
              <a:t>бути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пароль</a:t>
            </a:r>
            <a:r>
              <a:rPr sz="2400" spc="-15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</a:t>
            </a:r>
            <a:r>
              <a:rPr sz="2000" spc="-15" dirty="0">
                <a:latin typeface="Arial"/>
                <a:cs typeface="Arial"/>
              </a:rPr>
              <a:t>бути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легкодоступним;</a:t>
            </a:r>
            <a:endParaRPr sz="20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</a:t>
            </a:r>
            <a:r>
              <a:rPr sz="2000" spc="-15" dirty="0">
                <a:latin typeface="Arial"/>
                <a:cs typeface="Arial"/>
              </a:rPr>
              <a:t>бути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коротким;</a:t>
            </a:r>
            <a:endParaRPr sz="20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</a:t>
            </a:r>
            <a:r>
              <a:rPr sz="2000" spc="-5" dirty="0">
                <a:latin typeface="Arial"/>
                <a:cs typeface="Arial"/>
              </a:rPr>
              <a:t>складатися </a:t>
            </a:r>
            <a:r>
              <a:rPr sz="2000" dirty="0">
                <a:latin typeface="Arial"/>
                <a:cs typeface="Arial"/>
              </a:rPr>
              <a:t>тільки з цифр або тільки з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букв;</a:t>
            </a:r>
            <a:endParaRPr sz="20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spcBef>
                <a:spcPts val="5"/>
              </a:spcBef>
              <a:buChar char="•"/>
              <a:tabLst>
                <a:tab pos="725805" algn="l"/>
                <a:tab pos="726440" algn="l"/>
              </a:tabLst>
            </a:pPr>
            <a:r>
              <a:rPr sz="2000" spc="-5" dirty="0">
                <a:latin typeface="Arial"/>
                <a:cs typeface="Arial"/>
              </a:rPr>
              <a:t>пароль </a:t>
            </a:r>
            <a:r>
              <a:rPr sz="2000" dirty="0">
                <a:latin typeface="Arial"/>
                <a:cs typeface="Arial"/>
              </a:rPr>
              <a:t>не повинен </a:t>
            </a:r>
            <a:r>
              <a:rPr sz="2000" spc="-15" dirty="0">
                <a:latin typeface="Arial"/>
                <a:cs typeface="Arial"/>
              </a:rPr>
              <a:t>бути </a:t>
            </a:r>
            <a:r>
              <a:rPr sz="2000" dirty="0">
                <a:latin typeface="Arial"/>
                <a:cs typeface="Arial"/>
              </a:rPr>
              <a:t>послідовною комбінацією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символів;</a:t>
            </a:r>
            <a:endParaRPr sz="20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містити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повторів;</a:t>
            </a:r>
            <a:endParaRPr sz="2000">
              <a:latin typeface="Arial"/>
              <a:cs typeface="Arial"/>
            </a:endParaRPr>
          </a:p>
          <a:p>
            <a:pPr marL="725805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</a:t>
            </a:r>
            <a:r>
              <a:rPr sz="2000" spc="-15" dirty="0">
                <a:latin typeface="Arial"/>
                <a:cs typeface="Arial"/>
              </a:rPr>
              <a:t>бути </a:t>
            </a:r>
            <a:r>
              <a:rPr sz="2000" dirty="0">
                <a:latin typeface="Arial"/>
                <a:cs typeface="Arial"/>
              </a:rPr>
              <a:t>осмисленим словом </a:t>
            </a:r>
            <a:r>
              <a:rPr sz="2000" spc="-15" dirty="0">
                <a:latin typeface="Arial"/>
                <a:cs typeface="Arial"/>
              </a:rPr>
              <a:t>будь-якої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мови;</a:t>
            </a:r>
            <a:endParaRPr sz="2000">
              <a:latin typeface="Arial"/>
              <a:cs typeface="Arial"/>
            </a:endParaRPr>
          </a:p>
          <a:p>
            <a:pPr marL="725805" marR="5080" indent="-349250">
              <a:lnSpc>
                <a:spcPct val="100000"/>
              </a:lnSpc>
              <a:buChar char="•"/>
              <a:tabLst>
                <a:tab pos="725805" algn="l"/>
                <a:tab pos="726440" algn="l"/>
              </a:tabLst>
            </a:pPr>
            <a:r>
              <a:rPr sz="2000" spc="-10" dirty="0">
                <a:latin typeface="Arial"/>
                <a:cs typeface="Arial"/>
              </a:rPr>
              <a:t>пароль </a:t>
            </a:r>
            <a:r>
              <a:rPr sz="2000" spc="-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повинен містити особистої </a:t>
            </a:r>
            <a:r>
              <a:rPr sz="2000" spc="-5" dirty="0">
                <a:latin typeface="Arial"/>
                <a:cs typeface="Arial"/>
              </a:rPr>
              <a:t>інформації (прізвище,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ім’я,  </a:t>
            </a:r>
            <a:r>
              <a:rPr sz="2000" spc="-20" dirty="0">
                <a:latin typeface="Arial"/>
                <a:cs typeface="Arial"/>
              </a:rPr>
              <a:t>дата </a:t>
            </a:r>
            <a:r>
              <a:rPr sz="2000" spc="-5" dirty="0">
                <a:latin typeface="Arial"/>
                <a:cs typeface="Arial"/>
              </a:rPr>
              <a:t>народження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тощо).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880"/>
              </a:lnSpc>
            </a:pPr>
            <a:r>
              <a:rPr sz="2400" dirty="0">
                <a:latin typeface="Arial"/>
                <a:cs typeface="Arial"/>
              </a:rPr>
              <a:t>А </a:t>
            </a:r>
            <a:r>
              <a:rPr sz="2400" spc="-10" dirty="0">
                <a:latin typeface="Arial"/>
                <a:cs typeface="Arial"/>
              </a:rPr>
              <a:t>ще </a:t>
            </a:r>
            <a:r>
              <a:rPr sz="2400" spc="-15" dirty="0">
                <a:latin typeface="Arial"/>
                <a:cs typeface="Arial"/>
              </a:rPr>
              <a:t>бажано, </a:t>
            </a:r>
            <a:r>
              <a:rPr sz="2400" spc="-10" dirty="0">
                <a:latin typeface="Arial"/>
                <a:cs typeface="Arial"/>
              </a:rPr>
              <a:t>щоб </a:t>
            </a:r>
            <a:r>
              <a:rPr sz="2400" spc="-15" dirty="0">
                <a:latin typeface="Arial"/>
                <a:cs typeface="Arial"/>
              </a:rPr>
              <a:t>пароль </a:t>
            </a:r>
            <a:r>
              <a:rPr sz="2400" spc="-5" dirty="0">
                <a:latin typeface="Arial"/>
                <a:cs typeface="Arial"/>
              </a:rPr>
              <a:t>Вашої </a:t>
            </a:r>
            <a:r>
              <a:rPr sz="2400" dirty="0">
                <a:latin typeface="Arial"/>
                <a:cs typeface="Arial"/>
              </a:rPr>
              <a:t>дитини Вам </a:t>
            </a:r>
            <a:r>
              <a:rPr sz="2400" spc="-15" dirty="0">
                <a:latin typeface="Arial"/>
                <a:cs typeface="Arial"/>
              </a:rPr>
              <a:t>теж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був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відомий, </a:t>
            </a:r>
            <a:r>
              <a:rPr sz="2400" spc="-15" dirty="0">
                <a:latin typeface="Arial"/>
                <a:cs typeface="Arial"/>
              </a:rPr>
              <a:t>однак </a:t>
            </a:r>
            <a:r>
              <a:rPr sz="2400" dirty="0">
                <a:latin typeface="Arial"/>
                <a:cs typeface="Arial"/>
              </a:rPr>
              <a:t>для </a:t>
            </a:r>
            <a:r>
              <a:rPr sz="2400" spc="-10" dirty="0">
                <a:latin typeface="Arial"/>
                <a:cs typeface="Arial"/>
              </a:rPr>
              <a:t>цього </a:t>
            </a:r>
            <a:r>
              <a:rPr sz="2400" spc="-15" dirty="0">
                <a:latin typeface="Arial"/>
                <a:cs typeface="Arial"/>
              </a:rPr>
              <a:t>знову-таки </a:t>
            </a:r>
            <a:r>
              <a:rPr sz="2400" spc="-10" dirty="0">
                <a:latin typeface="Arial"/>
                <a:cs typeface="Arial"/>
              </a:rPr>
              <a:t>потрібна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ДОВІРА!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46" y="181101"/>
            <a:ext cx="8425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Безпечного </a:t>
            </a:r>
            <a:r>
              <a:rPr sz="3200" dirty="0"/>
              <a:t>Інтернету </a:t>
            </a:r>
            <a:r>
              <a:rPr sz="3200" spc="-5" dirty="0"/>
              <a:t>Вам </a:t>
            </a:r>
            <a:r>
              <a:rPr sz="3200" dirty="0"/>
              <a:t>і </a:t>
            </a:r>
            <a:r>
              <a:rPr sz="3200" spc="-5" dirty="0"/>
              <a:t>Вашим</a:t>
            </a:r>
            <a:r>
              <a:rPr sz="3200" spc="-80" dirty="0"/>
              <a:t> </a:t>
            </a:r>
            <a:r>
              <a:rPr sz="3200" dirty="0"/>
              <a:t>дітям!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150365"/>
            <a:ext cx="844867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Ви </a:t>
            </a:r>
            <a:r>
              <a:rPr sz="2400" spc="-10" dirty="0">
                <a:latin typeface="Arial"/>
                <a:cs typeface="Arial"/>
              </a:rPr>
              <a:t>щойно </a:t>
            </a:r>
            <a:r>
              <a:rPr sz="2400" spc="-5" dirty="0">
                <a:latin typeface="Arial"/>
                <a:cs typeface="Arial"/>
              </a:rPr>
              <a:t>відповіли на 10 запитань, присвячених </a:t>
            </a:r>
            <a:r>
              <a:rPr sz="2400" spc="-20" dirty="0">
                <a:latin typeface="Arial"/>
                <a:cs typeface="Arial"/>
              </a:rPr>
              <a:t>безпечній  </a:t>
            </a:r>
            <a:r>
              <a:rPr sz="2400" spc="-15" dirty="0">
                <a:latin typeface="Arial"/>
                <a:cs typeface="Arial"/>
              </a:rPr>
              <a:t>поведінці </a:t>
            </a:r>
            <a:r>
              <a:rPr sz="2400" spc="-10" dirty="0">
                <a:latin typeface="Arial"/>
                <a:cs typeface="Arial"/>
              </a:rPr>
              <a:t>дітей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45" dirty="0">
                <a:latin typeface="Arial"/>
                <a:cs typeface="Arial"/>
              </a:rPr>
              <a:t>Інтернет. </a:t>
            </a:r>
            <a:r>
              <a:rPr sz="2400" dirty="0">
                <a:latin typeface="Arial"/>
                <a:cs typeface="Arial"/>
              </a:rPr>
              <a:t>Це лише </a:t>
            </a:r>
            <a:r>
              <a:rPr sz="2400" spc="5" dirty="0">
                <a:latin typeface="Arial"/>
                <a:cs typeface="Arial"/>
              </a:rPr>
              <a:t>дуже </a:t>
            </a:r>
            <a:r>
              <a:rPr sz="2400" dirty="0">
                <a:latin typeface="Arial"/>
                <a:cs typeface="Arial"/>
              </a:rPr>
              <a:t>мала частина  </a:t>
            </a:r>
            <a:r>
              <a:rPr sz="2400" spc="-15" dirty="0">
                <a:latin typeface="Arial"/>
                <a:cs typeface="Arial"/>
              </a:rPr>
              <a:t>того, </a:t>
            </a:r>
            <a:r>
              <a:rPr sz="2400" spc="-10" dirty="0">
                <a:latin typeface="Arial"/>
                <a:cs typeface="Arial"/>
              </a:rPr>
              <a:t>що </a:t>
            </a:r>
            <a:r>
              <a:rPr sz="2400" spc="-5" dirty="0">
                <a:latin typeface="Arial"/>
                <a:cs typeface="Arial"/>
              </a:rPr>
              <a:t>повинні </a:t>
            </a:r>
            <a:r>
              <a:rPr sz="2400" spc="-15" dirty="0">
                <a:latin typeface="Arial"/>
                <a:cs typeface="Arial"/>
              </a:rPr>
              <a:t>знати </a:t>
            </a:r>
            <a:r>
              <a:rPr sz="2400" spc="-10" dirty="0">
                <a:latin typeface="Arial"/>
                <a:cs typeface="Arial"/>
              </a:rPr>
              <a:t>усі, </a:t>
            </a:r>
            <a:r>
              <a:rPr sz="2400" spc="-20" dirty="0">
                <a:latin typeface="Arial"/>
                <a:cs typeface="Arial"/>
              </a:rPr>
              <a:t>хто </a:t>
            </a:r>
            <a:r>
              <a:rPr sz="2400" spc="-10" dirty="0">
                <a:latin typeface="Arial"/>
                <a:cs typeface="Arial"/>
              </a:rPr>
              <a:t>використовує </a:t>
            </a:r>
            <a:r>
              <a:rPr sz="2400" dirty="0">
                <a:latin typeface="Arial"/>
                <a:cs typeface="Arial"/>
              </a:rPr>
              <a:t>цю </a:t>
            </a:r>
            <a:r>
              <a:rPr sz="2400" spc="-15" dirty="0">
                <a:latin typeface="Arial"/>
                <a:cs typeface="Arial"/>
              </a:rPr>
              <a:t>глобальну  </a:t>
            </a:r>
            <a:r>
              <a:rPr sz="2400" spc="-10" dirty="0">
                <a:latin typeface="Arial"/>
                <a:cs typeface="Arial"/>
              </a:rPr>
              <a:t>комп’ютерну </a:t>
            </a:r>
            <a:r>
              <a:rPr sz="2400" spc="-35" dirty="0">
                <a:latin typeface="Arial"/>
                <a:cs typeface="Arial"/>
              </a:rPr>
              <a:t>мережу.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683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Звісно, в </a:t>
            </a:r>
            <a:r>
              <a:rPr sz="2400" spc="-15" dirty="0">
                <a:latin typeface="Arial"/>
                <a:cs typeface="Arial"/>
              </a:rPr>
              <a:t>Інтернеті </a:t>
            </a:r>
            <a:r>
              <a:rPr sz="2400" dirty="0">
                <a:latin typeface="Arial"/>
                <a:cs typeface="Arial"/>
              </a:rPr>
              <a:t>є </a:t>
            </a:r>
            <a:r>
              <a:rPr sz="2400" spc="-5" dirty="0">
                <a:latin typeface="Arial"/>
                <a:cs typeface="Arial"/>
              </a:rPr>
              <a:t>як </a:t>
            </a:r>
            <a:r>
              <a:rPr sz="2400" dirty="0">
                <a:latin typeface="Arial"/>
                <a:cs typeface="Arial"/>
              </a:rPr>
              <a:t>корисне, </a:t>
            </a:r>
            <a:r>
              <a:rPr sz="2400" spc="-10" dirty="0">
                <a:latin typeface="Arial"/>
                <a:cs typeface="Arial"/>
              </a:rPr>
              <a:t>так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5" dirty="0">
                <a:latin typeface="Arial"/>
                <a:cs typeface="Arial"/>
              </a:rPr>
              <a:t>шкідливе. </a:t>
            </a:r>
            <a:r>
              <a:rPr sz="2400" spc="-15" dirty="0">
                <a:latin typeface="Arial"/>
                <a:cs typeface="Arial"/>
              </a:rPr>
              <a:t>Інтернет </a:t>
            </a:r>
            <a:r>
              <a:rPr sz="2400" dirty="0">
                <a:latin typeface="Arial"/>
                <a:cs typeface="Arial"/>
              </a:rPr>
              <a:t>є  </a:t>
            </a:r>
            <a:r>
              <a:rPr sz="2400" spc="-5" dirty="0">
                <a:latin typeface="Arial"/>
                <a:cs typeface="Arial"/>
              </a:rPr>
              <a:t>таким </a:t>
            </a:r>
            <a:r>
              <a:rPr sz="2400" dirty="0">
                <a:latin typeface="Arial"/>
                <a:cs typeface="Arial"/>
              </a:rPr>
              <a:t>же, якими є </a:t>
            </a:r>
            <a:r>
              <a:rPr sz="2400" spc="5" dirty="0">
                <a:latin typeface="Arial"/>
                <a:cs typeface="Arial"/>
              </a:rPr>
              <a:t>ми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рядові </a:t>
            </a:r>
            <a:r>
              <a:rPr sz="2400" spc="-10" dirty="0">
                <a:latin typeface="Arial"/>
                <a:cs typeface="Arial"/>
              </a:rPr>
              <a:t>його </a:t>
            </a:r>
            <a:r>
              <a:rPr sz="2400" spc="-5" dirty="0">
                <a:latin typeface="Arial"/>
                <a:cs typeface="Arial"/>
              </a:rPr>
              <a:t>користувачі, </a:t>
            </a:r>
            <a:r>
              <a:rPr sz="2400" dirty="0">
                <a:latin typeface="Arial"/>
                <a:cs typeface="Arial"/>
              </a:rPr>
              <a:t>адже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саме  ми </a:t>
            </a:r>
            <a:r>
              <a:rPr sz="2400" spc="-10" dirty="0">
                <a:latin typeface="Arial"/>
                <a:cs typeface="Arial"/>
              </a:rPr>
              <a:t>його </a:t>
            </a:r>
            <a:r>
              <a:rPr sz="2400" spc="-5" dirty="0">
                <a:latin typeface="Arial"/>
                <a:cs typeface="Arial"/>
              </a:rPr>
              <a:t>наповнюємо інформацією </a:t>
            </a:r>
            <a:r>
              <a:rPr sz="2400" dirty="0">
                <a:latin typeface="Arial"/>
                <a:cs typeface="Arial"/>
              </a:rPr>
              <a:t>і формуємо до </a:t>
            </a:r>
            <a:r>
              <a:rPr sz="2400" spc="-15" dirty="0">
                <a:latin typeface="Arial"/>
                <a:cs typeface="Arial"/>
              </a:rPr>
              <a:t>нього  </a:t>
            </a:r>
            <a:r>
              <a:rPr sz="2400" spc="-5" dirty="0">
                <a:latin typeface="Arial"/>
                <a:cs typeface="Arial"/>
              </a:rPr>
              <a:t>вимоги </a:t>
            </a:r>
            <a:r>
              <a:rPr sz="2400" dirty="0">
                <a:latin typeface="Arial"/>
                <a:cs typeface="Arial"/>
              </a:rPr>
              <a:t>і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запити.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Як зробити </a:t>
            </a:r>
            <a:r>
              <a:rPr sz="2400" spc="-20" dirty="0">
                <a:latin typeface="Arial"/>
                <a:cs typeface="Arial"/>
              </a:rPr>
              <a:t>Інтернет </a:t>
            </a:r>
            <a:r>
              <a:rPr sz="2400" dirty="0">
                <a:latin typeface="Arial"/>
                <a:cs typeface="Arial"/>
              </a:rPr>
              <a:t>чистішим,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безпечнішим?</a:t>
            </a:r>
            <a:endParaRPr sz="2400">
              <a:latin typeface="Arial"/>
              <a:cs typeface="Arial"/>
            </a:endParaRPr>
          </a:p>
          <a:p>
            <a:pPr marL="12700" marR="80835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А </a:t>
            </a:r>
            <a:r>
              <a:rPr sz="2400" spc="-5" dirty="0">
                <a:latin typeface="Arial"/>
                <a:cs typeface="Arial"/>
              </a:rPr>
              <a:t>просто </a:t>
            </a:r>
            <a:r>
              <a:rPr sz="2400" spc="-20" dirty="0">
                <a:latin typeface="Arial"/>
                <a:cs typeface="Arial"/>
              </a:rPr>
              <a:t>навчити </a:t>
            </a:r>
            <a:r>
              <a:rPr sz="2400" dirty="0">
                <a:latin typeface="Arial"/>
                <a:cs typeface="Arial"/>
              </a:rPr>
              <a:t>правилам </a:t>
            </a:r>
            <a:r>
              <a:rPr sz="2400" spc="-5" dirty="0">
                <a:latin typeface="Arial"/>
                <a:cs typeface="Arial"/>
              </a:rPr>
              <a:t>цивілізованої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20" dirty="0">
                <a:latin typeface="Arial"/>
                <a:cs typeface="Arial"/>
              </a:rPr>
              <a:t>безпечної  </a:t>
            </a:r>
            <a:r>
              <a:rPr sz="2400" spc="-15" dirty="0">
                <a:latin typeface="Arial"/>
                <a:cs typeface="Arial"/>
              </a:rPr>
              <a:t>поведінки </a:t>
            </a:r>
            <a:r>
              <a:rPr sz="2400" dirty="0">
                <a:latin typeface="Arial"/>
                <a:cs typeface="Arial"/>
              </a:rPr>
              <a:t>в ньому </a:t>
            </a:r>
            <a:r>
              <a:rPr sz="2400" spc="-5" dirty="0">
                <a:latin typeface="Arial"/>
                <a:cs typeface="Arial"/>
              </a:rPr>
              <a:t>наших </a:t>
            </a:r>
            <a:r>
              <a:rPr sz="2400" spc="-10" dirty="0">
                <a:latin typeface="Arial"/>
                <a:cs typeface="Arial"/>
              </a:rPr>
              <a:t>дітей. </a:t>
            </a:r>
            <a:r>
              <a:rPr sz="2400" dirty="0">
                <a:latin typeface="Arial"/>
                <a:cs typeface="Arial"/>
              </a:rPr>
              <a:t>І </a:t>
            </a:r>
            <a:r>
              <a:rPr sz="2400" spc="-10" dirty="0">
                <a:latin typeface="Arial"/>
                <a:cs typeface="Arial"/>
              </a:rPr>
              <a:t>це </a:t>
            </a:r>
            <a:r>
              <a:rPr sz="2400" spc="-5" dirty="0">
                <a:latin typeface="Arial"/>
                <a:cs typeface="Arial"/>
              </a:rPr>
              <a:t>повністю </a:t>
            </a:r>
            <a:r>
              <a:rPr sz="2400" dirty="0">
                <a:latin typeface="Arial"/>
                <a:cs typeface="Arial"/>
              </a:rPr>
              <a:t>в </a:t>
            </a:r>
            <a:r>
              <a:rPr sz="2400" spc="-5" dirty="0">
                <a:latin typeface="Arial"/>
                <a:cs typeface="Arial"/>
              </a:rPr>
              <a:t>наших  силах!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3150" y="206501"/>
            <a:ext cx="1920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Ігроманія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3624579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Надмірна зацікавленість  мережевими або  </a:t>
            </a:r>
            <a:r>
              <a:rPr sz="2000" spc="-5" dirty="0">
                <a:latin typeface="Arial"/>
                <a:cs typeface="Arial"/>
              </a:rPr>
              <a:t>індивідуальними </a:t>
            </a:r>
            <a:r>
              <a:rPr sz="2000" dirty="0">
                <a:latin typeface="Arial"/>
                <a:cs typeface="Arial"/>
              </a:rPr>
              <a:t>(в </a:t>
            </a:r>
            <a:r>
              <a:rPr sz="2000" spc="-5" dirty="0">
                <a:latin typeface="Arial"/>
                <a:cs typeface="Arial"/>
              </a:rPr>
              <a:t>тому </a:t>
            </a:r>
            <a:r>
              <a:rPr sz="2000" dirty="0">
                <a:latin typeface="Arial"/>
                <a:cs typeface="Arial"/>
              </a:rPr>
              <a:t>числі  </a:t>
            </a:r>
            <a:r>
              <a:rPr sz="2000" spc="-5" dirty="0">
                <a:latin typeface="Arial"/>
                <a:cs typeface="Arial"/>
              </a:rPr>
              <a:t>азартними) комп’ютерними  </a:t>
            </a:r>
            <a:r>
              <a:rPr sz="2000" dirty="0">
                <a:latin typeface="Arial"/>
                <a:cs typeface="Arial"/>
              </a:rPr>
              <a:t>іграми </a:t>
            </a:r>
            <a:r>
              <a:rPr sz="2000" spc="-15" dirty="0">
                <a:latin typeface="Arial"/>
                <a:cs typeface="Arial"/>
              </a:rPr>
              <a:t>та </a:t>
            </a:r>
            <a:r>
              <a:rPr sz="2000" dirty="0">
                <a:latin typeface="Arial"/>
                <a:cs typeface="Arial"/>
              </a:rPr>
              <a:t>нестримний </a:t>
            </a:r>
            <a:r>
              <a:rPr sz="2000" spc="-10" dirty="0">
                <a:latin typeface="Arial"/>
                <a:cs typeface="Arial"/>
              </a:rPr>
              <a:t>потяг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до  них, </a:t>
            </a:r>
            <a:r>
              <a:rPr sz="2000" spc="-20" dirty="0">
                <a:latin typeface="Arial"/>
                <a:cs typeface="Arial"/>
              </a:rPr>
              <a:t>втрата </a:t>
            </a:r>
            <a:r>
              <a:rPr sz="2000" spc="-5" dirty="0">
                <a:latin typeface="Arial"/>
                <a:cs typeface="Arial"/>
              </a:rPr>
              <a:t>інтересу до </a:t>
            </a:r>
            <a:r>
              <a:rPr sz="2000" spc="-35" dirty="0">
                <a:latin typeface="Arial"/>
                <a:cs typeface="Arial"/>
              </a:rPr>
              <a:t>будь-  </a:t>
            </a:r>
            <a:r>
              <a:rPr sz="2000" spc="-10" dirty="0">
                <a:latin typeface="Arial"/>
                <a:cs typeface="Arial"/>
              </a:rPr>
              <a:t>чого, </a:t>
            </a:r>
            <a:r>
              <a:rPr sz="2000" spc="-15" dirty="0">
                <a:latin typeface="Arial"/>
                <a:cs typeface="Arial"/>
              </a:rPr>
              <a:t>що </a:t>
            </a:r>
            <a:r>
              <a:rPr sz="2000" spc="-5" dirty="0">
                <a:latin typeface="Arial"/>
                <a:cs typeface="Arial"/>
              </a:rPr>
              <a:t>не стосується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ігор.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0140" y="1030224"/>
            <a:ext cx="4014216" cy="537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310" y="206501"/>
            <a:ext cx="4692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Зіткнення </a:t>
            </a:r>
            <a:r>
              <a:rPr sz="3200" dirty="0"/>
              <a:t>з</a:t>
            </a:r>
            <a:r>
              <a:rPr sz="3200" spc="-85" dirty="0"/>
              <a:t> </a:t>
            </a:r>
            <a:r>
              <a:rPr sz="3200" spc="-5" dirty="0"/>
              <a:t>гриферами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438401"/>
            <a:ext cx="279590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829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Arial"/>
                <a:cs typeface="Arial"/>
              </a:rPr>
              <a:t>Грифери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10" dirty="0">
                <a:latin typeface="Arial"/>
                <a:cs typeface="Arial"/>
              </a:rPr>
              <a:t>це  </a:t>
            </a:r>
            <a:r>
              <a:rPr sz="2000" spc="-15" dirty="0">
                <a:latin typeface="Arial"/>
                <a:cs typeface="Arial"/>
              </a:rPr>
              <a:t>Інтернет-хулігани,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які  </a:t>
            </a:r>
            <a:r>
              <a:rPr sz="2000" spc="-5" dirty="0">
                <a:latin typeface="Arial"/>
                <a:cs typeface="Arial"/>
              </a:rPr>
              <a:t>заважають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гравцям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(особливо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початківцям)  </a:t>
            </a:r>
            <a:r>
              <a:rPr sz="2000" dirty="0">
                <a:latin typeface="Arial"/>
                <a:cs typeface="Arial"/>
              </a:rPr>
              <a:t>спокійно </a:t>
            </a:r>
            <a:r>
              <a:rPr sz="2000" spc="-5" dirty="0">
                <a:latin typeface="Arial"/>
                <a:cs typeface="Arial"/>
              </a:rPr>
              <a:t>грати,  </a:t>
            </a:r>
            <a:r>
              <a:rPr sz="2000" dirty="0">
                <a:latin typeface="Arial"/>
                <a:cs typeface="Arial"/>
              </a:rPr>
              <a:t>постійно наносять  </a:t>
            </a:r>
            <a:r>
              <a:rPr sz="2000" spc="-5" dirty="0">
                <a:latin typeface="Arial"/>
                <a:cs typeface="Arial"/>
              </a:rPr>
              <a:t>пошкодження </a:t>
            </a:r>
            <a:r>
              <a:rPr sz="2000" spc="-10" dirty="0">
                <a:latin typeface="Arial"/>
                <a:cs typeface="Arial"/>
              </a:rPr>
              <a:t>їх  </a:t>
            </a:r>
            <a:r>
              <a:rPr sz="2000" dirty="0">
                <a:latin typeface="Arial"/>
                <a:cs typeface="Arial"/>
              </a:rPr>
              <a:t>персонажам,</a:t>
            </a:r>
            <a:endParaRPr sz="20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  <a:spcBef>
                <a:spcPts val="5"/>
              </a:spcBef>
              <a:tabLst>
                <a:tab pos="1279525" algn="l"/>
              </a:tabLst>
            </a:pPr>
            <a:r>
              <a:rPr sz="2000" spc="-15" dirty="0">
                <a:latin typeface="Arial"/>
                <a:cs typeface="Arial"/>
              </a:rPr>
              <a:t>блокуючи	</a:t>
            </a:r>
            <a:r>
              <a:rPr sz="2000" spc="-5" dirty="0">
                <a:latin typeface="Arial"/>
                <a:cs typeface="Arial"/>
              </a:rPr>
              <a:t>функції </a:t>
            </a:r>
            <a:r>
              <a:rPr sz="2000" dirty="0">
                <a:latin typeface="Arial"/>
                <a:cs typeface="Arial"/>
              </a:rPr>
              <a:t>гри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  </a:t>
            </a:r>
            <a:r>
              <a:rPr sz="2000" spc="-10" dirty="0">
                <a:latin typeface="Arial"/>
                <a:cs typeface="Arial"/>
              </a:rPr>
              <a:t>створюючи </a:t>
            </a:r>
            <a:r>
              <a:rPr sz="2000" spc="-5" dirty="0">
                <a:latin typeface="Arial"/>
                <a:cs typeface="Arial"/>
              </a:rPr>
              <a:t>неможливі  умови для </a:t>
            </a:r>
            <a:r>
              <a:rPr sz="2000" spc="-10" dirty="0">
                <a:latin typeface="Arial"/>
                <a:cs typeface="Arial"/>
              </a:rPr>
              <a:t>всієї  </a:t>
            </a:r>
            <a:r>
              <a:rPr sz="2000" dirty="0">
                <a:latin typeface="Arial"/>
                <a:cs typeface="Arial"/>
              </a:rPr>
              <a:t>команди Мережі,  </a:t>
            </a:r>
            <a:r>
              <a:rPr sz="2000" spc="-5" dirty="0">
                <a:latin typeface="Arial"/>
                <a:cs typeface="Arial"/>
              </a:rPr>
              <a:t>переслідуючи </a:t>
            </a:r>
            <a:r>
              <a:rPr sz="2000" dirty="0">
                <a:latin typeface="Arial"/>
                <a:cs typeface="Arial"/>
              </a:rPr>
              <a:t>окремих  </a:t>
            </a:r>
            <a:r>
              <a:rPr sz="2000" spc="-10" dirty="0">
                <a:latin typeface="Arial"/>
                <a:cs typeface="Arial"/>
              </a:rPr>
              <a:t>її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гравців.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6703" y="1143000"/>
            <a:ext cx="5547359" cy="464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2505" y="206501"/>
            <a:ext cx="3077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Кібероніоманія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17062" y="1905000"/>
            <a:ext cx="3427729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Неконтрольовані </a:t>
            </a:r>
            <a:r>
              <a:rPr sz="2000" dirty="0">
                <a:latin typeface="Arial"/>
                <a:cs typeface="Arial"/>
              </a:rPr>
              <a:t>покупки в  </a:t>
            </a:r>
            <a:r>
              <a:rPr sz="2000" spc="-15" dirty="0">
                <a:latin typeface="Arial"/>
                <a:cs typeface="Arial"/>
              </a:rPr>
              <a:t>інтернет-магазинах, </a:t>
            </a:r>
            <a:r>
              <a:rPr sz="2000" spc="-20" dirty="0">
                <a:latin typeface="Arial"/>
                <a:cs typeface="Arial"/>
              </a:rPr>
              <a:t>без  </a:t>
            </a:r>
            <a:r>
              <a:rPr sz="2000" spc="-10" dirty="0">
                <a:latin typeface="Arial"/>
                <a:cs typeface="Arial"/>
              </a:rPr>
              <a:t>необхідності їх </a:t>
            </a:r>
            <a:r>
              <a:rPr sz="2000" spc="-5" dirty="0">
                <a:latin typeface="Arial"/>
                <a:cs typeface="Arial"/>
              </a:rPr>
              <a:t>придбання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та  </a:t>
            </a:r>
            <a:r>
              <a:rPr sz="2000" spc="-10" dirty="0">
                <a:latin typeface="Arial"/>
                <a:cs typeface="Arial"/>
              </a:rPr>
              <a:t>урахування власних  </a:t>
            </a:r>
            <a:r>
              <a:rPr sz="2000" spc="5" dirty="0">
                <a:latin typeface="Arial"/>
                <a:cs typeface="Arial"/>
              </a:rPr>
              <a:t>фінансових </a:t>
            </a:r>
            <a:r>
              <a:rPr sz="2000" spc="-10" dirty="0">
                <a:latin typeface="Arial"/>
                <a:cs typeface="Arial"/>
              </a:rPr>
              <a:t>можливостей,  </a:t>
            </a:r>
            <a:r>
              <a:rPr sz="2000" dirty="0">
                <a:latin typeface="Arial"/>
                <a:cs typeface="Arial"/>
              </a:rPr>
              <a:t>постійна участь в </a:t>
            </a:r>
            <a:r>
              <a:rPr sz="2000" spc="-5" dirty="0">
                <a:latin typeface="Arial"/>
                <a:cs typeface="Arial"/>
              </a:rPr>
              <a:t>онлайн-  аукціонах.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6032" y="1147572"/>
            <a:ext cx="463296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427" y="206501"/>
            <a:ext cx="6360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Кіберкомунікативна</a:t>
            </a:r>
            <a:r>
              <a:rPr sz="3200" spc="-100" dirty="0"/>
              <a:t> </a:t>
            </a:r>
            <a:r>
              <a:rPr sz="3200" spc="-15" dirty="0"/>
              <a:t>залежність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2566162"/>
            <a:ext cx="286766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Надмірне спілкування у  </a:t>
            </a:r>
            <a:r>
              <a:rPr sz="2000" spc="-15" dirty="0">
                <a:latin typeface="Arial"/>
                <a:cs typeface="Arial"/>
              </a:rPr>
              <a:t>чатах, </a:t>
            </a:r>
            <a:r>
              <a:rPr sz="2000" dirty="0">
                <a:latin typeface="Arial"/>
                <a:cs typeface="Arial"/>
              </a:rPr>
              <a:t>участь у  </a:t>
            </a:r>
            <a:r>
              <a:rPr sz="2000" spc="-10" dirty="0">
                <a:latin typeface="Arial"/>
                <a:cs typeface="Arial"/>
              </a:rPr>
              <a:t>телеконференціях </a:t>
            </a:r>
            <a:r>
              <a:rPr sz="2000" spc="-15" dirty="0">
                <a:latin typeface="Arial"/>
                <a:cs typeface="Arial"/>
              </a:rPr>
              <a:t>та  </a:t>
            </a:r>
            <a:r>
              <a:rPr sz="2000" spc="-5" dirty="0">
                <a:latin typeface="Arial"/>
                <a:cs typeface="Arial"/>
              </a:rPr>
              <a:t>форумах,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систематичне  </a:t>
            </a:r>
            <a:r>
              <a:rPr sz="2000" dirty="0">
                <a:latin typeface="Arial"/>
                <a:cs typeface="Arial"/>
              </a:rPr>
              <a:t>коментування </a:t>
            </a:r>
            <a:r>
              <a:rPr sz="2000" spc="-20" dirty="0">
                <a:latin typeface="Arial"/>
                <a:cs typeface="Arial"/>
              </a:rPr>
              <a:t>статей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  </a:t>
            </a:r>
            <a:r>
              <a:rPr sz="2000" dirty="0">
                <a:latin typeface="Arial"/>
                <a:cs typeface="Arial"/>
              </a:rPr>
              <a:t>новинних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сайтах.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6200" y="1146047"/>
            <a:ext cx="463295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3102</Words>
  <Application>Microsoft Office PowerPoint</Application>
  <PresentationFormat>Экран (4:3)</PresentationFormat>
  <Paragraphs>267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Презентация PowerPoint</vt:lpstr>
      <vt:lpstr>Основні загрози  Інтернету</vt:lpstr>
      <vt:lpstr>Комп’ютерна залежність</vt:lpstr>
      <vt:lpstr>Доступ до небажаного контенту</vt:lpstr>
      <vt:lpstr>Розкриття конфіденційної інформації</vt:lpstr>
      <vt:lpstr>Ігроманія</vt:lpstr>
      <vt:lpstr>Зіткнення з гриферами</vt:lpstr>
      <vt:lpstr>Кібероніоманія</vt:lpstr>
      <vt:lpstr>Кіберкомунікативна залежність</vt:lpstr>
      <vt:lpstr>Кіберсексуальна залежність та секстинг</vt:lpstr>
      <vt:lpstr>Нав’язливий веб-серфінг</vt:lpstr>
      <vt:lpstr>Кіберагресія</vt:lpstr>
      <vt:lpstr>Адиктивний фанатизм</vt:lpstr>
      <vt:lpstr>Кібербулінг</vt:lpstr>
      <vt:lpstr>Кібергрумінг</vt:lpstr>
      <vt:lpstr>Виробництво дитячої порнографії</vt:lpstr>
      <vt:lpstr>Інтернет-шахрайство</vt:lpstr>
      <vt:lpstr>Вірусне зараження комп’ютера</vt:lpstr>
      <vt:lpstr>Презентация PowerPoint</vt:lpstr>
      <vt:lpstr>1.Знати, що роблять ваші діти в Інтернеті?</vt:lpstr>
      <vt:lpstr>А чого ми не знаємо?</vt:lpstr>
      <vt:lpstr>А чим саме Ваша дитина цікавиться в  Інтернеті?</vt:lpstr>
      <vt:lpstr>Презентация PowerPoint</vt:lpstr>
      <vt:lpstr>Як ненав’язливо контролювати дитину?</vt:lpstr>
      <vt:lpstr>Презентация PowerPoint</vt:lpstr>
      <vt:lpstr>2.Контролювати час перебування в Інтернеті?</vt:lpstr>
      <vt:lpstr>А скільки можна дитині бути за комп’ютером?</vt:lpstr>
      <vt:lpstr>3. Навчайте безпечній поведінці в Інтернеті</vt:lpstr>
      <vt:lpstr>Окрім того (не замість!)…</vt:lpstr>
      <vt:lpstr>Читайте про безпеку в Інтернеті більше!</vt:lpstr>
      <vt:lpstr>Презентация PowerPoint</vt:lpstr>
      <vt:lpstr>Як створити обліковий запис користувача?</vt:lpstr>
      <vt:lpstr>Як створити обліковий запис користувача?</vt:lpstr>
      <vt:lpstr>Як створити обліковий запис користувача?</vt:lpstr>
      <vt:lpstr>Скільки часу дитина найдовше може працювати  з комп’ютером без перерви?</vt:lpstr>
      <vt:lpstr>Скільки часу дитина найдовше може працювати  з комп’ютером без перерви?</vt:lpstr>
      <vt:lpstr>Якої лінії поведінки має додержуватися дитина  щодо своїх онлайн-друзів?</vt:lpstr>
      <vt:lpstr>Якої лінії поведінки має додержуватися дитина  щодо своїх онлайн-друзів?</vt:lpstr>
      <vt:lpstr>Як вберегти свою дитину від небажаного  контенту в Інтернеті?</vt:lpstr>
      <vt:lpstr>Як вберегти свою дитину від небажаного  контенту в Інтернеті?</vt:lpstr>
      <vt:lpstr>Чи можна довіряти інформації, отриманій в  мережі Інтернет?</vt:lpstr>
      <vt:lpstr>Чи можна довіряти інформації, отриманій в  мережі Інтернет?</vt:lpstr>
      <vt:lpstr>Які відомості про себе і свою родину можна  вказувати в соціальних мережах?</vt:lpstr>
      <vt:lpstr>Які відомості про себе і свою родину можна  вказувати в соціальних мережах?</vt:lpstr>
      <vt:lpstr>Робочий стіл Вашого комп’ютера заблоковано  порнографічним зображенням. Що робити?</vt:lpstr>
      <vt:lpstr>Робочий стіл Вашого комп’ютера заблоковано  порнографічним зображенням. Що робити?</vt:lpstr>
      <vt:lpstr>Ви дізнаєтесь, що Вашу дитину цькують в одній  з соціальних мереж. Ваші дії.</vt:lpstr>
      <vt:lpstr>Ви дізнаєтесь, що Вашу дитину цькують в одній  з соціальних мереж. Ваші дії.</vt:lpstr>
      <vt:lpstr>Чи допустимо дитині здійснювати покупки за  допомогою Інтернету?</vt:lpstr>
      <vt:lpstr>Чи допустимо дитині здійснювати покупки за  допомогою Інтернету?</vt:lpstr>
      <vt:lpstr>Як проконтролювати активність дитини в  соціальній мережі?</vt:lpstr>
      <vt:lpstr>Як проконтролювати активність дитини в  соціальній мережі?</vt:lpstr>
      <vt:lpstr>Який пароль для доступу до свого акаунту є  найбільш вдалим?</vt:lpstr>
      <vt:lpstr>Який пароль для доступу до свого акаунту є  найбільш вдалим?</vt:lpstr>
      <vt:lpstr>Безпечного Інтернету Вам і Вашим дітям!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 Литвиненко</dc:creator>
  <cp:lastModifiedBy>Оксана</cp:lastModifiedBy>
  <cp:revision>3</cp:revision>
  <dcterms:created xsi:type="dcterms:W3CDTF">2022-02-01T15:45:55Z</dcterms:created>
  <dcterms:modified xsi:type="dcterms:W3CDTF">2022-02-02T08:36:01Z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2022-02-01T00:00:00Z</vt:filetime>
  </property>
</Properties>
</file>