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48" r:id="rId3"/>
    <p:sldId id="261" r:id="rId4"/>
    <p:sldId id="257" r:id="rId5"/>
    <p:sldId id="263" r:id="rId6"/>
    <p:sldId id="349" r:id="rId7"/>
    <p:sldId id="350" r:id="rId8"/>
    <p:sldId id="260" r:id="rId9"/>
    <p:sldId id="345" r:id="rId10"/>
    <p:sldId id="346" r:id="rId11"/>
    <p:sldId id="342" r:id="rId12"/>
    <p:sldId id="264" r:id="rId13"/>
    <p:sldId id="259" r:id="rId14"/>
    <p:sldId id="262" r:id="rId15"/>
    <p:sldId id="265" r:id="rId16"/>
    <p:sldId id="267" r:id="rId17"/>
    <p:sldId id="270" r:id="rId18"/>
    <p:sldId id="274" r:id="rId19"/>
    <p:sldId id="268" r:id="rId20"/>
    <p:sldId id="272" r:id="rId21"/>
    <p:sldId id="269" r:id="rId22"/>
    <p:sldId id="276" r:id="rId23"/>
    <p:sldId id="271" r:id="rId24"/>
    <p:sldId id="275" r:id="rId25"/>
    <p:sldId id="279" r:id="rId26"/>
    <p:sldId id="266" r:id="rId27"/>
    <p:sldId id="278" r:id="rId28"/>
    <p:sldId id="277" r:id="rId29"/>
    <p:sldId id="282" r:id="rId30"/>
    <p:sldId id="281" r:id="rId31"/>
    <p:sldId id="285" r:id="rId32"/>
    <p:sldId id="280" r:id="rId33"/>
    <p:sldId id="286" r:id="rId34"/>
    <p:sldId id="284" r:id="rId35"/>
    <p:sldId id="288" r:id="rId36"/>
    <p:sldId id="290" r:id="rId37"/>
    <p:sldId id="287" r:id="rId38"/>
    <p:sldId id="289" r:id="rId39"/>
    <p:sldId id="283" r:id="rId40"/>
    <p:sldId id="314" r:id="rId41"/>
    <p:sldId id="354" r:id="rId42"/>
    <p:sldId id="357" r:id="rId43"/>
    <p:sldId id="358" r:id="rId44"/>
    <p:sldId id="360" r:id="rId45"/>
    <p:sldId id="359" r:id="rId46"/>
    <p:sldId id="355" r:id="rId47"/>
    <p:sldId id="351" r:id="rId48"/>
    <p:sldId id="352" r:id="rId49"/>
    <p:sldId id="356" r:id="rId5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C0A5-5ED5-4F04-B220-D5942AAEF92C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576B-46BF-4A1E-B567-E41E1D69C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1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C0A5-5ED5-4F04-B220-D5942AAEF92C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576B-46BF-4A1E-B567-E41E1D69C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1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C0A5-5ED5-4F04-B220-D5942AAEF92C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576B-46BF-4A1E-B567-E41E1D69C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0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C0A5-5ED5-4F04-B220-D5942AAEF92C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576B-46BF-4A1E-B567-E41E1D69C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C0A5-5ED5-4F04-B220-D5942AAEF92C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576B-46BF-4A1E-B567-E41E1D69C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68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C0A5-5ED5-4F04-B220-D5942AAEF92C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576B-46BF-4A1E-B567-E41E1D69C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1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C0A5-5ED5-4F04-B220-D5942AAEF92C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576B-46BF-4A1E-B567-E41E1D69C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6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C0A5-5ED5-4F04-B220-D5942AAEF92C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576B-46BF-4A1E-B567-E41E1D69C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7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C0A5-5ED5-4F04-B220-D5942AAEF92C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576B-46BF-4A1E-B567-E41E1D69C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4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C0A5-5ED5-4F04-B220-D5942AAEF92C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576B-46BF-4A1E-B567-E41E1D69C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1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C0A5-5ED5-4F04-B220-D5942AAEF92C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576B-46BF-4A1E-B567-E41E1D69C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DC0A5-5ED5-4F04-B220-D5942AAEF92C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576B-46BF-4A1E-B567-E41E1D69C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3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980728"/>
            <a:ext cx="74168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</a:p>
          <a:p>
            <a:pPr algn="ctr"/>
            <a:endParaRPr lang="uk-UA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чителя початкових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</a:p>
          <a:p>
            <a:pPr algn="ctr"/>
            <a:endParaRPr lang="uk-UA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8" y="3140968"/>
            <a:ext cx="765175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6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а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95" y="923242"/>
            <a:ext cx="722089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8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556792"/>
            <a:ext cx="54985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2012 </a:t>
            </a:r>
            <a:r>
              <a:rPr lang="ru-RU" sz="3200" dirty="0">
                <a:solidFill>
                  <a:schemeClr val="bg1"/>
                </a:solidFill>
                <a:latin typeface="Magnolia Script" pitchFamily="2" charset="-52"/>
              </a:rPr>
              <a:t>– </a:t>
            </a:r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2017 роки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Magnolia Script" pitchFamily="2" charset="-52"/>
            </a:endParaRP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Magnolia Script" pitchFamily="2" charset="-52"/>
              </a:rPr>
              <a:t>Тема </a:t>
            </a:r>
            <a:r>
              <a:rPr lang="ru-RU" sz="2800" dirty="0" err="1">
                <a:solidFill>
                  <a:srgbClr val="FFC000"/>
                </a:solidFill>
                <a:latin typeface="Magnolia Script" pitchFamily="2" charset="-52"/>
              </a:rPr>
              <a:t>самовдосконалення</a:t>
            </a:r>
            <a:r>
              <a:rPr lang="ru-RU" sz="2800" dirty="0">
                <a:solidFill>
                  <a:srgbClr val="FFC000"/>
                </a:solidFill>
                <a:latin typeface="Magnolia Script" pitchFamily="2" charset="-52"/>
              </a:rPr>
              <a:t>:</a:t>
            </a:r>
          </a:p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«</a:t>
            </a:r>
            <a:r>
              <a:rPr lang="ru-RU" sz="3200" dirty="0" err="1" smtClean="0">
                <a:solidFill>
                  <a:schemeClr val="bg1"/>
                </a:solidFill>
                <a:latin typeface="Magnolia Script" pitchFamily="2" charset="-52"/>
              </a:rPr>
              <a:t>Формування</a:t>
            </a:r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agnolia Script" pitchFamily="2" charset="-52"/>
              </a:rPr>
              <a:t>національної</a:t>
            </a:r>
            <a:r>
              <a:rPr lang="ru-RU" sz="3200" dirty="0">
                <a:solidFill>
                  <a:schemeClr val="bg1"/>
                </a:solidFill>
                <a:latin typeface="Magnolia Script" pitchFamily="2" charset="-52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agnolia Script" pitchFamily="2" charset="-52"/>
              </a:rPr>
              <a:t>свідомості</a:t>
            </a:r>
            <a:r>
              <a:rPr lang="ru-RU" sz="3200" dirty="0">
                <a:solidFill>
                  <a:schemeClr val="bg1"/>
                </a:solidFill>
                <a:latin typeface="Magnolia Script" pitchFamily="2" charset="-52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agnolia Script" pitchFamily="2" charset="-52"/>
              </a:rPr>
              <a:t>учн</a:t>
            </a:r>
            <a:r>
              <a:rPr lang="uk-UA" sz="3200" dirty="0" smtClean="0">
                <a:solidFill>
                  <a:schemeClr val="bg1"/>
                </a:solidFill>
                <a:latin typeface="Magnolia Script" pitchFamily="2" charset="-52"/>
              </a:rPr>
              <a:t>і</a:t>
            </a:r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в </a:t>
            </a:r>
          </a:p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на </a:t>
            </a:r>
            <a:r>
              <a:rPr lang="ru-RU" sz="3200" dirty="0">
                <a:solidFill>
                  <a:schemeClr val="bg1"/>
                </a:solidFill>
                <a:latin typeface="Magnolia Script" pitchFamily="2" charset="-52"/>
              </a:rPr>
              <a:t>уроках математики </a:t>
            </a:r>
            <a:endParaRPr lang="ru-RU" sz="3200" dirty="0" smtClean="0">
              <a:solidFill>
                <a:schemeClr val="bg1"/>
              </a:solidFill>
              <a:latin typeface="Magnolia Script" pitchFamily="2" charset="-52"/>
            </a:endParaRPr>
          </a:p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та </a:t>
            </a:r>
            <a:r>
              <a:rPr lang="ru-RU" sz="3200" dirty="0" err="1">
                <a:solidFill>
                  <a:prstClr val="white"/>
                </a:solidFill>
                <a:latin typeface="Magnolia Script" pitchFamily="2" charset="-52"/>
              </a:rPr>
              <a:t>виховній</a:t>
            </a:r>
            <a:r>
              <a:rPr lang="ru-RU" sz="3200" dirty="0">
                <a:solidFill>
                  <a:prstClr val="white"/>
                </a:solidFill>
                <a:latin typeface="Magnolia Script" pitchFamily="2" charset="-52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Magnolia Script" pitchFamily="2" charset="-52"/>
              </a:rPr>
              <a:t>роботі</a:t>
            </a:r>
            <a:r>
              <a:rPr lang="ru-RU" sz="3200" dirty="0">
                <a:solidFill>
                  <a:prstClr val="white"/>
                </a:solidFill>
                <a:latin typeface="Magnolia Script" pitchFamily="2" charset="-52"/>
              </a:rPr>
              <a:t> </a:t>
            </a:r>
            <a:endParaRPr lang="ru-RU" sz="3200" dirty="0" smtClean="0">
              <a:solidFill>
                <a:prstClr val="white"/>
              </a:solidFill>
              <a:latin typeface="Magnolia Script" pitchFamily="2" charset="-52"/>
            </a:endParaRPr>
          </a:p>
          <a:p>
            <a:pPr lvl="0" algn="ctr"/>
            <a:r>
              <a:rPr lang="ru-RU" sz="3200" dirty="0" smtClean="0">
                <a:solidFill>
                  <a:prstClr val="white"/>
                </a:solidFill>
                <a:latin typeface="Magnolia Script" pitchFamily="2" charset="-52"/>
              </a:rPr>
              <a:t>в </a:t>
            </a:r>
            <a:r>
              <a:rPr lang="ru-RU" sz="3200" dirty="0" err="1">
                <a:solidFill>
                  <a:prstClr val="white"/>
                </a:solidFill>
                <a:latin typeface="Magnolia Script" pitchFamily="2" charset="-52"/>
              </a:rPr>
              <a:t>початкових</a:t>
            </a:r>
            <a:r>
              <a:rPr lang="ru-RU" sz="3200" dirty="0">
                <a:solidFill>
                  <a:prstClr val="white"/>
                </a:solidFill>
                <a:latin typeface="Magnolia Script" pitchFamily="2" charset="-52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Magnolia Script" pitchFamily="2" charset="-52"/>
              </a:rPr>
              <a:t>класах</a:t>
            </a:r>
            <a:r>
              <a:rPr lang="ru-RU" sz="3200" dirty="0">
                <a:solidFill>
                  <a:prstClr val="white"/>
                </a:solidFill>
                <a:latin typeface="Magnolia Script" pitchFamily="2" charset="-52"/>
              </a:rPr>
              <a:t>»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 </a:t>
            </a:r>
            <a:endParaRPr lang="ru-RU" sz="3200" dirty="0">
              <a:solidFill>
                <a:schemeClr val="bg1"/>
              </a:solidFill>
              <a:latin typeface="Magnolia Scrip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252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а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95" y="923242"/>
            <a:ext cx="722089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8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556792"/>
            <a:ext cx="54985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2017 </a:t>
            </a:r>
            <a:r>
              <a:rPr lang="ru-RU" sz="3200" dirty="0">
                <a:solidFill>
                  <a:schemeClr val="bg1"/>
                </a:solidFill>
                <a:latin typeface="Magnolia Script" pitchFamily="2" charset="-52"/>
              </a:rPr>
              <a:t>– </a:t>
            </a:r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2022 роки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Magnolia Script" pitchFamily="2" charset="-52"/>
            </a:endParaRP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Magnolia Script" pitchFamily="2" charset="-52"/>
              </a:rPr>
              <a:t>Тема </a:t>
            </a:r>
            <a:r>
              <a:rPr lang="ru-RU" sz="2800" dirty="0" err="1">
                <a:solidFill>
                  <a:srgbClr val="FFC000"/>
                </a:solidFill>
                <a:latin typeface="Magnolia Script" pitchFamily="2" charset="-52"/>
              </a:rPr>
              <a:t>самовдосконалення</a:t>
            </a:r>
            <a:r>
              <a:rPr lang="ru-RU" sz="2800" dirty="0">
                <a:solidFill>
                  <a:srgbClr val="FFC000"/>
                </a:solidFill>
                <a:latin typeface="Magnolia Script" pitchFamily="2" charset="-52"/>
              </a:rPr>
              <a:t>: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«</a:t>
            </a:r>
            <a:r>
              <a:rPr lang="ru-RU" sz="3200" dirty="0" err="1" smtClean="0">
                <a:solidFill>
                  <a:schemeClr val="bg1"/>
                </a:solidFill>
                <a:latin typeface="Magnolia Script" pitchFamily="2" charset="-52"/>
              </a:rPr>
              <a:t>Впровадження</a:t>
            </a:r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agnolia Script" pitchFamily="2" charset="-52"/>
              </a:rPr>
              <a:t>елементів</a:t>
            </a:r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 критичного </a:t>
            </a:r>
            <a:r>
              <a:rPr lang="ru-RU" sz="3200" dirty="0" err="1" smtClean="0">
                <a:solidFill>
                  <a:schemeClr val="bg1"/>
                </a:solidFill>
                <a:latin typeface="Magnolia Script" pitchFamily="2" charset="-52"/>
              </a:rPr>
              <a:t>мислення</a:t>
            </a:r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 на уроках та </a:t>
            </a:r>
            <a:r>
              <a:rPr lang="ru-RU" sz="3200" dirty="0" err="1" smtClean="0">
                <a:solidFill>
                  <a:schemeClr val="bg1"/>
                </a:solidFill>
                <a:latin typeface="Magnolia Script" pitchFamily="2" charset="-52"/>
              </a:rPr>
              <a:t>виховній</a:t>
            </a:r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agnolia Script" pitchFamily="2" charset="-52"/>
              </a:rPr>
              <a:t>роботі</a:t>
            </a:r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  <a:latin typeface="Magnolia Script" pitchFamily="2" charset="-52"/>
              </a:rPr>
              <a:t>початкових</a:t>
            </a:r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agnolia Script" pitchFamily="2" charset="-52"/>
              </a:rPr>
              <a:t>класах</a:t>
            </a:r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» </a:t>
            </a:r>
            <a:endParaRPr lang="ru-RU" sz="3200" dirty="0">
              <a:solidFill>
                <a:schemeClr val="bg1"/>
              </a:solidFill>
              <a:latin typeface="Magnolia Scrip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964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" y="29736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а\Desktop\images (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84" y="894251"/>
            <a:ext cx="3797231" cy="506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05220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  ІІ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2060848"/>
            <a:ext cx="4878027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Освітній простір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8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ира\Desktop\изображение_viber_2022-01-22_22-26-41-5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620688"/>
            <a:ext cx="5796644" cy="4123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3588" y="4672396"/>
            <a:ext cx="723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Запорізьке міське педагогічне училище №2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Вчитель початкових класів,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старша піонервожата</a:t>
            </a:r>
          </a:p>
        </p:txBody>
      </p:sp>
    </p:spTree>
    <p:extLst>
      <p:ext uri="{BB962C8B-B14F-4D97-AF65-F5344CB8AC3E}">
        <p14:creationId xmlns:p14="http://schemas.microsoft.com/office/powerpoint/2010/main" val="176320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ира\Desktop\изображение_viber_2022-01-22_22-26-23-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52567"/>
            <a:ext cx="5412209" cy="3700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863588" y="4869160"/>
            <a:ext cx="7236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Запорізький державний університет Викладач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113732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ира\Desktop\изображение_viber_2022-01-22_22-47-49-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82501" y="-241833"/>
            <a:ext cx="3929705" cy="5967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755576" y="481199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Класичний приватний університет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Бухгалтер (кредитний експерт)</a:t>
            </a:r>
          </a:p>
        </p:txBody>
      </p:sp>
    </p:spTree>
    <p:extLst>
      <p:ext uri="{BB962C8B-B14F-4D97-AF65-F5344CB8AC3E}">
        <p14:creationId xmlns:p14="http://schemas.microsoft.com/office/powerpoint/2010/main" val="95226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5596" y="7889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</a:p>
        </p:txBody>
      </p:sp>
      <p:pic>
        <p:nvPicPr>
          <p:cNvPr id="7170" name="Picture 2" descr="C:\Users\ира\Desktop\2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4573"/>
            <a:ext cx="2088232" cy="30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ра\Desktop\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92" y="1344573"/>
            <a:ext cx="2043416" cy="30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ира\Desktop\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69495"/>
            <a:ext cx="2213891" cy="30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43711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10-28 січня 2005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Вчитель початкових класів Спецкурс «Основи здоров’я»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6932" y="446567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07-25 травня 2012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Вчитель початкових класів Спецкурс «Інформатика»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8400" y="445831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02-11 січня 2013</a:t>
            </a:r>
          </a:p>
          <a:p>
            <a:pPr algn="ctr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Вихователь ГПД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66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5596" y="7889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522920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11-22 вересня 2017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Вчитель початкових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коасів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ира\Desktop\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70" y="1373731"/>
            <a:ext cx="6319589" cy="37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" y="29736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а\Desktop\images (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84" y="894251"/>
            <a:ext cx="3797231" cy="506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05220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  І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2060848"/>
            <a:ext cx="4878027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Само-</a:t>
            </a:r>
            <a:r>
              <a:rPr lang="uk-U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освіта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459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ира\Desktop\Intel 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7827"/>
            <a:ext cx="7200800" cy="5216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9971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5064" y="764704"/>
            <a:ext cx="75413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 І.      Візитна картка</a:t>
            </a:r>
          </a:p>
          <a:p>
            <a:pPr algn="just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 ІІ.    Освітній простір</a:t>
            </a:r>
          </a:p>
          <a:p>
            <a:pPr algn="just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 ІІІ.   Самоосвіта</a:t>
            </a:r>
          </a:p>
          <a:p>
            <a:pPr algn="just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 І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Відзнаки. Нагороди</a:t>
            </a:r>
          </a:p>
          <a:p>
            <a:pPr algn="just"/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V.     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Виховна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</a:t>
            </a:r>
          </a:p>
          <a:p>
            <a:pPr algn="just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(Фото –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окрема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VI.    Робота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батьками</a:t>
            </a:r>
          </a:p>
          <a:p>
            <a:pPr algn="just"/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VІІ.  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майбутнє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VІІІ. 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(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окрема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папка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43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ира\Desktop\изображение_viber_2022-01-23_11-29-09-3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 r="1480" b="146"/>
          <a:stretch/>
        </p:blipFill>
        <p:spPr bwMode="auto">
          <a:xfrm>
            <a:off x="863588" y="943821"/>
            <a:ext cx="7416824" cy="485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86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ира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8568" y="-62678"/>
            <a:ext cx="4846863" cy="686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65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ира\Desktop\GJHNAJKSJ\СЕРТИФІКАТИ\4. 2018 - 14.09 - Інтелектуальна карта. Використання в освітній галузі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1811" y="-336898"/>
            <a:ext cx="5240378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87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ира\Desktop\GJHNAJKSJ\СЕРТИФІКАТИ\5. 2018  - 14.10 - Діти з особливими освітніми проблемам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764704"/>
            <a:ext cx="7048500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00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ира\Desktop\6. 2018 - 14.10 - ЕдЕра для вчителів початкових класів - 60 годи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" y="764704"/>
            <a:ext cx="7094538" cy="50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8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ира\Desktop\7. 2018 - 28.10 - Недискрімінаційний підхід у навчанні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902158"/>
            <a:ext cx="6972300" cy="49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29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ира\Desktop\GJHNAJKSJ\СЕРТИФІКАТИ\2018 - 29.11 - Створення команди психолого-педагогічного супроводу в школі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9005" y="-156878"/>
            <a:ext cx="4985989" cy="70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40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ира\Desktop\GJHNAJKSJ\СЕРТИФІКАТИ\2019 - 19.06 - Організація інклюзивного  простору в школі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2712" y="-259583"/>
            <a:ext cx="5098576" cy="721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39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ира\Desktop\GJHNAJKSJ\СЕРТИФІКАТИ\изображение_viber_2022-01-23_14-32-37-6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5962" y="-276462"/>
            <a:ext cx="5072077" cy="72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8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ира\Desktop\Юрченко Ірина Дмитрівна ЕдЕ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01148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1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" y="29736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а\Desktop\images (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84" y="894251"/>
            <a:ext cx="3797231" cy="506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05220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  І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1905506"/>
            <a:ext cx="4878027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Візитна</a:t>
            </a:r>
            <a:endParaRPr lang="ru-RU" sz="9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картка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880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ира\Desktop\GJHNAJKSJ\СЕРТИФІКАТИ\12. 2021 - 10.08 - Дія. Рівень цифрової грамотності вчителі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2490" y="95150"/>
            <a:ext cx="49910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68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ира\Desktop\13. 2022 - 23.01 - Онлайн-тести базовий рівен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8" y="940258"/>
            <a:ext cx="6934201" cy="4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55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ира\Desktop\GJHNAJKSJ\СЕРТИФІКАТИ\14. 2022 - 23.01 - Онлайн-тести практ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4064"/>
            <a:ext cx="700405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39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" y="29736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а\Desktop\images (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84" y="894251"/>
            <a:ext cx="3797231" cy="506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05220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  І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54006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Відзнаки.</a:t>
            </a:r>
          </a:p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Нагороди  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82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ира\Desktop\GJHNAJKSJ\2013 Т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8248" y="-283951"/>
            <a:ext cx="5175495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8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ира\Desktop\GJHNAJKSJ\2017 ПОДЯКА від 4 клас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1365" y="-295061"/>
            <a:ext cx="5112570" cy="73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54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C:\Users\ира\Desktop\GJHNAJKSJ\2017 Т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1733" y="-335430"/>
            <a:ext cx="5000531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843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ира\Desktop\GJHNAJKSJ\2019 ВІД ТВОРЧОГО ВЧИТЕЛЯ - ДО ТВОРЧОГО УЧНЯ. Дидактичне наповнення - 2 місц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2976" y="-274663"/>
            <a:ext cx="5050056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73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:\Users\ира\Desktop\GJHNAJKSJ\2020 КЛАСНИЙ КЕРІВНИК 3 місц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0033" y="-194806"/>
            <a:ext cx="4983932" cy="713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61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C:\Users\ира\Desktop\GJHNAJKSJ\2021 - 20.03 - Positive 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3" y="834982"/>
            <a:ext cx="7208614" cy="50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3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ра\Desktop\Юрченко І.Д. - Шлях до зір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36" y="912141"/>
            <a:ext cx="3722883" cy="49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912141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Юрченко</a:t>
            </a:r>
          </a:p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Ірина</a:t>
            </a:r>
          </a:p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Дмитрівна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3295766"/>
            <a:ext cx="3788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Дата народження: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14.08.71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Посада: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вчитель початкових класів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ЗПШ «Еврика»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світа: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вища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Категорія: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спеціаліст вищої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категорії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Стаж роботи: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28 років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Рік атестації: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2017 рік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Підвищення кваліфікації: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2017 рік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01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" y="-87934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а\Desktop\images (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84" y="894251"/>
            <a:ext cx="3797231" cy="506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05220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060848"/>
            <a:ext cx="54006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Виховна</a:t>
            </a:r>
          </a:p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</a:t>
            </a:r>
            <a:endParaRPr lang="uk-UA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237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r="11559"/>
          <a:stretch/>
        </p:blipFill>
        <p:spPr bwMode="auto">
          <a:xfrm>
            <a:off x="971600" y="836712"/>
            <a:ext cx="7200800" cy="51845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254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r="9180" b="11590"/>
          <a:stretch/>
        </p:blipFill>
        <p:spPr bwMode="auto">
          <a:xfrm>
            <a:off x="899592" y="791917"/>
            <a:ext cx="7200800" cy="516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539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r="9750"/>
          <a:stretch/>
        </p:blipFill>
        <p:spPr bwMode="auto">
          <a:xfrm>
            <a:off x="971600" y="908720"/>
            <a:ext cx="7200800" cy="510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696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" y="29736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908720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Моє  завдання: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7616" y="1694185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продуктивним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цікавим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Виростити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активними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співбесідниками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впевненими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силах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можливостях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Вчити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висловлювати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думку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вирішувати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життєві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Сприяти участі дітей у всеукраїнських, міських та шкільних конкурсах, олімпіадах.</a:t>
            </a:r>
          </a:p>
        </p:txBody>
      </p:sp>
    </p:spTree>
    <p:extLst>
      <p:ext uri="{BB962C8B-B14F-4D97-AF65-F5344CB8AC3E}">
        <p14:creationId xmlns:p14="http://schemas.microsoft.com/office/powerpoint/2010/main" val="342188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" y="-87934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а\Desktop\images (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84" y="894251"/>
            <a:ext cx="3797231" cy="506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05220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060848"/>
            <a:ext cx="54006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з батьками</a:t>
            </a:r>
            <a:endParaRPr lang="uk-UA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036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24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12386" r="4124" b="2157"/>
          <a:stretch/>
        </p:blipFill>
        <p:spPr bwMode="auto">
          <a:xfrm>
            <a:off x="827584" y="939584"/>
            <a:ext cx="7308620" cy="486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949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" y="78904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а\Desktop\images (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84" y="894251"/>
            <a:ext cx="3797231" cy="506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05220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60086"/>
            <a:ext cx="5400600" cy="40626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Плани</a:t>
            </a:r>
          </a:p>
          <a:p>
            <a:pPr algn="ctr"/>
            <a:r>
              <a:rPr lang="uk-UA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</a:t>
            </a:r>
          </a:p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майбутнє</a:t>
            </a:r>
            <a:endParaRPr lang="uk-UA" sz="9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870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3" y="764704"/>
            <a:ext cx="748883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продуктивним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цікавим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Виростити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активними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співбесідниками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впевненими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силах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можливостях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висловлювати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думку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вирішувати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життєві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Сприяти участі дітей у всеукраїнських, міських та шкільних конкурсах, олімпіадах.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 метою підвищення педагогічної майстерності займатися самовдосконаленням.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Поповнювати свою відеотеку матеріалів уроків, позаурочних та шкільних заходів, семінарів.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Приймати участь у професійних конкурсах.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Надсилати методичні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наробки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конспекти уроків та виховних заходів до періодичних видань. 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12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9269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Мої  цінності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971600" y="1916832"/>
            <a:ext cx="2160240" cy="145468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71600" y="4005064"/>
            <a:ext cx="2160240" cy="136815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419872" y="1836978"/>
            <a:ext cx="2376264" cy="1471996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Взаємо-розуміння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096732" y="4005064"/>
            <a:ext cx="2219684" cy="1368152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Повага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096732" y="1760042"/>
            <a:ext cx="2219684" cy="150550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3443012"/>
            <a:ext cx="2892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Усі відносини,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імейні і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професійні,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ожуть розвиватися  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тільки на їх основі.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0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Моє  хобі - МАЛЮВАННЯ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30" y="1307543"/>
            <a:ext cx="1792641" cy="22548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41" y="1307544"/>
            <a:ext cx="1815245" cy="2262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10113"/>
            <a:ext cx="1763745" cy="2257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99" y="1307544"/>
            <a:ext cx="1785595" cy="22548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2602415" cy="22299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14" y="3626688"/>
            <a:ext cx="1867944" cy="23588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69" y="3645024"/>
            <a:ext cx="2717372" cy="22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0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Моє  хобі - ВИШИВАННЯ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37936"/>
            <a:ext cx="2808312" cy="20711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60" y="1437936"/>
            <a:ext cx="2694225" cy="2074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37936"/>
            <a:ext cx="2029443" cy="2051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585544"/>
            <a:ext cx="2592288" cy="2227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28" y="3615280"/>
            <a:ext cx="3295986" cy="219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1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" y="-20456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а\Desktop\images (6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23764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966704"/>
            <a:ext cx="2821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Педагогічне </a:t>
            </a:r>
          </a:p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кредо: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966703"/>
            <a:ext cx="2129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Життєве </a:t>
            </a:r>
          </a:p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кредо: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752" y="2420888"/>
            <a:ext cx="351920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Ніколи</a:t>
            </a:r>
          </a:p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 зупинятися </a:t>
            </a:r>
          </a:p>
          <a:p>
            <a:pPr algn="ctr"/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досягнутому.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2852936"/>
            <a:ext cx="351920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Навчаючи інших, </a:t>
            </a:r>
          </a:p>
          <a:p>
            <a:pPr algn="ctr"/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авчаюсь</a:t>
            </a:r>
          </a:p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сама</a:t>
            </a:r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49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а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95" y="923242"/>
            <a:ext cx="722089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а\Desktop\1617283226_5-p-ramki-dlya-prezentatsii-na-prozrachnom-fon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8" y="0"/>
            <a:ext cx="9144000" cy="6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9643" y="1556792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agnolia Script" pitchFamily="2" charset="-52"/>
              </a:rPr>
              <a:t>2010 – 2012 </a:t>
            </a:r>
            <a:r>
              <a:rPr lang="ru-RU" sz="3200" dirty="0" smtClean="0">
                <a:solidFill>
                  <a:schemeClr val="bg1"/>
                </a:solidFill>
                <a:latin typeface="Magnolia Script" pitchFamily="2" charset="-52"/>
              </a:rPr>
              <a:t>роки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Magnolia Script" pitchFamily="2" charset="-52"/>
            </a:endParaRPr>
          </a:p>
          <a:p>
            <a:r>
              <a:rPr lang="ru-RU" sz="3200" dirty="0">
                <a:solidFill>
                  <a:srgbClr val="FFC000"/>
                </a:solidFill>
                <a:latin typeface="Magnolia Script" pitchFamily="2" charset="-52"/>
              </a:rPr>
              <a:t>Тема </a:t>
            </a:r>
            <a:r>
              <a:rPr lang="ru-RU" sz="3200" dirty="0" err="1">
                <a:solidFill>
                  <a:srgbClr val="FFC000"/>
                </a:solidFill>
                <a:latin typeface="Magnolia Script" pitchFamily="2" charset="-52"/>
              </a:rPr>
              <a:t>самовдосконалення</a:t>
            </a:r>
            <a:r>
              <a:rPr lang="ru-RU" sz="3200" dirty="0">
                <a:solidFill>
                  <a:srgbClr val="FFC000"/>
                </a:solidFill>
                <a:latin typeface="Magnolia Script" pitchFamily="2" charset="-52"/>
              </a:rPr>
              <a:t>: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Magnolia Script" pitchFamily="2" charset="-52"/>
              </a:rPr>
              <a:t>«</a:t>
            </a:r>
            <a:r>
              <a:rPr lang="ru-RU" sz="3600" dirty="0" err="1">
                <a:solidFill>
                  <a:schemeClr val="bg1"/>
                </a:solidFill>
                <a:latin typeface="Magnolia Script" pitchFamily="2" charset="-52"/>
              </a:rPr>
              <a:t>Диференціація</a:t>
            </a:r>
            <a:r>
              <a:rPr lang="ru-RU" sz="3600" dirty="0">
                <a:solidFill>
                  <a:schemeClr val="bg1"/>
                </a:solidFill>
                <a:latin typeface="Magnolia Script" pitchFamily="2" charset="-52"/>
              </a:rPr>
              <a:t> на уроках математики в </a:t>
            </a:r>
            <a:r>
              <a:rPr lang="ru-RU" sz="3600" dirty="0" err="1">
                <a:solidFill>
                  <a:schemeClr val="bg1"/>
                </a:solidFill>
                <a:latin typeface="Magnolia Script" pitchFamily="2" charset="-52"/>
              </a:rPr>
              <a:t>початкових</a:t>
            </a:r>
            <a:r>
              <a:rPr lang="ru-RU" sz="3600" dirty="0">
                <a:solidFill>
                  <a:schemeClr val="bg1"/>
                </a:solidFill>
                <a:latin typeface="Magnolia Script" pitchFamily="2" charset="-52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agnolia Script" pitchFamily="2" charset="-52"/>
              </a:rPr>
              <a:t>класах</a:t>
            </a:r>
            <a:r>
              <a:rPr lang="ru-RU" sz="3600" dirty="0">
                <a:solidFill>
                  <a:schemeClr val="bg1"/>
                </a:solidFill>
                <a:latin typeface="Magnolia Script" pitchFamily="2" charset="-5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7172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433</Words>
  <Application>Microsoft Office PowerPoint</Application>
  <PresentationFormat>Экран (4:3)</PresentationFormat>
  <Paragraphs>116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ира</cp:lastModifiedBy>
  <cp:revision>80</cp:revision>
  <cp:lastPrinted>2022-02-18T18:38:54Z</cp:lastPrinted>
  <dcterms:created xsi:type="dcterms:W3CDTF">2022-01-22T16:55:53Z</dcterms:created>
  <dcterms:modified xsi:type="dcterms:W3CDTF">2022-02-18T18:39:06Z</dcterms:modified>
</cp:coreProperties>
</file>