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3" r:id="rId3"/>
    <p:sldId id="261" r:id="rId4"/>
    <p:sldId id="264" r:id="rId5"/>
    <p:sldId id="279" r:id="rId6"/>
    <p:sldId id="280" r:id="rId7"/>
    <p:sldId id="281" r:id="rId8"/>
    <p:sldId id="257" r:id="rId9"/>
    <p:sldId id="260" r:id="rId10"/>
    <p:sldId id="271" r:id="rId11"/>
    <p:sldId id="276" r:id="rId12"/>
    <p:sldId id="267" r:id="rId13"/>
    <p:sldId id="269" r:id="rId14"/>
    <p:sldId id="268" r:id="rId15"/>
    <p:sldId id="274" r:id="rId16"/>
    <p:sldId id="273" r:id="rId17"/>
    <p:sldId id="26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2A9"/>
    <a:srgbClr val="FF66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60"/>
  </p:normalViewPr>
  <p:slideViewPr>
    <p:cSldViewPr>
      <p:cViewPr varScale="1">
        <p:scale>
          <a:sx n="82" d="100"/>
          <a:sy n="82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21671-5985-4E56-8911-B54D795D932C}" type="datetimeFigureOut">
              <a:rPr lang="uk-UA" smtClean="0"/>
              <a:t>09.10.2022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F8EC3-78F2-4ED6-B44F-9991C4166E1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077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C2363-2C32-40ED-BF43-6B3F7623BE9F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EC6F8-F9CB-4061-A019-D71638147E66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589792" cy="410445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i="1" spc="300" dirty="0" err="1">
                <a:ln w="11430"/>
                <a:solidFill>
                  <a:srgbClr val="FF0000"/>
                </a:solidFill>
                <a:latin typeface="+mn-lt"/>
              </a:rPr>
              <a:t>Портфоліо</a:t>
            </a:r>
            <a:br>
              <a:rPr lang="ru-RU" sz="8800" b="1" i="1" spc="300" dirty="0">
                <a:ln w="11430"/>
                <a:solidFill>
                  <a:srgbClr val="FF0000"/>
                </a:solidFill>
                <a:latin typeface="+mn-lt"/>
              </a:rPr>
            </a:br>
            <a:r>
              <a:rPr lang="ru-RU" sz="5400" b="1" i="1" spc="300" dirty="0" err="1">
                <a:ln w="11430"/>
                <a:latin typeface="+mn-lt"/>
              </a:rPr>
              <a:t>вихователя</a:t>
            </a:r>
            <a:endParaRPr lang="ru-RU" sz="5400" b="1" i="1" spc="300" dirty="0">
              <a:ln w="11430"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364502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/>
              <a:t>ЗПШ «Еврика»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289">
            <a:off x="5083589" y="3683255"/>
            <a:ext cx="2286005" cy="2286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06033" y="529941"/>
            <a:ext cx="59792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>
                <a:solidFill>
                  <a:srgbClr val="FF0000"/>
                </a:solidFill>
                <a:effectLst/>
              </a:rPr>
              <a:t>Модель реалізації </a:t>
            </a:r>
          </a:p>
          <a:p>
            <a:pPr algn="ctr"/>
            <a:r>
              <a:rPr lang="uk-UA" sz="4000" b="1" i="1" dirty="0">
                <a:solidFill>
                  <a:srgbClr val="FF0000"/>
                </a:solidFill>
                <a:effectLst/>
              </a:rPr>
              <a:t>навчального процесу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91664" y="1688783"/>
            <a:ext cx="54833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000000"/>
                </a:solidFill>
              </a:rPr>
              <a:t>Організація роботи з дітьми (заняття, бесіди, екскурсії, спостереження)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000000"/>
                </a:solidFill>
              </a:rPr>
              <a:t>Співпраця з батьками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000000"/>
                </a:solidFill>
              </a:rPr>
              <a:t>Самоосвіта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000000"/>
                </a:solidFill>
              </a:rPr>
              <a:t>Взаємодія з колегами</a:t>
            </a:r>
            <a:endParaRPr lang="uk-UA" sz="3200" b="1" i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8" y="977165"/>
            <a:ext cx="2826640" cy="523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9882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11172" y="698792"/>
            <a:ext cx="5475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>
                <a:solidFill>
                  <a:srgbClr val="FF0000"/>
                </a:solidFill>
              </a:rPr>
              <a:t>Напрямки роботи</a:t>
            </a:r>
            <a:endParaRPr lang="uk-UA" sz="4400" b="1" i="1" dirty="0"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72573"/>
            <a:ext cx="83433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b="1" i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i="1" dirty="0">
                <a:solidFill>
                  <a:srgbClr val="000000"/>
                </a:solidFill>
              </a:rPr>
              <a:t>Впроваджувати інноваційні методи навчання і виховання.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i="1" dirty="0">
                <a:solidFill>
                  <a:srgbClr val="000000"/>
                </a:solidFill>
              </a:rPr>
              <a:t>Створювати умови для всебічного розвитку дітей 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i="1" dirty="0">
                <a:solidFill>
                  <a:srgbClr val="000000"/>
                </a:solidFill>
              </a:rPr>
              <a:t>Створювати умови для самореалізації творчого потенціалу вихованців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i="1" dirty="0">
                <a:solidFill>
                  <a:srgbClr val="000000"/>
                </a:solidFill>
              </a:rPr>
              <a:t>Розвивати творчі здібності у дітей 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i="1" dirty="0">
                <a:solidFill>
                  <a:srgbClr val="000000"/>
                </a:solidFill>
              </a:rPr>
              <a:t>Приділяти увагу самоосвіті .</a:t>
            </a:r>
            <a:endParaRPr lang="uk-UA" sz="2800" b="1" i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61" y="4221088"/>
            <a:ext cx="3093235" cy="21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2459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828675" y="548680"/>
            <a:ext cx="7919789" cy="367240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prstTxWarp prst="textPlain">
              <a:avLst>
                <a:gd name="adj" fmla="val 52592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3600" b="1" i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Проблемна тема </a:t>
            </a:r>
          </a:p>
          <a:p>
            <a:pPr algn="ctr"/>
            <a:r>
              <a:rPr lang="uk-UA" sz="3600" b="1" i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якою працюю:</a:t>
            </a:r>
          </a:p>
          <a:p>
            <a:pPr algn="ctr"/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i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ru-RU" sz="4000" b="1" i="1" dirty="0" err="1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Особливості</a:t>
            </a:r>
            <a:r>
              <a:rPr lang="ru-RU" sz="4000" b="1" i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00" b="1" i="1" dirty="0" err="1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гри</a:t>
            </a:r>
            <a:r>
              <a:rPr lang="ru-RU" sz="4000" b="1" i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як </a:t>
            </a:r>
            <a:r>
              <a:rPr lang="ru-RU" sz="4000" b="1" i="1" dirty="0" err="1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засобу</a:t>
            </a:r>
            <a:r>
              <a:rPr lang="ru-RU" sz="4000" b="1" i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00" b="1" i="1" dirty="0" err="1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всебічного</a:t>
            </a:r>
            <a:r>
              <a:rPr lang="ru-RU" sz="4000" b="1" i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00" b="1" i="1" dirty="0" err="1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розвитку</a:t>
            </a:r>
            <a:r>
              <a:rPr lang="ru-RU" sz="4000" b="1" i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000" b="1" i="1" dirty="0" err="1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дитини</a:t>
            </a:r>
            <a:r>
              <a:rPr lang="ru-RU" sz="4000" b="1" i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"</a:t>
            </a:r>
            <a:endParaRPr lang="uk-UA" sz="4000" b="1" i="1" dirty="0">
              <a:ln w="22225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6749" b="16143"/>
          <a:stretch/>
        </p:blipFill>
        <p:spPr>
          <a:xfrm>
            <a:off x="506857" y="3933056"/>
            <a:ext cx="8486999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90618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28953"/>
            <a:ext cx="8345278" cy="3913026"/>
          </a:xfrm>
          <a:prstGeom prst="rect">
            <a:avLst/>
          </a:prstGeom>
        </p:spPr>
      </p:pic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sp>
        <p:nvSpPr>
          <p:cNvPr id="7" name="Овал 6"/>
          <p:cNvSpPr/>
          <p:nvPr/>
        </p:nvSpPr>
        <p:spPr>
          <a:xfrm>
            <a:off x="323528" y="2198718"/>
            <a:ext cx="2443540" cy="1677811"/>
          </a:xfrm>
          <a:prstGeom prst="ellipse">
            <a:avLst/>
          </a:prstGeom>
          <a:solidFill>
            <a:srgbClr val="FF8B8B"/>
          </a:solidFill>
          <a:ln w="40000" cap="flat" cmpd="sng" algn="ctr">
            <a:solidFill>
              <a:srgbClr val="A5644E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400" b="1" kern="0" dirty="0" err="1"/>
              <a:t>Конкурси</a:t>
            </a:r>
            <a:r>
              <a:rPr lang="ru-RU" sz="2400" b="1" kern="0" dirty="0"/>
              <a:t> та </a:t>
            </a:r>
            <a:r>
              <a:rPr lang="ru-RU" sz="2400" b="1" kern="0" dirty="0" err="1"/>
              <a:t>виставки</a:t>
            </a:r>
            <a:endParaRPr lang="ru-RU" sz="2400" b="1" kern="0" dirty="0"/>
          </a:p>
        </p:txBody>
      </p:sp>
      <p:sp>
        <p:nvSpPr>
          <p:cNvPr id="8" name="Овал 7"/>
          <p:cNvSpPr/>
          <p:nvPr/>
        </p:nvSpPr>
        <p:spPr>
          <a:xfrm>
            <a:off x="5748429" y="2594750"/>
            <a:ext cx="2966042" cy="1574587"/>
          </a:xfrm>
          <a:prstGeom prst="ellipse">
            <a:avLst/>
          </a:prstGeom>
          <a:solidFill>
            <a:srgbClr val="00B0F0"/>
          </a:solidFill>
          <a:ln w="40000" cap="flat" cmpd="sng" algn="ctr">
            <a:solidFill>
              <a:srgbClr val="A5644E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Індівідуальна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робота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63978" y="1357052"/>
            <a:ext cx="2566792" cy="1264693"/>
          </a:xfrm>
          <a:prstGeom prst="ellipse">
            <a:avLst/>
          </a:prstGeom>
          <a:solidFill>
            <a:srgbClr val="FA32A9"/>
          </a:solidFill>
          <a:ln w="40000" cap="flat" cmpd="sng" algn="ctr">
            <a:solidFill>
              <a:srgbClr val="A5644E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Самостійна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художня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д</a:t>
            </a:r>
            <a:r>
              <a:rPr kumimoji="0" lang="uk-UA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іяльність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061022" y="1105110"/>
            <a:ext cx="2519321" cy="1442780"/>
          </a:xfrm>
          <a:prstGeom prst="ellipse">
            <a:avLst/>
          </a:prstGeom>
          <a:solidFill>
            <a:srgbClr val="FFFF00"/>
          </a:solidFill>
          <a:ln w="40000" cap="flat" cmpd="sng" algn="ctr">
            <a:solidFill>
              <a:srgbClr val="A5644E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Свята та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розваги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86467" y="3192231"/>
            <a:ext cx="2824081" cy="1346064"/>
          </a:xfrm>
          <a:prstGeom prst="roundRect">
            <a:avLst/>
          </a:prstGeom>
          <a:solidFill>
            <a:srgbClr val="92D050"/>
          </a:solidFill>
          <a:ln w="40000" cap="flat" cmpd="sng" algn="ctr">
            <a:solidFill>
              <a:srgbClr val="A5644E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Художньо-естетичний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розвиток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дитини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3737544" y="2496354"/>
            <a:ext cx="342448" cy="691570"/>
          </a:xfrm>
          <a:prstGeom prst="straightConnector1">
            <a:avLst/>
          </a:prstGeom>
          <a:noFill/>
          <a:ln w="40000" cap="flat" cmpd="sng" algn="ctr">
            <a:solidFill>
              <a:srgbClr val="A5644E"/>
            </a:solidFill>
            <a:prstDash val="solid"/>
            <a:tailEnd type="arrow"/>
          </a:ln>
          <a:effectLst>
            <a:outerShdw blurRad="50800" dist="25000" dir="5400000" rotWithShape="0">
              <a:srgbClr val="A5644E">
                <a:shade val="30000"/>
                <a:satMod val="150000"/>
                <a:alpha val="38000"/>
              </a:srgbClr>
            </a:outerShdw>
          </a:effectLst>
        </p:spPr>
      </p:cxnSp>
      <p:cxnSp>
        <p:nvCxnSpPr>
          <p:cNvPr id="14" name="Прямая со стрелкой 13"/>
          <p:cNvCxnSpPr/>
          <p:nvPr/>
        </p:nvCxnSpPr>
        <p:spPr>
          <a:xfrm flipV="1">
            <a:off x="5669053" y="3077284"/>
            <a:ext cx="571504" cy="142876"/>
          </a:xfrm>
          <a:prstGeom prst="straightConnector1">
            <a:avLst/>
          </a:prstGeom>
          <a:noFill/>
          <a:ln w="40000" cap="flat" cmpd="sng" algn="ctr">
            <a:solidFill>
              <a:srgbClr val="A5644E"/>
            </a:solidFill>
            <a:prstDash val="solid"/>
            <a:tailEnd type="arrow"/>
          </a:ln>
          <a:effectLst>
            <a:outerShdw blurRad="50800" dist="25000" dir="5400000" rotWithShape="0">
              <a:srgbClr val="A5644E">
                <a:shade val="30000"/>
                <a:satMod val="150000"/>
                <a:alpha val="38000"/>
              </a:srgbClr>
            </a:outerShdw>
          </a:effectLst>
        </p:spPr>
      </p:cxnSp>
      <p:cxnSp>
        <p:nvCxnSpPr>
          <p:cNvPr id="16" name="Прямая со стрелкой 15"/>
          <p:cNvCxnSpPr>
            <a:endCxn id="9" idx="3"/>
          </p:cNvCxnSpPr>
          <p:nvPr/>
        </p:nvCxnSpPr>
        <p:spPr>
          <a:xfrm flipV="1">
            <a:off x="4728040" y="2436535"/>
            <a:ext cx="411836" cy="712187"/>
          </a:xfrm>
          <a:prstGeom prst="straightConnector1">
            <a:avLst/>
          </a:prstGeom>
          <a:noFill/>
          <a:ln w="40000" cap="flat" cmpd="sng" algn="ctr">
            <a:solidFill>
              <a:srgbClr val="A5644E"/>
            </a:solidFill>
            <a:prstDash val="solid"/>
            <a:tailEnd type="arrow"/>
          </a:ln>
          <a:effectLst>
            <a:outerShdw blurRad="50800" dist="25000" dir="5400000" rotWithShape="0">
              <a:srgbClr val="A5644E">
                <a:shade val="30000"/>
                <a:satMod val="150000"/>
                <a:alpha val="38000"/>
              </a:srgbClr>
            </a:outerShdw>
          </a:effectLst>
        </p:spPr>
      </p:cxnSp>
      <p:sp>
        <p:nvSpPr>
          <p:cNvPr id="17" name="TextBox 16"/>
          <p:cNvSpPr txBox="1"/>
          <p:nvPr/>
        </p:nvSpPr>
        <p:spPr>
          <a:xfrm>
            <a:off x="1794263" y="408001"/>
            <a:ext cx="6279389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1" u="none" strike="noStrike" kern="0" cap="none" spc="0" normalizeH="0" baseline="0" noProof="0" dirty="0">
                <a:ln w="1905"/>
                <a:solidFill>
                  <a:srgbClr val="002060"/>
                </a:solidFill>
                <a:effectLst>
                  <a:glow rad="101600">
                    <a:srgbClr val="A5644E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Форми організації дітей</a:t>
            </a:r>
            <a:endParaRPr kumimoji="0" lang="ru-RU" sz="4000" b="1" i="1" u="none" strike="noStrike" kern="0" cap="none" spc="0" normalizeH="0" baseline="0" noProof="0" dirty="0">
              <a:ln w="1905"/>
              <a:solidFill>
                <a:srgbClr val="002060"/>
              </a:solidFill>
              <a:effectLst>
                <a:glow rad="101600">
                  <a:srgbClr val="A5644E">
                    <a:satMod val="175000"/>
                    <a:alpha val="40000"/>
                  </a:srgbClr>
                </a:glow>
              </a:effectLst>
              <a:uLnTx/>
              <a:uFillTx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2384772" y="3614814"/>
            <a:ext cx="504056" cy="85368"/>
          </a:xfrm>
          <a:prstGeom prst="straightConnector1">
            <a:avLst/>
          </a:prstGeom>
          <a:noFill/>
          <a:ln w="40000" cap="flat" cmpd="sng" algn="ctr">
            <a:solidFill>
              <a:srgbClr val="A5644E"/>
            </a:solidFill>
            <a:prstDash val="solid"/>
            <a:tailEnd type="arrow"/>
          </a:ln>
          <a:effectLst>
            <a:outerShdw blurRad="50800" dist="25000" dir="5400000" rotWithShape="0">
              <a:srgbClr val="A5644E">
                <a:shade val="30000"/>
                <a:satMod val="150000"/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5676026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195736" y="378938"/>
            <a:ext cx="5934560" cy="11079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6600" b="1" i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Фотогалерея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1" y="4245663"/>
            <a:ext cx="8218120" cy="1950889"/>
          </a:xfrm>
          <a:prstGeom prst="rect">
            <a:avLst/>
          </a:prstGeom>
        </p:spPr>
      </p:pic>
      <p:pic>
        <p:nvPicPr>
          <p:cNvPr id="1026" name="Picture 2" descr="http://evryka.softbi.info/files/upload/images/2022/zobrazhennyaviber20220126085931445.jpg">
            <a:extLst>
              <a:ext uri="{FF2B5EF4-FFF2-40B4-BE49-F238E27FC236}">
                <a16:creationId xmlns:a16="http://schemas.microsoft.com/office/drawing/2014/main" id="{735BC96C-53A5-4971-AAA6-1A1350550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9" y="1724300"/>
            <a:ext cx="4325461" cy="2880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vryka.softbi.info/files/upload/images/2022/zobrazhennyaviber20220211144225514.jpg">
            <a:extLst>
              <a:ext uri="{FF2B5EF4-FFF2-40B4-BE49-F238E27FC236}">
                <a16:creationId xmlns:a16="http://schemas.microsoft.com/office/drawing/2014/main" id="{8237680C-A215-4FA4-9C1B-5839938B2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11" y="1693470"/>
            <a:ext cx="4211960" cy="2911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45766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pic>
        <p:nvPicPr>
          <p:cNvPr id="2050" name="Picture 2" descr="http://evryka.softbi.info/files/upload/images/2022/20211020101424.jpg">
            <a:extLst>
              <a:ext uri="{FF2B5EF4-FFF2-40B4-BE49-F238E27FC236}">
                <a16:creationId xmlns:a16="http://schemas.microsoft.com/office/drawing/2014/main" id="{36086D97-2312-4742-B43E-E3A8253E3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1" y="1390464"/>
            <a:ext cx="2429596" cy="40770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vryka.softbi.info/files/upload/images/2022/20211202091306.jpg">
            <a:extLst>
              <a:ext uri="{FF2B5EF4-FFF2-40B4-BE49-F238E27FC236}">
                <a16:creationId xmlns:a16="http://schemas.microsoft.com/office/drawing/2014/main" id="{F2171981-0E15-4CB7-A2E3-E95B381D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66" y="686478"/>
            <a:ext cx="2086449" cy="27845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vryka.softbi.info/files/upload/images/2022/zobrazhennyaviber20220211144207127.jpg">
            <a:extLst>
              <a:ext uri="{FF2B5EF4-FFF2-40B4-BE49-F238E27FC236}">
                <a16:creationId xmlns:a16="http://schemas.microsoft.com/office/drawing/2014/main" id="{A96DA9B4-0716-4079-A5F4-899E5D66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14" y="686478"/>
            <a:ext cx="2292409" cy="40770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evryka.softbi.info/files/upload/images/2022/zobrazhennyaviber20220211144214887.jpg">
            <a:extLst>
              <a:ext uri="{FF2B5EF4-FFF2-40B4-BE49-F238E27FC236}">
                <a16:creationId xmlns:a16="http://schemas.microsoft.com/office/drawing/2014/main" id="{982EA5E7-6716-4BD3-8FC3-BCCEEE9E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87011"/>
            <a:ext cx="1965129" cy="27872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90637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uk-UA" b="1" i="1" dirty="0"/>
          </a:p>
          <a:p>
            <a:pPr algn="ctr"/>
            <a:endParaRPr lang="uk-UA" b="1" i="1" dirty="0"/>
          </a:p>
          <a:p>
            <a:pPr algn="ctr"/>
            <a:endParaRPr lang="uk-UA" b="1" i="1" dirty="0"/>
          </a:p>
          <a:p>
            <a:pPr algn="ctr"/>
            <a:endParaRPr lang="uk-UA" b="1" i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13246" y="836712"/>
            <a:ext cx="8388424" cy="93610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i="1" dirty="0">
                <a:solidFill>
                  <a:srgbClr val="FF0000"/>
                </a:solidFill>
                <a:latin typeface="Times New Roman"/>
              </a:rPr>
              <a:t>У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ru-RU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своїй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latin typeface="Times New Roman"/>
              </a:rPr>
              <a:t>діяльнос</a:t>
            </a:r>
            <a:r>
              <a:rPr kumimoji="0" lang="ru-RU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ті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та </a:t>
            </a:r>
            <a:r>
              <a:rPr lang="ru-RU" sz="3600" b="1" i="1" dirty="0">
                <a:solidFill>
                  <a:srgbClr val="FF0000"/>
                </a:solidFill>
                <a:latin typeface="Times New Roman"/>
              </a:rPr>
              <a:t>у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ru-RU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житті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дотримуюсь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таких правил: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99592" y="2248521"/>
            <a:ext cx="7415733" cy="3907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777C84"/>
            </a:solidFill>
            <a:prstDash val="solid"/>
          </a:ln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p:spPr>
        <p:txBody>
          <a:bodyPr vert="horz">
            <a:normAutofit fontScale="625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E8637"/>
              </a:buClr>
            </a:pPr>
            <a:r>
              <a:rPr lang="uk-UA" sz="4500" b="1" i="1" dirty="0">
                <a:solidFill>
                  <a:sysClr val="windowText" lastClr="000000"/>
                </a:solidFill>
              </a:rPr>
              <a:t>У будь – якій життєвій ситуації пам’ятаю про те, що я– вихователь, з якого беруть приклад діти.</a:t>
            </a:r>
          </a:p>
          <a:p>
            <a:pPr>
              <a:buClr>
                <a:srgbClr val="FE8637"/>
              </a:buClr>
            </a:pPr>
            <a:r>
              <a:rPr lang="uk-UA" sz="4500" b="1" i="1" dirty="0">
                <a:solidFill>
                  <a:sysClr val="windowText" lastClr="000000"/>
                </a:solidFill>
              </a:rPr>
              <a:t>Прагну берегти та поважати самолюбство і гідність інших людей, бути толерантною за будь – яких обставин.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E8637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uk-UA" sz="45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Не нав’язую своїх думок і смаків іншим.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E8637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uk-UA" sz="45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Пам’ятаю золоте правило етики: ставлюсь до людей так, як би  хотіла, щоб вони ставились до мене.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E8637"/>
              </a:buClr>
              <a:buSzPct val="80000"/>
              <a:buFont typeface="Wingdings 2"/>
              <a:buChar char=""/>
              <a:tabLst/>
              <a:defRPr/>
            </a:pPr>
            <a:endParaRPr kumimoji="0" lang="uk-UA" sz="3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E8637"/>
              </a:buClr>
              <a:buSzPct val="80000"/>
              <a:buFont typeface="Wingdings 2"/>
              <a:buChar char=""/>
              <a:tabLst/>
              <a:defRPr/>
            </a:pPr>
            <a:endParaRPr kumimoji="0" lang="uk-UA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079785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32040" y="188640"/>
            <a:ext cx="3600400" cy="4697103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8000" b="1" i="1" dirty="0" err="1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Дякую</a:t>
            </a:r>
            <a:r>
              <a:rPr lang="ru-RU" sz="8000" b="1" i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br>
              <a:rPr lang="ru-RU" sz="8000" b="1" i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ru-RU" sz="8000" b="1" i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за </a:t>
            </a:r>
            <a:r>
              <a:rPr lang="ru-RU" sz="8000" b="1" i="1" dirty="0" err="1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увагу</a:t>
            </a:r>
            <a:endParaRPr lang="ru-RU" sz="8000" b="1" i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9" y="4704838"/>
            <a:ext cx="8217527" cy="1949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780E1A-5A3D-43E3-B2C6-D2C1AEAE8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821543"/>
            <a:ext cx="3157140" cy="4481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9968"/>
            <a:ext cx="1808815" cy="18088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6096" y="505190"/>
            <a:ext cx="8093848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i="1" spc="600" dirty="0">
                <a:ln w="11430"/>
                <a:solidFill>
                  <a:srgbClr val="FF0000"/>
                </a:solidFill>
                <a:latin typeface="+mn-lt"/>
              </a:rPr>
              <a:t>Будемо знайомі !</a:t>
            </a:r>
            <a:endParaRPr lang="uk-UA" sz="2800" b="1" i="1" spc="600" dirty="0">
              <a:ln w="11430"/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140968"/>
            <a:ext cx="3960440" cy="2421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600" b="1" i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Вихователь </a:t>
            </a:r>
            <a:r>
              <a:rPr lang="ru-RU" sz="2600" b="1" i="1" dirty="0" err="1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Запорізької</a:t>
            </a:r>
            <a:r>
              <a:rPr lang="ru-RU" sz="2600" b="1" i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ru-RU" sz="2600" b="1" i="1" dirty="0" err="1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початкової</a:t>
            </a:r>
            <a:r>
              <a:rPr lang="ru-RU" sz="2600" b="1" i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ru-RU" sz="2600" b="1" i="1" dirty="0" err="1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школи</a:t>
            </a:r>
            <a:r>
              <a:rPr lang="ru-RU" sz="2600" b="1" i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”</a:t>
            </a:r>
            <a:r>
              <a:rPr lang="ru-RU" sz="2600" b="1" i="1" dirty="0" err="1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Еврика</a:t>
            </a:r>
            <a:r>
              <a:rPr lang="ru-RU" sz="2600" b="1" i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” </a:t>
            </a:r>
          </a:p>
          <a:p>
            <a:pPr algn="ctr">
              <a:lnSpc>
                <a:spcPct val="150000"/>
              </a:lnSpc>
            </a:pPr>
            <a:r>
              <a:rPr lang="ru-RU" sz="2600" b="1" i="1" dirty="0" err="1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групи</a:t>
            </a:r>
            <a:r>
              <a:rPr lang="ru-RU" sz="2600" b="1" i="1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«Веселка»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3020" y="1742917"/>
            <a:ext cx="425162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i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Юрченко Тетяна </a:t>
            </a:r>
          </a:p>
          <a:p>
            <a:pPr algn="ctr"/>
            <a:r>
              <a:rPr lang="uk-UA" sz="3600" b="1" i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Миколаївна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76F5BD-67FD-4BA6-A13F-5145E2F70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9" y="1508710"/>
            <a:ext cx="4424747" cy="5301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92164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1627" y="1139730"/>
            <a:ext cx="5536384" cy="792088"/>
          </a:xfrm>
        </p:spPr>
        <p:txBody>
          <a:bodyPr>
            <a:normAutofit fontScale="85000" lnSpcReduction="10000"/>
          </a:bodyPr>
          <a:lstStyle/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Blip>
                <a:blip r:embed="rId2"/>
              </a:buBlip>
            </a:pPr>
            <a:r>
              <a:rPr lang="ru-RU" sz="2800" b="1" dirty="0" err="1"/>
              <a:t>Чинне</a:t>
            </a:r>
            <a:r>
              <a:rPr lang="ru-RU" sz="2800" b="1" dirty="0"/>
              <a:t> </a:t>
            </a:r>
            <a:r>
              <a:rPr lang="ru-RU" sz="2800" b="1" dirty="0" err="1"/>
              <a:t>місце</a:t>
            </a:r>
            <a:r>
              <a:rPr lang="ru-RU" sz="2800" b="1" dirty="0"/>
              <a:t> </a:t>
            </a:r>
            <a:r>
              <a:rPr lang="ru-RU" sz="2800" b="1" dirty="0" err="1"/>
              <a:t>роботи</a:t>
            </a:r>
            <a:r>
              <a:rPr lang="ru-RU" sz="2800" b="1" dirty="0"/>
              <a:t>:</a:t>
            </a:r>
            <a:r>
              <a:rPr lang="ru-RU" sz="2800" dirty="0"/>
              <a:t> ЗПШ «</a:t>
            </a:r>
            <a:r>
              <a:rPr lang="ru-RU" sz="2800" dirty="0" err="1"/>
              <a:t>Еврика</a:t>
            </a:r>
            <a:r>
              <a:rPr lang="ru-RU" sz="2800" dirty="0"/>
              <a:t>»</a:t>
            </a:r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None/>
            </a:pPr>
            <a:endParaRPr lang="ru-RU" sz="2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3024" y="404664"/>
            <a:ext cx="3024336" cy="735066"/>
          </a:xfrm>
        </p:spPr>
        <p:txBody>
          <a:bodyPr>
            <a:normAutofit fontScale="90000"/>
          </a:bodyPr>
          <a:lstStyle/>
          <a:p>
            <a:pPr indent="533400" algn="l"/>
            <a:r>
              <a:rPr lang="ru-RU" b="1" i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Візитка</a:t>
            </a:r>
            <a:endParaRPr lang="ru-RU" b="1" i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627" y="1675154"/>
            <a:ext cx="7916181" cy="149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lnSpc>
                <a:spcPct val="120000"/>
              </a:lnSpc>
              <a:buSzPct val="75000"/>
              <a:buBlip>
                <a:blip r:embed="rId2"/>
              </a:buBlip>
            </a:pPr>
            <a:r>
              <a:rPr lang="ru-RU" sz="2600" b="1" dirty="0" err="1">
                <a:solidFill>
                  <a:prstClr val="black"/>
                </a:solidFill>
              </a:rPr>
              <a:t>Освіта</a:t>
            </a:r>
            <a:r>
              <a:rPr lang="ru-RU" sz="2600" b="1" dirty="0">
                <a:solidFill>
                  <a:prstClr val="black"/>
                </a:solidFill>
              </a:rPr>
              <a:t>:  </a:t>
            </a:r>
            <a:r>
              <a:rPr lang="ru-RU" sz="2600" dirty="0" err="1">
                <a:solidFill>
                  <a:prstClr val="black"/>
                </a:solidFill>
              </a:rPr>
              <a:t>Запорізький</a:t>
            </a:r>
            <a:r>
              <a:rPr lang="ru-RU" sz="2600" dirty="0">
                <a:solidFill>
                  <a:prstClr val="black"/>
                </a:solidFill>
              </a:rPr>
              <a:t> </a:t>
            </a:r>
            <a:r>
              <a:rPr lang="ru-RU" sz="2600" dirty="0" err="1">
                <a:solidFill>
                  <a:prstClr val="black"/>
                </a:solidFill>
              </a:rPr>
              <a:t>педагогічний</a:t>
            </a:r>
            <a:r>
              <a:rPr lang="ru-RU" sz="2600" dirty="0">
                <a:solidFill>
                  <a:prstClr val="black"/>
                </a:solidFill>
              </a:rPr>
              <a:t> </a:t>
            </a:r>
            <a:r>
              <a:rPr lang="ru-RU" sz="2600" dirty="0" err="1">
                <a:solidFill>
                  <a:prstClr val="black"/>
                </a:solidFill>
              </a:rPr>
              <a:t>коледж</a:t>
            </a:r>
            <a:r>
              <a:rPr lang="ru-RU" sz="2600" dirty="0">
                <a:solidFill>
                  <a:prstClr val="black"/>
                </a:solidFill>
              </a:rPr>
              <a:t>, </a:t>
            </a:r>
            <a:r>
              <a:rPr lang="ru-RU" sz="2600" dirty="0" err="1">
                <a:solidFill>
                  <a:prstClr val="black"/>
                </a:solidFill>
              </a:rPr>
              <a:t>закінчила</a:t>
            </a:r>
            <a:r>
              <a:rPr lang="ru-RU" sz="2600" dirty="0">
                <a:solidFill>
                  <a:prstClr val="black"/>
                </a:solidFill>
              </a:rPr>
              <a:t> у 2006 </a:t>
            </a:r>
            <a:r>
              <a:rPr lang="ru-RU" sz="2600" dirty="0" err="1">
                <a:solidFill>
                  <a:prstClr val="black"/>
                </a:solidFill>
              </a:rPr>
              <a:t>році</a:t>
            </a:r>
            <a:r>
              <a:rPr lang="ru-RU" sz="2600" dirty="0">
                <a:solidFill>
                  <a:prstClr val="black"/>
                </a:solidFill>
              </a:rPr>
              <a:t> і </a:t>
            </a:r>
            <a:r>
              <a:rPr lang="ru-RU" sz="2600" dirty="0" err="1">
                <a:solidFill>
                  <a:prstClr val="black"/>
                </a:solidFill>
              </a:rPr>
              <a:t>здобула</a:t>
            </a:r>
            <a:r>
              <a:rPr lang="ru-RU" sz="2600" dirty="0">
                <a:solidFill>
                  <a:prstClr val="black"/>
                </a:solidFill>
              </a:rPr>
              <a:t> </a:t>
            </a:r>
            <a:r>
              <a:rPr lang="ru-RU" sz="2600" dirty="0" err="1">
                <a:solidFill>
                  <a:prstClr val="black"/>
                </a:solidFill>
              </a:rPr>
              <a:t>кваліфікацію</a:t>
            </a:r>
            <a:r>
              <a:rPr lang="ru-RU" sz="2600" dirty="0">
                <a:solidFill>
                  <a:prstClr val="black"/>
                </a:solidFill>
              </a:rPr>
              <a:t> </a:t>
            </a:r>
            <a:r>
              <a:rPr lang="ru-RU" sz="2600" dirty="0" err="1">
                <a:solidFill>
                  <a:prstClr val="black"/>
                </a:solidFill>
              </a:rPr>
              <a:t>вихователя</a:t>
            </a:r>
            <a:r>
              <a:rPr lang="ru-RU" sz="2600" dirty="0">
                <a:solidFill>
                  <a:prstClr val="black"/>
                </a:solidFill>
              </a:rPr>
              <a:t> </a:t>
            </a:r>
            <a:r>
              <a:rPr lang="ru-RU" sz="2600" dirty="0" err="1">
                <a:solidFill>
                  <a:prstClr val="black"/>
                </a:solidFill>
              </a:rPr>
              <a:t>дітей</a:t>
            </a:r>
            <a:r>
              <a:rPr lang="ru-RU" sz="2600" dirty="0">
                <a:solidFill>
                  <a:prstClr val="black"/>
                </a:solidFill>
              </a:rPr>
              <a:t> </a:t>
            </a:r>
            <a:r>
              <a:rPr lang="ru-RU" sz="2600" dirty="0" err="1">
                <a:solidFill>
                  <a:prstClr val="black"/>
                </a:solidFill>
              </a:rPr>
              <a:t>дошкільного</a:t>
            </a:r>
            <a:r>
              <a:rPr lang="ru-RU" sz="2600" dirty="0">
                <a:solidFill>
                  <a:prstClr val="black"/>
                </a:solidFill>
              </a:rPr>
              <a:t> </a:t>
            </a:r>
            <a:r>
              <a:rPr lang="ru-RU" sz="2600" dirty="0" err="1">
                <a:solidFill>
                  <a:prstClr val="black"/>
                </a:solidFill>
              </a:rPr>
              <a:t>віку</a:t>
            </a:r>
            <a:endParaRPr lang="ru-RU" sz="2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8251" y="3171916"/>
            <a:ext cx="7494988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lnSpc>
                <a:spcPct val="120000"/>
              </a:lnSpc>
              <a:buSzPct val="75000"/>
            </a:pPr>
            <a:r>
              <a:rPr lang="ru-RU" sz="2600" dirty="0">
                <a:solidFill>
                  <a:prstClr val="black"/>
                </a:solidFill>
              </a:rPr>
              <a:t> </a:t>
            </a:r>
            <a:endParaRPr lang="uk-UA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750035" y="3743305"/>
            <a:ext cx="7931420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Blip>
                <a:blip r:embed="rId2"/>
              </a:buBlip>
            </a:pPr>
            <a:r>
              <a:rPr lang="ru-RU" sz="2600" b="1" dirty="0" err="1"/>
              <a:t>Рівень</a:t>
            </a:r>
            <a:r>
              <a:rPr lang="ru-RU" sz="2600" b="1" dirty="0"/>
              <a:t> </a:t>
            </a:r>
            <a:r>
              <a:rPr lang="ru-RU" sz="2600" b="1" dirty="0" err="1"/>
              <a:t>кваліфікації</a:t>
            </a:r>
            <a:r>
              <a:rPr lang="ru-RU" sz="2600" b="1" dirty="0"/>
              <a:t>:</a:t>
            </a:r>
            <a:r>
              <a:rPr lang="ru-RU" sz="2600" dirty="0"/>
              <a:t> </a:t>
            </a:r>
            <a:r>
              <a:rPr lang="ru-RU" sz="2600" dirty="0" err="1"/>
              <a:t>Вихователь</a:t>
            </a:r>
            <a:r>
              <a:rPr lang="ru-RU" sz="2600" dirty="0"/>
              <a:t>-методист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Blip>
                <a:blip r:embed="rId2"/>
              </a:buBlip>
            </a:pPr>
            <a:r>
              <a:rPr lang="ru-RU" sz="2600" b="1" dirty="0" err="1"/>
              <a:t>Педагогічний</a:t>
            </a:r>
            <a:r>
              <a:rPr lang="ru-RU" sz="2600" b="1" dirty="0"/>
              <a:t> стаж </a:t>
            </a:r>
            <a:r>
              <a:rPr lang="ru-RU" sz="2600" b="1" dirty="0" err="1"/>
              <a:t>роботи</a:t>
            </a:r>
            <a:r>
              <a:rPr lang="ru-RU" sz="2600" b="1" dirty="0"/>
              <a:t> : 23</a:t>
            </a:r>
            <a:r>
              <a:rPr lang="ru-RU" sz="2600" dirty="0"/>
              <a:t> роки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Blip>
                <a:blip r:embed="rId2"/>
              </a:buBlip>
            </a:pPr>
            <a:r>
              <a:rPr lang="ru-RU" sz="2600" b="1" dirty="0"/>
              <a:t>В </a:t>
            </a:r>
            <a:r>
              <a:rPr lang="ru-RU" sz="2600" b="1" dirty="0" err="1"/>
              <a:t>даному</a:t>
            </a:r>
            <a:r>
              <a:rPr lang="ru-RU" sz="2600" b="1" dirty="0"/>
              <a:t> </a:t>
            </a:r>
            <a:r>
              <a:rPr lang="ru-RU" sz="2600" b="1" dirty="0" err="1"/>
              <a:t>закладі</a:t>
            </a:r>
            <a:r>
              <a:rPr lang="ru-RU" sz="2600" b="1" dirty="0"/>
              <a:t>: 39 </a:t>
            </a:r>
            <a:r>
              <a:rPr lang="ru-RU" sz="2600" b="1" dirty="0" err="1"/>
              <a:t>років</a:t>
            </a:r>
            <a:endParaRPr lang="ru-RU" sz="2600" dirty="0"/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None/>
            </a:pPr>
            <a:endParaRPr lang="ru-RU" sz="2600" dirty="0"/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None/>
            </a:pPr>
            <a:endParaRPr lang="ru-RU" sz="2800" dirty="0"/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None/>
            </a:pPr>
            <a:endParaRPr lang="ru-RU" sz="2800" dirty="0"/>
          </a:p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Blip>
                <a:blip r:embed="rId2"/>
              </a:buBlip>
            </a:pPr>
            <a:endParaRPr lang="ru-RU" sz="2800" dirty="0"/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None/>
            </a:pPr>
            <a:endParaRPr lang="ru-RU" sz="2800" dirty="0"/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None/>
            </a:pP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DAA3FC-AF71-4064-9A8D-876D1F72F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2" y="4365104"/>
            <a:ext cx="2165954" cy="1984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224783-4160-422C-9394-03DF60D6A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609106"/>
            <a:ext cx="5688631" cy="5988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955173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0B173-2B0B-444C-83C9-4C866CC3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sz="36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Свідоцтво про підвищення </a:t>
            </a:r>
            <a:br>
              <a:rPr lang="uk-UA" sz="36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кваліфікації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DEC9E2D1-59C6-464B-8155-AA1980052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390" y="1600200"/>
            <a:ext cx="6583219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1026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678BA-3967-4BBA-8841-568FE219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48680"/>
            <a:ext cx="8003232" cy="8689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>
                <a:ln w="13462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Мої досягнення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BEE821B-FBF7-4082-AF0A-6BCB2EBFF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710" y="2276872"/>
            <a:ext cx="2568390" cy="3672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26194-38AF-49FC-A7B6-5DE3F2BA6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91" y="1772816"/>
            <a:ext cx="2719824" cy="40071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C1FCEC-3FC0-4BF8-B182-69B39759E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175" y="2636912"/>
            <a:ext cx="2458616" cy="3576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4145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98D13-FD7F-41D5-8661-F967A24B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C8922669-C1DA-4D9A-A03E-70A43B53C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844824"/>
            <a:ext cx="2940974" cy="39212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E44760E-C556-41E6-9F35-11337B57F811}"/>
              </a:ext>
            </a:extLst>
          </p:cNvPr>
          <p:cNvSpPr txBox="1">
            <a:spLocks/>
          </p:cNvSpPr>
          <p:nvPr/>
        </p:nvSpPr>
        <p:spPr>
          <a:xfrm>
            <a:off x="683568" y="548680"/>
            <a:ext cx="8003232" cy="8689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>
                <a:ln w="13462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Мої досягнення</a:t>
            </a:r>
            <a:endParaRPr lang="uk-UA" b="1" dirty="0">
              <a:ln w="13462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EA74C1-E9E9-4C5D-842D-3785725DF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526" y="2404269"/>
            <a:ext cx="2683114" cy="37890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4513FB-A493-4512-B18B-6BA228E27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40" y="1988239"/>
            <a:ext cx="2678378" cy="37890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12289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3294678"/>
            <a:ext cx="74888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>
                <a:solidFill>
                  <a:srgbClr val="FF0000"/>
                </a:solidFill>
              </a:rPr>
              <a:t>Педагогічне кредо</a:t>
            </a:r>
          </a:p>
          <a:p>
            <a:pPr algn="ctr"/>
            <a:r>
              <a:rPr lang="uk-UA" sz="3200" b="1" i="1" dirty="0"/>
              <a:t>До кожної дитини ключ знайти, </a:t>
            </a:r>
          </a:p>
          <a:p>
            <a:pPr algn="ctr"/>
            <a:r>
              <a:rPr lang="uk-UA" sz="3200" b="1" i="1" dirty="0"/>
              <a:t>У праці результат хороший мати,</a:t>
            </a:r>
          </a:p>
          <a:p>
            <a:pPr algn="ctr"/>
            <a:r>
              <a:rPr lang="uk-UA" sz="3200" b="1" i="1" dirty="0"/>
              <a:t>Упевнено і творчо до мети іти:</a:t>
            </a:r>
          </a:p>
          <a:p>
            <a:pPr algn="ctr"/>
            <a:r>
              <a:rPr lang="uk-UA" sz="3200" b="1" i="1" dirty="0"/>
              <a:t>З любов’ю серце дітям віддавати.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648" y="692696"/>
            <a:ext cx="6552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>
                <a:solidFill>
                  <a:srgbClr val="FF0000"/>
                </a:solidFill>
              </a:rPr>
              <a:t>Життєве кредо</a:t>
            </a:r>
          </a:p>
          <a:p>
            <a:pPr algn="ctr"/>
            <a:r>
              <a:rPr lang="uk-UA" sz="3600" b="1" i="1" dirty="0"/>
              <a:t>Пам'ятай минуле,</a:t>
            </a:r>
          </a:p>
          <a:p>
            <a:pPr algn="ctr"/>
            <a:r>
              <a:rPr lang="uk-UA" sz="3600" b="1" i="1" dirty="0"/>
              <a:t>живи сьогоденням,</a:t>
            </a:r>
          </a:p>
          <a:p>
            <a:pPr algn="ctr"/>
            <a:r>
              <a:rPr lang="uk-UA" sz="3600" b="1" i="1" dirty="0"/>
              <a:t>Дивись у майбутнє!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1944216" cy="19442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836712"/>
            <a:ext cx="86761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/>
              <a:t>Вихователь – це перший, після мами, вчитель, який зустрічається дітям на їх життєвому шляху. Вихователі – люди, які в душі залишаються дітьми. Я не відчувала труднощів у виборі ким бути – вибір зроблено. Тепер це мій дім, в якому мене чекають, в який я поспішаю ідеями та гарним настроєм. Моїм бажанням є стати для своїх малюків найближчим другом, хочеться віддати їм всі свої знання, уміння, показати який</a:t>
            </a:r>
          </a:p>
          <a:p>
            <a:r>
              <a:rPr lang="uk-UA" sz="3200" dirty="0"/>
              <a:t>      чудовий навколишній світ.</a:t>
            </a:r>
          </a:p>
          <a:p>
            <a:r>
              <a:rPr lang="uk-UA" sz="3200" dirty="0"/>
              <a:t>                Я – щаслива особистість.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1920" y="40640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solidFill>
                  <a:srgbClr val="FF0000"/>
                </a:solidFill>
              </a:rPr>
              <a:t>Есе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Другая 6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FF9933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379</Words>
  <Application>Microsoft Office PowerPoint</Application>
  <PresentationFormat>Екран (4:3)</PresentationFormat>
  <Paragraphs>82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 2</vt:lpstr>
      <vt:lpstr>Тема Office</vt:lpstr>
      <vt:lpstr>Портфоліо вихователя</vt:lpstr>
      <vt:lpstr>Будемо знайомі !</vt:lpstr>
      <vt:lpstr>Візитка</vt:lpstr>
      <vt:lpstr>Презентація PowerPoint</vt:lpstr>
      <vt:lpstr>Свідоцтво про підвищення  кваліфікації</vt:lpstr>
      <vt:lpstr>Мої досягнення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 за увагу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Елена</dc:creator>
  <cp:lastModifiedBy>BOSS</cp:lastModifiedBy>
  <cp:revision>48</cp:revision>
  <dcterms:created xsi:type="dcterms:W3CDTF">2014-08-10T07:57:19Z</dcterms:created>
  <dcterms:modified xsi:type="dcterms:W3CDTF">2022-10-08T22:09:44Z</dcterms:modified>
</cp:coreProperties>
</file>