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DF8B840-807A-42B4-A040-7C35697FE068}" type="datetimeFigureOut">
              <a:rPr lang="ru-RU" smtClean="0"/>
              <a:t>пн 24.10.22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13E9F-881B-48B1-8C42-3134880E867D}" type="slidenum">
              <a:rPr lang="ru-RU" smtClean="0"/>
              <a:t>‹#›</a:t>
            </a:fld>
            <a:endParaRPr lang="ru-RU"/>
          </a:p>
        </p:txBody>
      </p:sp>
    </p:spTree>
    <p:extLst>
      <p:ext uri="{BB962C8B-B14F-4D97-AF65-F5344CB8AC3E}">
        <p14:creationId xmlns:p14="http://schemas.microsoft.com/office/powerpoint/2010/main" val="147904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F8B840-807A-42B4-A040-7C35697FE068}" type="datetimeFigureOut">
              <a:rPr lang="ru-RU" smtClean="0"/>
              <a:t>пн 24.10.22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13E9F-881B-48B1-8C42-3134880E867D}" type="slidenum">
              <a:rPr lang="ru-RU" smtClean="0"/>
              <a:t>‹#›</a:t>
            </a:fld>
            <a:endParaRPr lang="ru-RU"/>
          </a:p>
        </p:txBody>
      </p:sp>
    </p:spTree>
    <p:extLst>
      <p:ext uri="{BB962C8B-B14F-4D97-AF65-F5344CB8AC3E}">
        <p14:creationId xmlns:p14="http://schemas.microsoft.com/office/powerpoint/2010/main" val="204093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F8B840-807A-42B4-A040-7C35697FE068}" type="datetimeFigureOut">
              <a:rPr lang="ru-RU" smtClean="0"/>
              <a:t>пн 24.10.22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13E9F-881B-48B1-8C42-3134880E867D}" type="slidenum">
              <a:rPr lang="ru-RU" smtClean="0"/>
              <a:t>‹#›</a:t>
            </a:fld>
            <a:endParaRPr lang="ru-RU"/>
          </a:p>
        </p:txBody>
      </p:sp>
    </p:spTree>
    <p:extLst>
      <p:ext uri="{BB962C8B-B14F-4D97-AF65-F5344CB8AC3E}">
        <p14:creationId xmlns:p14="http://schemas.microsoft.com/office/powerpoint/2010/main" val="139310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F8B840-807A-42B4-A040-7C35697FE068}" type="datetimeFigureOut">
              <a:rPr lang="ru-RU" smtClean="0"/>
              <a:t>пн 24.10.22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13E9F-881B-48B1-8C42-3134880E867D}" type="slidenum">
              <a:rPr lang="ru-RU" smtClean="0"/>
              <a:t>‹#›</a:t>
            </a:fld>
            <a:endParaRPr lang="ru-RU"/>
          </a:p>
        </p:txBody>
      </p:sp>
    </p:spTree>
    <p:extLst>
      <p:ext uri="{BB962C8B-B14F-4D97-AF65-F5344CB8AC3E}">
        <p14:creationId xmlns:p14="http://schemas.microsoft.com/office/powerpoint/2010/main" val="404421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DF8B840-807A-42B4-A040-7C35697FE068}" type="datetimeFigureOut">
              <a:rPr lang="ru-RU" smtClean="0"/>
              <a:t>пн 24.10.22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13E9F-881B-48B1-8C42-3134880E867D}" type="slidenum">
              <a:rPr lang="ru-RU" smtClean="0"/>
              <a:t>‹#›</a:t>
            </a:fld>
            <a:endParaRPr lang="ru-RU"/>
          </a:p>
        </p:txBody>
      </p:sp>
    </p:spTree>
    <p:extLst>
      <p:ext uri="{BB962C8B-B14F-4D97-AF65-F5344CB8AC3E}">
        <p14:creationId xmlns:p14="http://schemas.microsoft.com/office/powerpoint/2010/main" val="288994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DF8B840-807A-42B4-A040-7C35697FE068}" type="datetimeFigureOut">
              <a:rPr lang="ru-RU" smtClean="0"/>
              <a:t>пн 24.10.22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213E9F-881B-48B1-8C42-3134880E867D}" type="slidenum">
              <a:rPr lang="ru-RU" smtClean="0"/>
              <a:t>‹#›</a:t>
            </a:fld>
            <a:endParaRPr lang="ru-RU"/>
          </a:p>
        </p:txBody>
      </p:sp>
    </p:spTree>
    <p:extLst>
      <p:ext uri="{BB962C8B-B14F-4D97-AF65-F5344CB8AC3E}">
        <p14:creationId xmlns:p14="http://schemas.microsoft.com/office/powerpoint/2010/main" val="275508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DF8B840-807A-42B4-A040-7C35697FE068}" type="datetimeFigureOut">
              <a:rPr lang="ru-RU" smtClean="0"/>
              <a:t>пн 24.10.22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213E9F-881B-48B1-8C42-3134880E867D}" type="slidenum">
              <a:rPr lang="ru-RU" smtClean="0"/>
              <a:t>‹#›</a:t>
            </a:fld>
            <a:endParaRPr lang="ru-RU"/>
          </a:p>
        </p:txBody>
      </p:sp>
    </p:spTree>
    <p:extLst>
      <p:ext uri="{BB962C8B-B14F-4D97-AF65-F5344CB8AC3E}">
        <p14:creationId xmlns:p14="http://schemas.microsoft.com/office/powerpoint/2010/main" val="292046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DF8B840-807A-42B4-A040-7C35697FE068}" type="datetimeFigureOut">
              <a:rPr lang="ru-RU" smtClean="0"/>
              <a:t>пн 24.10.22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5213E9F-881B-48B1-8C42-3134880E867D}" type="slidenum">
              <a:rPr lang="ru-RU" smtClean="0"/>
              <a:t>‹#›</a:t>
            </a:fld>
            <a:endParaRPr lang="ru-RU"/>
          </a:p>
        </p:txBody>
      </p:sp>
    </p:spTree>
    <p:extLst>
      <p:ext uri="{BB962C8B-B14F-4D97-AF65-F5344CB8AC3E}">
        <p14:creationId xmlns:p14="http://schemas.microsoft.com/office/powerpoint/2010/main" val="96010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F8B840-807A-42B4-A040-7C35697FE068}" type="datetimeFigureOut">
              <a:rPr lang="ru-RU" smtClean="0"/>
              <a:t>пн 24.10.22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213E9F-881B-48B1-8C42-3134880E867D}" type="slidenum">
              <a:rPr lang="ru-RU" smtClean="0"/>
              <a:t>‹#›</a:t>
            </a:fld>
            <a:endParaRPr lang="ru-RU"/>
          </a:p>
        </p:txBody>
      </p:sp>
    </p:spTree>
    <p:extLst>
      <p:ext uri="{BB962C8B-B14F-4D97-AF65-F5344CB8AC3E}">
        <p14:creationId xmlns:p14="http://schemas.microsoft.com/office/powerpoint/2010/main" val="109751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DF8B840-807A-42B4-A040-7C35697FE068}" type="datetimeFigureOut">
              <a:rPr lang="ru-RU" smtClean="0"/>
              <a:t>пн 24.10.22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213E9F-881B-48B1-8C42-3134880E867D}" type="slidenum">
              <a:rPr lang="ru-RU" smtClean="0"/>
              <a:t>‹#›</a:t>
            </a:fld>
            <a:endParaRPr lang="ru-RU"/>
          </a:p>
        </p:txBody>
      </p:sp>
    </p:spTree>
    <p:extLst>
      <p:ext uri="{BB962C8B-B14F-4D97-AF65-F5344CB8AC3E}">
        <p14:creationId xmlns:p14="http://schemas.microsoft.com/office/powerpoint/2010/main" val="221548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DF8B840-807A-42B4-A040-7C35697FE068}" type="datetimeFigureOut">
              <a:rPr lang="ru-RU" smtClean="0"/>
              <a:t>пн 24.10.22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213E9F-881B-48B1-8C42-3134880E867D}" type="slidenum">
              <a:rPr lang="ru-RU" smtClean="0"/>
              <a:t>‹#›</a:t>
            </a:fld>
            <a:endParaRPr lang="ru-RU"/>
          </a:p>
        </p:txBody>
      </p:sp>
    </p:spTree>
    <p:extLst>
      <p:ext uri="{BB962C8B-B14F-4D97-AF65-F5344CB8AC3E}">
        <p14:creationId xmlns:p14="http://schemas.microsoft.com/office/powerpoint/2010/main" val="237619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8B840-807A-42B4-A040-7C35697FE068}" type="datetimeFigureOut">
              <a:rPr lang="ru-RU" smtClean="0"/>
              <a:t>пн 24.10.22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13E9F-881B-48B1-8C42-3134880E867D}" type="slidenum">
              <a:rPr lang="ru-RU" smtClean="0"/>
              <a:t>‹#›</a:t>
            </a:fld>
            <a:endParaRPr lang="ru-RU"/>
          </a:p>
        </p:txBody>
      </p:sp>
    </p:spTree>
    <p:extLst>
      <p:ext uri="{BB962C8B-B14F-4D97-AF65-F5344CB8AC3E}">
        <p14:creationId xmlns:p14="http://schemas.microsoft.com/office/powerpoint/2010/main" val="219339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2728452" y="235974"/>
            <a:ext cx="9070258" cy="3392129"/>
          </a:xfrm>
        </p:spPr>
        <p:txBody>
          <a:bodyPr>
            <a:noAutofit/>
          </a:bodyPr>
          <a:lstStyle/>
          <a:p>
            <a:r>
              <a:rPr lang="ru-RU" b="1" dirty="0" err="1" smtClean="0">
                <a:solidFill>
                  <a:srgbClr val="002060"/>
                </a:solidFill>
                <a:latin typeface="Times New Roman" panose="02020603050405020304" pitchFamily="18" charset="0"/>
                <a:cs typeface="Times New Roman" panose="02020603050405020304" pitchFamily="18" charset="0"/>
              </a:rPr>
              <a:t>Зразкове</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cs typeface="Times New Roman" panose="02020603050405020304" pitchFamily="18" charset="0"/>
              </a:rPr>
              <a:t>освітнє</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cs typeface="Times New Roman" panose="02020603050405020304" pitchFamily="18" charset="0"/>
              </a:rPr>
              <a:t>середовище</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cs typeface="Times New Roman" panose="02020603050405020304" pitchFamily="18" charset="0"/>
              </a:rPr>
              <a:t>Європейський</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cs typeface="Times New Roman" panose="02020603050405020304" pitchFamily="18" charset="0"/>
              </a:rPr>
              <a:t>досвід</a:t>
            </a:r>
            <a:r>
              <a:rPr lang="ru-RU" b="1" dirty="0" smtClean="0">
                <a:solidFill>
                  <a:srgbClr val="002060"/>
                </a:solidFill>
                <a:latin typeface="Times New Roman" panose="02020603050405020304" pitchFamily="18" charset="0"/>
                <a:cs typeface="Times New Roman" panose="02020603050405020304" pitchFamily="18" charset="0"/>
              </a:rPr>
              <a:t>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884606" y="5161935"/>
            <a:ext cx="6091084" cy="1445341"/>
          </a:xfrm>
        </p:spPr>
        <p:txBody>
          <a:bodyPr>
            <a:normAutofit/>
          </a:bodyPr>
          <a:lstStyle/>
          <a:p>
            <a:pPr algn="l"/>
            <a:r>
              <a:rPr lang="uk-UA" sz="2800" b="1" dirty="0" smtClean="0">
                <a:solidFill>
                  <a:srgbClr val="002060"/>
                </a:solidFill>
                <a:latin typeface="Times New Roman" panose="02020603050405020304" pitchFamily="18" charset="0"/>
                <a:cs typeface="Times New Roman" panose="02020603050405020304" pitchFamily="18" charset="0"/>
              </a:rPr>
              <a:t>Підготувала: вихователь ЗПШ «Еврика» </a:t>
            </a:r>
          </a:p>
          <a:p>
            <a:pPr algn="l"/>
            <a:r>
              <a:rPr lang="uk-UA" sz="2800" b="1" dirty="0" smtClean="0">
                <a:solidFill>
                  <a:srgbClr val="002060"/>
                </a:solidFill>
                <a:latin typeface="Times New Roman" panose="02020603050405020304" pitchFamily="18" charset="0"/>
                <a:cs typeface="Times New Roman" panose="02020603050405020304" pitchFamily="18" charset="0"/>
              </a:rPr>
              <a:t>Тетяна ЮРЧЕНКО</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59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2521974" y="365125"/>
            <a:ext cx="9409470" cy="6212656"/>
          </a:xfrm>
        </p:spPr>
        <p:txBody>
          <a:bodyPr>
            <a:noAutofit/>
          </a:bodyPr>
          <a:lstStyle/>
          <a:p>
            <a:r>
              <a:rPr lang="ru-RU" sz="2800" b="1" dirty="0" smtClean="0">
                <a:solidFill>
                  <a:srgbClr val="002060"/>
                </a:solidFill>
                <a:latin typeface="Times New Roman" panose="02020603050405020304" pitchFamily="18" charset="0"/>
                <a:cs typeface="Times New Roman" panose="02020603050405020304" pitchFamily="18" charset="0"/>
              </a:rPr>
              <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400" b="1" dirty="0" smtClean="0">
                <a:solidFill>
                  <a:srgbClr val="002060"/>
                </a:solidFill>
                <a:latin typeface="Times New Roman" panose="02020603050405020304" pitchFamily="18" charset="0"/>
                <a:cs typeface="Times New Roman" panose="02020603050405020304" pitchFamily="18" charset="0"/>
              </a:rPr>
              <a:t>4. ВЕЛИКОБРИТАНІЯ</a:t>
            </a:r>
            <a:br>
              <a:rPr lang="ru-RU" sz="2400" b="1" dirty="0" smtClean="0">
                <a:solidFill>
                  <a:srgbClr val="002060"/>
                </a:solidFill>
                <a:latin typeface="Times New Roman" panose="02020603050405020304" pitchFamily="18" charset="0"/>
                <a:cs typeface="Times New Roman" panose="02020603050405020304" pitchFamily="18" charset="0"/>
              </a:rPr>
            </a:br>
            <a:r>
              <a:rPr lang="ru-RU" sz="2400" b="1" dirty="0" smtClean="0">
                <a:solidFill>
                  <a:srgbClr val="002060"/>
                </a:solidFill>
                <a:latin typeface="Times New Roman" panose="02020603050405020304" pitchFamily="18" charset="0"/>
                <a:cs typeface="Times New Roman" panose="02020603050405020304" pitchFamily="18" charset="0"/>
              </a:rPr>
              <a:t/>
            </a:r>
            <a:br>
              <a:rPr lang="ru-RU" sz="2400" b="1" dirty="0" smtClean="0">
                <a:solidFill>
                  <a:srgbClr val="002060"/>
                </a:solidFill>
                <a:latin typeface="Times New Roman" panose="02020603050405020304" pitchFamily="18" charset="0"/>
                <a:cs typeface="Times New Roman" panose="02020603050405020304" pitchFamily="18" charset="0"/>
              </a:rPr>
            </a:br>
            <a:r>
              <a:rPr lang="ru-RU" sz="2400" b="1" dirty="0" err="1" smtClean="0">
                <a:solidFill>
                  <a:srgbClr val="002060"/>
                </a:solidFill>
                <a:latin typeface="Times New Roman" panose="02020603050405020304" pitchFamily="18" charset="0"/>
                <a:cs typeface="Times New Roman" panose="02020603050405020304" pitchFamily="18" charset="0"/>
              </a:rPr>
              <a:t>Британський</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Офіс</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стандартів</a:t>
            </a:r>
            <a:r>
              <a:rPr lang="ru-RU" sz="2400" b="1" dirty="0" smtClean="0">
                <a:solidFill>
                  <a:srgbClr val="002060"/>
                </a:solidFill>
                <a:latin typeface="Times New Roman" panose="02020603050405020304" pitchFamily="18" charset="0"/>
                <a:cs typeface="Times New Roman" panose="02020603050405020304" pitchFamily="18" charset="0"/>
              </a:rPr>
              <a:t> з </a:t>
            </a:r>
            <a:r>
              <a:rPr lang="ru-RU" sz="2400" b="1" dirty="0" err="1" smtClean="0">
                <a:solidFill>
                  <a:srgbClr val="002060"/>
                </a:solidFill>
                <a:latin typeface="Times New Roman" panose="02020603050405020304" pitchFamily="18" charset="0"/>
                <a:cs typeface="Times New Roman" panose="02020603050405020304" pitchFamily="18" charset="0"/>
              </a:rPr>
              <a:t>питань</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освіти</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послуг</a:t>
            </a:r>
            <a:r>
              <a:rPr lang="ru-RU" sz="2400" b="1" dirty="0" smtClean="0">
                <a:solidFill>
                  <a:srgbClr val="002060"/>
                </a:solidFill>
                <a:latin typeface="Times New Roman" panose="02020603050405020304" pitchFamily="18" charset="0"/>
                <a:cs typeface="Times New Roman" panose="02020603050405020304" pitchFamily="18" charset="0"/>
              </a:rPr>
              <a:t> та </a:t>
            </a:r>
            <a:r>
              <a:rPr lang="ru-RU" sz="2400" b="1" dirty="0" err="1" smtClean="0">
                <a:solidFill>
                  <a:srgbClr val="002060"/>
                </a:solidFill>
                <a:latin typeface="Times New Roman" panose="02020603050405020304" pitchFamily="18" charset="0"/>
                <a:cs typeface="Times New Roman" panose="02020603050405020304" pitchFamily="18" charset="0"/>
              </a:rPr>
              <a:t>навичок</a:t>
            </a:r>
            <a:r>
              <a:rPr lang="ru-RU" sz="2400" b="1" dirty="0" smtClean="0">
                <a:solidFill>
                  <a:srgbClr val="002060"/>
                </a:solidFill>
                <a:latin typeface="Times New Roman" panose="02020603050405020304" pitchFamily="18" charset="0"/>
                <a:cs typeface="Times New Roman" panose="02020603050405020304" pitchFamily="18" charset="0"/>
              </a:rPr>
              <a:t> для </a:t>
            </a:r>
            <a:r>
              <a:rPr lang="ru-RU" sz="2400" b="1" dirty="0" err="1" smtClean="0">
                <a:solidFill>
                  <a:srgbClr val="002060"/>
                </a:solidFill>
                <a:latin typeface="Times New Roman" panose="02020603050405020304" pitchFamily="18" charset="0"/>
                <a:cs typeface="Times New Roman" panose="02020603050405020304" pitchFamily="18" charset="0"/>
              </a:rPr>
              <a:t>дітей</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кожні</a:t>
            </a:r>
            <a:r>
              <a:rPr lang="ru-RU" sz="2400" b="1" dirty="0" smtClean="0">
                <a:solidFill>
                  <a:srgbClr val="002060"/>
                </a:solidFill>
                <a:latin typeface="Times New Roman" panose="02020603050405020304" pitchFamily="18" charset="0"/>
                <a:cs typeface="Times New Roman" panose="02020603050405020304" pitchFamily="18" charset="0"/>
              </a:rPr>
              <a:t> 5 </a:t>
            </a:r>
            <a:r>
              <a:rPr lang="ru-RU" sz="2400" b="1" dirty="0" err="1" smtClean="0">
                <a:solidFill>
                  <a:srgbClr val="002060"/>
                </a:solidFill>
                <a:latin typeface="Times New Roman" panose="02020603050405020304" pitchFamily="18" charset="0"/>
                <a:cs typeface="Times New Roman" panose="02020603050405020304" pitchFamily="18" charset="0"/>
              </a:rPr>
              <a:t>років</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розробляє</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нову</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стратегію</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своєї</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діяльності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Стратегію</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оприлюднюють</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тож</a:t>
            </a:r>
            <a:r>
              <a:rPr lang="ru-RU" sz="2400" b="1" dirty="0" smtClean="0">
                <a:solidFill>
                  <a:srgbClr val="002060"/>
                </a:solidFill>
                <a:latin typeface="Times New Roman" panose="02020603050405020304" pitchFamily="18" charset="0"/>
                <a:cs typeface="Times New Roman" panose="02020603050405020304" pitchFamily="18" charset="0"/>
              </a:rPr>
              <a:t> і батьки, і педагоги </a:t>
            </a:r>
            <a:r>
              <a:rPr lang="ru-RU" sz="2400" b="1" dirty="0" err="1" smtClean="0">
                <a:solidFill>
                  <a:srgbClr val="002060"/>
                </a:solidFill>
                <a:latin typeface="Times New Roman" panose="02020603050405020304" pitchFamily="18" charset="0"/>
                <a:cs typeface="Times New Roman" panose="02020603050405020304" pitchFamily="18" charset="0"/>
              </a:rPr>
              <a:t>можуть</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бачити</a:t>
            </a:r>
            <a:r>
              <a:rPr lang="ru-RU" sz="2400" b="1" dirty="0" smtClean="0">
                <a:solidFill>
                  <a:srgbClr val="002060"/>
                </a:solidFill>
                <a:latin typeface="Times New Roman" panose="02020603050405020304" pitchFamily="18" charset="0"/>
                <a:cs typeface="Times New Roman" panose="02020603050405020304" pitchFamily="18" charset="0"/>
              </a:rPr>
              <a:t>, в </a:t>
            </a:r>
            <a:r>
              <a:rPr lang="ru-RU" sz="2400" b="1" dirty="0" err="1" smtClean="0">
                <a:solidFill>
                  <a:srgbClr val="002060"/>
                </a:solidFill>
                <a:latin typeface="Times New Roman" panose="02020603050405020304" pitchFamily="18" charset="0"/>
                <a:cs typeface="Times New Roman" panose="02020603050405020304" pitchFamily="18" charset="0"/>
              </a:rPr>
              <a:t>якому</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напрямку</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рухається</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Офіс</a:t>
            </a:r>
            <a:r>
              <a:rPr lang="ru-RU" sz="2400" b="1" dirty="0" smtClean="0">
                <a:solidFill>
                  <a:srgbClr val="002060"/>
                </a:solidFill>
                <a:latin typeface="Times New Roman" panose="02020603050405020304" pitchFamily="18" charset="0"/>
                <a:cs typeface="Times New Roman" panose="02020603050405020304" pitchFamily="18" charset="0"/>
              </a:rPr>
              <a:t> і </a:t>
            </a:r>
            <a:r>
              <a:rPr lang="ru-RU" sz="2400" b="1" dirty="0" err="1" smtClean="0">
                <a:solidFill>
                  <a:srgbClr val="002060"/>
                </a:solidFill>
                <a:latin typeface="Times New Roman" panose="02020603050405020304" pitchFamily="18" charset="0"/>
                <a:cs typeface="Times New Roman" panose="02020603050405020304" pitchFamily="18" charset="0"/>
              </a:rPr>
              <a:t>що</a:t>
            </a:r>
            <a:r>
              <a:rPr lang="ru-RU" sz="2400" b="1" dirty="0" smtClean="0">
                <a:solidFill>
                  <a:srgbClr val="002060"/>
                </a:solidFill>
                <a:latin typeface="Times New Roman" panose="02020603050405020304" pitchFamily="18" charset="0"/>
                <a:cs typeface="Times New Roman" panose="02020603050405020304" pitchFamily="18" charset="0"/>
              </a:rPr>
              <a:t> є </a:t>
            </a:r>
            <a:r>
              <a:rPr lang="ru-RU" sz="2400" b="1" dirty="0" err="1" smtClean="0">
                <a:solidFill>
                  <a:srgbClr val="002060"/>
                </a:solidFill>
                <a:latin typeface="Times New Roman" panose="02020603050405020304" pitchFamily="18" charset="0"/>
                <a:cs typeface="Times New Roman" panose="02020603050405020304" pitchFamily="18" charset="0"/>
              </a:rPr>
              <a:t>головним</a:t>
            </a:r>
            <a:r>
              <a:rPr lang="ru-RU" sz="2400" b="1" dirty="0" smtClean="0">
                <a:solidFill>
                  <a:srgbClr val="002060"/>
                </a:solidFill>
                <a:latin typeface="Times New Roman" panose="02020603050405020304" pitchFamily="18" charset="0"/>
                <a:cs typeface="Times New Roman" panose="02020603050405020304" pitchFamily="18" charset="0"/>
              </a:rPr>
              <a:t>.</a:t>
            </a:r>
            <a:br>
              <a:rPr lang="ru-RU" sz="2400" b="1" dirty="0" smtClean="0">
                <a:solidFill>
                  <a:srgbClr val="002060"/>
                </a:solidFill>
                <a:latin typeface="Times New Roman" panose="02020603050405020304" pitchFamily="18" charset="0"/>
                <a:cs typeface="Times New Roman" panose="02020603050405020304" pitchFamily="18" charset="0"/>
              </a:rPr>
            </a:br>
            <a:r>
              <a:rPr lang="ru-RU" sz="2400" b="1" dirty="0" smtClean="0">
                <a:solidFill>
                  <a:srgbClr val="002060"/>
                </a:solidFill>
                <a:latin typeface="Times New Roman" panose="02020603050405020304" pitchFamily="18" charset="0"/>
                <a:cs typeface="Times New Roman" panose="02020603050405020304" pitchFamily="18" charset="0"/>
              </a:rPr>
              <a:t>У </a:t>
            </a:r>
            <a:r>
              <a:rPr lang="ru-RU" sz="2400" b="1" dirty="0" err="1" smtClean="0">
                <a:solidFill>
                  <a:srgbClr val="002060"/>
                </a:solidFill>
                <a:latin typeface="Times New Roman" panose="02020603050405020304" pitchFamily="18" charset="0"/>
                <a:cs typeface="Times New Roman" panose="02020603050405020304" pitchFamily="18" charset="0"/>
              </a:rPr>
              <a:t>зразкові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британській</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школі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ефективно</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працює</a:t>
            </a:r>
            <a:r>
              <a:rPr lang="ru-RU" sz="2400" b="1" dirty="0" smtClean="0">
                <a:solidFill>
                  <a:srgbClr val="002060"/>
                </a:solidFill>
                <a:latin typeface="Times New Roman" panose="02020603050405020304" pitchFamily="18" charset="0"/>
                <a:cs typeface="Times New Roman" panose="02020603050405020304" pitchFamily="18" charset="0"/>
              </a:rPr>
              <a:t> система </a:t>
            </a:r>
            <a:r>
              <a:rPr lang="ru-RU" sz="2400" b="1" dirty="0" err="1" smtClean="0">
                <a:solidFill>
                  <a:srgbClr val="002060"/>
                </a:solidFill>
                <a:latin typeface="Times New Roman" panose="02020603050405020304" pitchFamily="18" charset="0"/>
                <a:cs typeface="Times New Roman" panose="02020603050405020304" pitchFamily="18" charset="0"/>
              </a:rPr>
              <a:t>захисту</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Тобто</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керівництво</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школи</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створює</a:t>
            </a:r>
            <a:r>
              <a:rPr lang="ru-RU" sz="2400" b="1" dirty="0" smtClean="0">
                <a:solidFill>
                  <a:srgbClr val="002060"/>
                </a:solidFill>
                <a:latin typeface="Times New Roman" panose="02020603050405020304" pitchFamily="18" charset="0"/>
                <a:cs typeface="Times New Roman" panose="02020603050405020304" pitchFamily="18" charset="0"/>
              </a:rPr>
              <a:t> культуру «</a:t>
            </a:r>
            <a:r>
              <a:rPr lang="ru-RU" sz="2400" b="1" dirty="0" err="1" smtClean="0">
                <a:solidFill>
                  <a:srgbClr val="002060"/>
                </a:solidFill>
                <a:latin typeface="Times New Roman" panose="02020603050405020304" pitchFamily="18" charset="0"/>
                <a:cs typeface="Times New Roman" panose="02020603050405020304" pitchFamily="18" charset="0"/>
              </a:rPr>
              <a:t>пильності</a:t>
            </a:r>
            <a:r>
              <a:rPr lang="ru-RU" sz="2400" b="1" dirty="0" smtClean="0">
                <a:solidFill>
                  <a:srgbClr val="002060"/>
                </a:solidFill>
                <a:latin typeface="Times New Roman" panose="02020603050405020304" pitchFamily="18" charset="0"/>
                <a:cs typeface="Times New Roman" panose="02020603050405020304" pitchFamily="18" charset="0"/>
              </a:rPr>
              <a:t>», яка </a:t>
            </a:r>
            <a:r>
              <a:rPr lang="ru-RU" sz="2400" b="1" dirty="0" err="1" smtClean="0">
                <a:solidFill>
                  <a:srgbClr val="002060"/>
                </a:solidFill>
                <a:latin typeface="Times New Roman" panose="02020603050405020304" pitchFamily="18" charset="0"/>
                <a:cs typeface="Times New Roman" panose="02020603050405020304" pitchFamily="18" charset="0"/>
              </a:rPr>
              <a:t>сприяє</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благополуччю</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учнів</a:t>
            </a:r>
            <a:r>
              <a:rPr lang="ru-RU" sz="2400" b="1" dirty="0" smtClean="0">
                <a:solidFill>
                  <a:srgbClr val="002060"/>
                </a:solidFill>
                <a:latin typeface="Times New Roman" panose="02020603050405020304" pitchFamily="18" charset="0"/>
                <a:cs typeface="Times New Roman" panose="02020603050405020304" pitchFamily="18" charset="0"/>
              </a:rPr>
              <a:t>. У </a:t>
            </a:r>
            <a:r>
              <a:rPr lang="ru-RU" sz="2400" b="1" dirty="0" err="1" smtClean="0">
                <a:solidFill>
                  <a:srgbClr val="002060"/>
                </a:solidFill>
                <a:latin typeface="Times New Roman" panose="02020603050405020304" pitchFamily="18" charset="0"/>
                <a:cs typeface="Times New Roman" panose="02020603050405020304" pitchFamily="18" charset="0"/>
              </a:rPr>
              <a:t>такій</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школі</a:t>
            </a:r>
            <a:r>
              <a:rPr lang="ru-RU" sz="2400" b="1" dirty="0" smtClean="0">
                <a:solidFill>
                  <a:srgbClr val="002060"/>
                </a:solidFill>
                <a:latin typeface="Times New Roman" panose="02020603050405020304" pitchFamily="18" charset="0"/>
                <a:cs typeface="Times New Roman" panose="02020603050405020304" pitchFamily="18" charset="0"/>
              </a:rPr>
              <a:t> до </a:t>
            </a:r>
            <a:r>
              <a:rPr lang="ru-RU" sz="2400" b="1" dirty="0" err="1" smtClean="0">
                <a:solidFill>
                  <a:srgbClr val="002060"/>
                </a:solidFill>
                <a:latin typeface="Times New Roman" panose="02020603050405020304" pitchFamily="18" charset="0"/>
                <a:cs typeface="Times New Roman" panose="02020603050405020304" pitchFamily="18" charset="0"/>
              </a:rPr>
              <a:t>дітей</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прислухаються</a:t>
            </a:r>
            <a:r>
              <a:rPr lang="ru-RU" sz="2400" b="1" dirty="0" smtClean="0">
                <a:solidFill>
                  <a:srgbClr val="002060"/>
                </a:solidFill>
                <a:latin typeface="Times New Roman" panose="02020603050405020304" pitchFamily="18" charset="0"/>
                <a:cs typeface="Times New Roman" panose="02020603050405020304" pitchFamily="18" charset="0"/>
              </a:rPr>
              <a:t>, вони </a:t>
            </a:r>
            <a:r>
              <a:rPr lang="ru-RU" sz="2400" b="1" dirty="0" err="1" smtClean="0">
                <a:solidFill>
                  <a:srgbClr val="002060"/>
                </a:solidFill>
                <a:latin typeface="Times New Roman" panose="02020603050405020304" pitchFamily="18" charset="0"/>
                <a:cs typeface="Times New Roman" panose="02020603050405020304" pitchFamily="18" charset="0"/>
              </a:rPr>
              <a:t>почуваються</a:t>
            </a:r>
            <a:r>
              <a:rPr lang="ru-RU" sz="2400" b="1" dirty="0" smtClean="0">
                <a:solidFill>
                  <a:srgbClr val="002060"/>
                </a:solidFill>
                <a:latin typeface="Times New Roman" panose="02020603050405020304" pitchFamily="18" charset="0"/>
                <a:cs typeface="Times New Roman" panose="02020603050405020304" pitchFamily="18" charset="0"/>
              </a:rPr>
              <a:t> в </a:t>
            </a:r>
            <a:r>
              <a:rPr lang="ru-RU" sz="2400" b="1" dirty="0" err="1" smtClean="0">
                <a:solidFill>
                  <a:srgbClr val="002060"/>
                </a:solidFill>
                <a:latin typeface="Times New Roman" panose="02020603050405020304" pitchFamily="18" charset="0"/>
                <a:cs typeface="Times New Roman" panose="02020603050405020304" pitchFamily="18" charset="0"/>
              </a:rPr>
              <a:t>безпеці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Керівництво</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школи</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її</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колектив</a:t>
            </a:r>
            <a:r>
              <a:rPr lang="ru-RU" sz="2400" b="1" dirty="0" smtClean="0">
                <a:solidFill>
                  <a:srgbClr val="002060"/>
                </a:solidFill>
                <a:latin typeface="Times New Roman" panose="02020603050405020304" pitchFamily="18" charset="0"/>
                <a:cs typeface="Times New Roman" panose="02020603050405020304" pitchFamily="18" charset="0"/>
              </a:rPr>
              <a:t> та </a:t>
            </a:r>
            <a:r>
              <a:rPr lang="ru-RU" sz="2400" b="1" dirty="0" err="1" smtClean="0">
                <a:solidFill>
                  <a:srgbClr val="002060"/>
                </a:solidFill>
                <a:latin typeface="Times New Roman" panose="02020603050405020304" pitchFamily="18" charset="0"/>
                <a:cs typeface="Times New Roman" panose="02020603050405020304" pitchFamily="18" charset="0"/>
              </a:rPr>
              <a:t>учні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працюють</a:t>
            </a:r>
            <a:r>
              <a:rPr lang="ru-RU" sz="2400" b="1" dirty="0" smtClean="0">
                <a:solidFill>
                  <a:srgbClr val="002060"/>
                </a:solidFill>
                <a:latin typeface="Times New Roman" panose="02020603050405020304" pitchFamily="18" charset="0"/>
                <a:cs typeface="Times New Roman" panose="02020603050405020304" pitchFamily="18" charset="0"/>
              </a:rPr>
              <a:t> разом, </a:t>
            </a:r>
            <a:r>
              <a:rPr lang="ru-RU" sz="2400" b="1" dirty="0" err="1" smtClean="0">
                <a:solidFill>
                  <a:srgbClr val="002060"/>
                </a:solidFill>
                <a:latin typeface="Times New Roman" panose="02020603050405020304" pitchFamily="18" charset="0"/>
                <a:cs typeface="Times New Roman" panose="02020603050405020304" pitchFamily="18" charset="0"/>
              </a:rPr>
              <a:t>щоб</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запобігти</a:t>
            </a:r>
            <a:r>
              <a:rPr lang="ru-RU" sz="2400" b="1" dirty="0" smtClean="0">
                <a:solidFill>
                  <a:srgbClr val="002060"/>
                </a:solidFill>
                <a:latin typeface="Times New Roman" panose="02020603050405020304" pitchFamily="18" charset="0"/>
                <a:cs typeface="Times New Roman" panose="02020603050405020304" pitchFamily="18" charset="0"/>
              </a:rPr>
              <a:t> будь-</a:t>
            </a:r>
            <a:r>
              <a:rPr lang="ru-RU" sz="2400" b="1" dirty="0" err="1" smtClean="0">
                <a:solidFill>
                  <a:srgbClr val="002060"/>
                </a:solidFill>
                <a:latin typeface="Times New Roman" panose="02020603050405020304" pitchFamily="18" charset="0"/>
                <a:cs typeface="Times New Roman" panose="02020603050405020304" pitchFamily="18" charset="0"/>
              </a:rPr>
              <a:t>яким</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проявам</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прямої</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або</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непрямої</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дискримінації</a:t>
            </a:r>
            <a:r>
              <a:rPr lang="ru-RU" sz="2400" b="1" dirty="0" smtClean="0">
                <a:solidFill>
                  <a:srgbClr val="002060"/>
                </a:solidFill>
                <a:latin typeface="Times New Roman" panose="02020603050405020304" pitchFamily="18" charset="0"/>
                <a:cs typeface="Times New Roman" panose="02020603050405020304" pitchFamily="18" charset="0"/>
              </a:rPr>
              <a:t> та </a:t>
            </a:r>
            <a:r>
              <a:rPr lang="ru-RU" sz="2400" b="1" dirty="0" err="1" smtClean="0">
                <a:solidFill>
                  <a:srgbClr val="002060"/>
                </a:solidFill>
                <a:latin typeface="Times New Roman" panose="02020603050405020304" pitchFamily="18" charset="0"/>
                <a:cs typeface="Times New Roman" panose="02020603050405020304" pitchFamily="18" charset="0"/>
              </a:rPr>
              <a:t>упереджень</a:t>
            </a:r>
            <a:r>
              <a:rPr lang="ru-RU" sz="2400" b="1" dirty="0" smtClean="0">
                <a:solidFill>
                  <a:srgbClr val="002060"/>
                </a:solidFill>
                <a:latin typeface="Times New Roman" panose="02020603050405020304" pitchFamily="18" charset="0"/>
                <a:cs typeface="Times New Roman" panose="02020603050405020304" pitchFamily="18" charset="0"/>
              </a:rPr>
              <a:t>. Педагоги </a:t>
            </a:r>
            <a:r>
              <a:rPr lang="ru-RU" sz="2400" b="1" dirty="0" err="1" smtClean="0">
                <a:solidFill>
                  <a:srgbClr val="002060"/>
                </a:solidFill>
                <a:latin typeface="Times New Roman" panose="02020603050405020304" pitchFamily="18" charset="0"/>
                <a:cs typeface="Times New Roman" panose="02020603050405020304" pitchFamily="18" charset="0"/>
              </a:rPr>
              <a:t>мають</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одразу</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розпізнавати</a:t>
            </a:r>
            <a:r>
              <a:rPr lang="ru-RU" sz="2400" b="1" dirty="0" smtClean="0">
                <a:solidFill>
                  <a:srgbClr val="002060"/>
                </a:solidFill>
                <a:latin typeface="Times New Roman" panose="02020603050405020304" pitchFamily="18" charset="0"/>
                <a:cs typeface="Times New Roman" panose="02020603050405020304" pitchFamily="18" charset="0"/>
              </a:rPr>
              <a:t> , </a:t>
            </a:r>
            <a:r>
              <a:rPr lang="ru-RU" sz="2400" b="1" dirty="0" err="1" smtClean="0">
                <a:solidFill>
                  <a:srgbClr val="002060"/>
                </a:solidFill>
                <a:latin typeface="Times New Roman" panose="02020603050405020304" pitchFamily="18" charset="0"/>
                <a:cs typeface="Times New Roman" panose="02020603050405020304" pitchFamily="18" charset="0"/>
              </a:rPr>
              <a:t>що</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дитина</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щось</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переживає</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чи</a:t>
            </a:r>
            <a:r>
              <a:rPr lang="ru-RU" sz="2400" b="1" dirty="0" smtClean="0">
                <a:solidFill>
                  <a:srgbClr val="002060"/>
                </a:solidFill>
                <a:latin typeface="Times New Roman" panose="02020603050405020304" pitchFamily="18" charset="0"/>
                <a:cs typeface="Times New Roman" panose="02020603050405020304" pitchFamily="18" charset="0"/>
              </a:rPr>
              <a:t> стала жертвою </a:t>
            </a:r>
            <a:r>
              <a:rPr lang="ru-RU" sz="2400" b="1" dirty="0" err="1" smtClean="0">
                <a:solidFill>
                  <a:srgbClr val="002060"/>
                </a:solidFill>
                <a:latin typeface="Times New Roman" panose="02020603050405020304" pitchFamily="18" charset="0"/>
                <a:cs typeface="Times New Roman" panose="02020603050405020304" pitchFamily="18" charset="0"/>
              </a:rPr>
              <a:t>цькувань</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насмішок</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чи</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сексуальної</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експлуатації</a:t>
            </a:r>
            <a:r>
              <a:rPr lang="ru-RU" sz="2400" b="1" dirty="0" smtClean="0">
                <a:solidFill>
                  <a:srgbClr val="002060"/>
                </a:solidFill>
                <a:latin typeface="Times New Roman" panose="02020603050405020304" pitchFamily="18" charset="0"/>
                <a:cs typeface="Times New Roman" panose="02020603050405020304" pitchFamily="18" charset="0"/>
              </a:rPr>
              <a:t>. У такому </a:t>
            </a:r>
            <a:r>
              <a:rPr lang="ru-RU" sz="2400" b="1" dirty="0" err="1" smtClean="0">
                <a:solidFill>
                  <a:srgbClr val="002060"/>
                </a:solidFill>
                <a:latin typeface="Times New Roman" panose="02020603050405020304" pitchFamily="18" charset="0"/>
                <a:cs typeface="Times New Roman" panose="02020603050405020304" pitchFamily="18" charset="0"/>
              </a:rPr>
              <a:t>випадку</a:t>
            </a:r>
            <a:r>
              <a:rPr lang="ru-RU" sz="2400" b="1" dirty="0" smtClean="0">
                <a:solidFill>
                  <a:srgbClr val="002060"/>
                </a:solidFill>
                <a:latin typeface="Times New Roman" panose="02020603050405020304" pitchFamily="18" charset="0"/>
                <a:cs typeface="Times New Roman" panose="02020603050405020304" pitchFamily="18" charset="0"/>
              </a:rPr>
              <a:t>, перш </a:t>
            </a:r>
            <a:r>
              <a:rPr lang="ru-RU" sz="2400" b="1" dirty="0" err="1" smtClean="0">
                <a:solidFill>
                  <a:srgbClr val="002060"/>
                </a:solidFill>
                <a:latin typeface="Times New Roman" panose="02020603050405020304" pitchFamily="18" charset="0"/>
                <a:cs typeface="Times New Roman" panose="02020603050405020304" pitchFamily="18" charset="0"/>
              </a:rPr>
              <a:t>ніж</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втручатися</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самотужки</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вчитель</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має</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терміново</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відзвітувати</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керівництву</a:t>
            </a:r>
            <a:r>
              <a:rPr lang="ru-RU" sz="2400" b="1" dirty="0" smtClean="0">
                <a:solidFill>
                  <a:srgbClr val="002060"/>
                </a:solidFill>
                <a:latin typeface="Times New Roman" panose="02020603050405020304" pitchFamily="18" charset="0"/>
                <a:cs typeface="Times New Roman" panose="02020603050405020304" pitchFamily="18" charset="0"/>
              </a:rPr>
              <a:t>.</a:t>
            </a:r>
            <a:br>
              <a:rPr lang="ru-RU" sz="2400" b="1" dirty="0" smtClean="0">
                <a:solidFill>
                  <a:srgbClr val="002060"/>
                </a:solidFill>
                <a:latin typeface="Times New Roman" panose="02020603050405020304" pitchFamily="18" charset="0"/>
                <a:cs typeface="Times New Roman" panose="02020603050405020304" pitchFamily="18" charset="0"/>
              </a:rPr>
            </a:b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81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193" y="0"/>
            <a:ext cx="12192000" cy="6858000"/>
          </a:xfrm>
        </p:spPr>
      </p:pic>
      <p:sp>
        <p:nvSpPr>
          <p:cNvPr id="2" name="Заголовок 1"/>
          <p:cNvSpPr>
            <a:spLocks noGrp="1"/>
          </p:cNvSpPr>
          <p:nvPr>
            <p:ph type="title"/>
          </p:nvPr>
        </p:nvSpPr>
        <p:spPr>
          <a:xfrm>
            <a:off x="1651819" y="0"/>
            <a:ext cx="10279625" cy="4011561"/>
          </a:xfrm>
        </p:spPr>
        <p:txBody>
          <a:bodyPr>
            <a:noAutofit/>
          </a:bodyPr>
          <a:lstStyle/>
          <a:p>
            <a:pPr>
              <a:spcAft>
                <a:spcPts val="0"/>
              </a:spcAft>
            </a:pPr>
            <a:r>
              <a:rPr lang="ru-RU" sz="2800" b="1" dirty="0" smtClean="0">
                <a:solidFill>
                  <a:srgbClr val="002060"/>
                </a:solidFill>
                <a:latin typeface="Times New Roman" panose="02020603050405020304" pitchFamily="18" charset="0"/>
                <a:cs typeface="Times New Roman" panose="02020603050405020304" pitchFamily="18" charset="0"/>
              </a:rPr>
              <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Також</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британці</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говорять</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про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неприпустимість</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безладного</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середовища</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Тобто</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такого, в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якому</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не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всі</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залучені</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до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спільних</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активностей.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Це</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на думку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працівників</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Офісу</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заважає</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індивідуальному</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груповому</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розвитку</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учнів</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і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спричиняє</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ризики</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А от у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злагодженому</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просторі</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учні</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співпрацюють</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показують</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повагу</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толерантність</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одне</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до одного,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здатні</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себе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контролювати</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Вони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поважають</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різноманітність</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рівність</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Крім</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того, вони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почуваються</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в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безпеці</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розуміють</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як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цю</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безпеку</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зберігати</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У такому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просторі</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педагоги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також</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стимулюють</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дискусії</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про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екстремізм</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радикалізацію</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Це</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дає</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можливість</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усім</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висловитися</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а педагогам –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виявити</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ризики</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на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ранній</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стадії</a:t>
            </a:r>
            <a:r>
              <a:rPr lang="ru-RU" sz="2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0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0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1" dirty="0" smtClean="0">
                <a:solidFill>
                  <a:srgbClr val="002060"/>
                </a:solidFill>
                <a:latin typeface="Times New Roman" panose="02020603050405020304" pitchFamily="18" charset="0"/>
                <a:cs typeface="Times New Roman" panose="02020603050405020304" pitchFamily="18" charset="0"/>
              </a:rPr>
              <a:t/>
            </a:r>
            <a:br>
              <a:rPr lang="ru-RU" sz="2400" b="1" dirty="0" smtClean="0">
                <a:solidFill>
                  <a:srgbClr val="002060"/>
                </a:solidFill>
                <a:latin typeface="Times New Roman" panose="02020603050405020304" pitchFamily="18" charset="0"/>
                <a:cs typeface="Times New Roman" panose="02020603050405020304" pitchFamily="18" charset="0"/>
              </a:rPr>
            </a:b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srcRect t="12173" b="11463"/>
          <a:stretch/>
        </p:blipFill>
        <p:spPr>
          <a:xfrm>
            <a:off x="6328101" y="4011560"/>
            <a:ext cx="4724399" cy="2524822"/>
          </a:xfrm>
          <a:prstGeom prst="rect">
            <a:avLst/>
          </a:prstGeom>
          <a:effectLst>
            <a:softEdge rad="63500"/>
          </a:effectLst>
        </p:spPr>
      </p:pic>
      <p:pic>
        <p:nvPicPr>
          <p:cNvPr id="5" name="Рисунок 4"/>
          <p:cNvPicPr>
            <a:picLocks noChangeAspect="1"/>
          </p:cNvPicPr>
          <p:nvPr/>
        </p:nvPicPr>
        <p:blipFill>
          <a:blip r:embed="rId4"/>
          <a:stretch>
            <a:fillRect/>
          </a:stretch>
        </p:blipFill>
        <p:spPr>
          <a:xfrm>
            <a:off x="1533832" y="3880308"/>
            <a:ext cx="4170963" cy="2787327"/>
          </a:xfrm>
          <a:prstGeom prst="rect">
            <a:avLst/>
          </a:prstGeom>
          <a:effectLst>
            <a:softEdge rad="63500"/>
          </a:effectLst>
        </p:spPr>
      </p:pic>
    </p:spTree>
    <p:extLst>
      <p:ext uri="{BB962C8B-B14F-4D97-AF65-F5344CB8AC3E}">
        <p14:creationId xmlns:p14="http://schemas.microsoft.com/office/powerpoint/2010/main" val="56335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2669457" y="365126"/>
            <a:ext cx="9320981" cy="6242152"/>
          </a:xfrm>
        </p:spPr>
        <p:txBody>
          <a:bodyPr>
            <a:normAutofit/>
          </a:bodyPr>
          <a:lstStyle/>
          <a:p>
            <a:pPr>
              <a:spcAft>
                <a:spcPts val="0"/>
              </a:spcAft>
            </a:pPr>
            <a:r>
              <a:rPr lang="uk-UA" sz="31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Україна розпочала перехід від інспектування шкіл до системи забезпечення якості шкільної освіти.  </a:t>
            </a:r>
            <a:r>
              <a:rPr lang="uk-UA" sz="31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Створена у 2017 році Державна служба якості освіти</a:t>
            </a:r>
            <a:r>
              <a:rPr lang="uk-UA" sz="31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та її територіальні підрозділи будуть здійснювати зовнішнє оцінювання якості діяльності закладів освіти – </a:t>
            </a:r>
            <a:r>
              <a:rPr lang="uk-UA" sz="31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інституційний аудит.    </a:t>
            </a:r>
            <a:r>
              <a:rPr lang="ru-RU" sz="31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31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31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Поки триває розроблення стандартів та рекомендації із забезпечення якості освіти та порядку проведення інституційного аудиту, ми вивчаємо досвід різних країн щодо критеріїв та складових ідеальної школи. Познайомимося , які підходи застосовують для його формування у Литві, Чехії, Норвегії та Великобританії.</a:t>
            </a:r>
            <a:r>
              <a:rPr lang="ru-RU"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40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150764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2123768" y="365126"/>
            <a:ext cx="9792928" cy="3543197"/>
          </a:xfrm>
        </p:spPr>
        <p:txBody>
          <a:bodyPr>
            <a:normAutofit fontScale="90000"/>
          </a:bodyPr>
          <a:lstStyle/>
          <a:p>
            <a:r>
              <a:rPr lang="ru-RU" sz="3200" b="1" dirty="0" err="1" smtClean="0">
                <a:solidFill>
                  <a:srgbClr val="002060"/>
                </a:solidFill>
                <a:latin typeface="Times New Roman" panose="02020603050405020304" pitchFamily="18" charset="0"/>
                <a:cs typeface="Times New Roman" panose="02020603050405020304" pitchFamily="18" charset="0"/>
              </a:rPr>
              <a:t>Кожна</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країна</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по-своєму</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уявляє</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ідеальну</a:t>
            </a:r>
            <a:r>
              <a:rPr lang="ru-RU" sz="3200" b="1" dirty="0" smtClean="0">
                <a:solidFill>
                  <a:srgbClr val="002060"/>
                </a:solidFill>
                <a:latin typeface="Times New Roman" panose="02020603050405020304" pitchFamily="18" charset="0"/>
                <a:cs typeface="Times New Roman" panose="02020603050405020304" pitchFamily="18" charset="0"/>
              </a:rPr>
              <a:t> школу та </a:t>
            </a:r>
            <a:r>
              <a:rPr lang="ru-RU" sz="3200" b="1" dirty="0" err="1" smtClean="0">
                <a:solidFill>
                  <a:srgbClr val="002060"/>
                </a:solidFill>
                <a:latin typeface="Times New Roman" panose="02020603050405020304" pitchFamily="18" charset="0"/>
                <a:cs typeface="Times New Roman" panose="02020603050405020304" pitchFamily="18" charset="0"/>
              </a:rPr>
              <a:t>її</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складові</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Однак</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усі</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сходяться</a:t>
            </a:r>
            <a:r>
              <a:rPr lang="ru-RU" sz="3200" b="1" dirty="0" smtClean="0">
                <a:solidFill>
                  <a:srgbClr val="002060"/>
                </a:solidFill>
                <a:latin typeface="Times New Roman" panose="02020603050405020304" pitchFamily="18" charset="0"/>
                <a:cs typeface="Times New Roman" panose="02020603050405020304" pitchFamily="18" charset="0"/>
              </a:rPr>
              <a:t> на тому, </a:t>
            </a:r>
            <a:r>
              <a:rPr lang="ru-RU" sz="3200" b="1" dirty="0" err="1" smtClean="0">
                <a:solidFill>
                  <a:srgbClr val="002060"/>
                </a:solidFill>
                <a:latin typeface="Times New Roman" panose="02020603050405020304" pitchFamily="18" charset="0"/>
                <a:cs typeface="Times New Roman" panose="02020603050405020304" pitchFamily="18" charset="0"/>
              </a:rPr>
              <a:t>що</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зорове</a:t>
            </a:r>
            <a:r>
              <a:rPr lang="ru-RU" sz="3200" b="1" dirty="0" smtClean="0">
                <a:solidFill>
                  <a:srgbClr val="002060"/>
                </a:solidFill>
                <a:latin typeface="Times New Roman" panose="02020603050405020304" pitchFamily="18" charset="0"/>
                <a:cs typeface="Times New Roman" panose="02020603050405020304" pitchFamily="18" charset="0"/>
              </a:rPr>
              <a:t> й </a:t>
            </a:r>
            <a:r>
              <a:rPr lang="ru-RU" sz="3200" b="1" dirty="0" err="1" smtClean="0">
                <a:solidFill>
                  <a:srgbClr val="002060"/>
                </a:solidFill>
                <a:latin typeface="Times New Roman" panose="02020603050405020304" pitchFamily="18" charset="0"/>
                <a:cs typeface="Times New Roman" panose="02020603050405020304" pitchFamily="18" charset="0"/>
              </a:rPr>
              <a:t>безпечне</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освітнє</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середовище</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школи</a:t>
            </a:r>
            <a:r>
              <a:rPr lang="ru-RU" sz="3200" b="1" dirty="0" smtClean="0">
                <a:solidFill>
                  <a:srgbClr val="002060"/>
                </a:solidFill>
                <a:latin typeface="Times New Roman" panose="02020603050405020304" pitchFamily="18" charset="0"/>
                <a:cs typeface="Times New Roman" panose="02020603050405020304" pitchFamily="18" charset="0"/>
              </a:rPr>
              <a:t> є основою </a:t>
            </a:r>
            <a:r>
              <a:rPr lang="ru-RU" sz="3200" b="1" dirty="0" err="1" smtClean="0">
                <a:solidFill>
                  <a:srgbClr val="002060"/>
                </a:solidFill>
                <a:latin typeface="Times New Roman" panose="02020603050405020304" pitchFamily="18" charset="0"/>
                <a:cs typeface="Times New Roman" panose="02020603050405020304" pitchFamily="18" charset="0"/>
              </a:rPr>
              <a:t>якісної</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освіти</a:t>
            </a:r>
            <a:r>
              <a:rPr lang="ru-RU" sz="3200" b="1" dirty="0" smtClean="0">
                <a:solidFill>
                  <a:srgbClr val="002060"/>
                </a:solidFill>
                <a:latin typeface="Times New Roman" panose="02020603050405020304" pitchFamily="18" charset="0"/>
                <a:cs typeface="Times New Roman" panose="02020603050405020304" pitchFamily="18" charset="0"/>
              </a:rPr>
              <a:t>. У </a:t>
            </a:r>
            <a:r>
              <a:rPr lang="ru-RU" sz="3200" b="1" dirty="0" err="1" smtClean="0">
                <a:solidFill>
                  <a:srgbClr val="002060"/>
                </a:solidFill>
                <a:latin typeface="Times New Roman" panose="02020603050405020304" pitchFamily="18" charset="0"/>
                <a:cs typeface="Times New Roman" panose="02020603050405020304" pitchFamily="18" charset="0"/>
              </a:rPr>
              <a:t>цих</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країнах</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освітнє</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середовище</a:t>
            </a:r>
            <a:r>
              <a:rPr lang="ru-RU" sz="3200" b="1" dirty="0" smtClean="0">
                <a:solidFill>
                  <a:srgbClr val="002060"/>
                </a:solidFill>
                <a:latin typeface="Times New Roman" panose="02020603050405020304" pitchFamily="18" charset="0"/>
                <a:cs typeface="Times New Roman" panose="02020603050405020304" pitchFamily="18" charset="0"/>
              </a:rPr>
              <a:t> в </a:t>
            </a:r>
            <a:r>
              <a:rPr lang="ru-RU" sz="3200" b="1" dirty="0" err="1" smtClean="0">
                <a:solidFill>
                  <a:srgbClr val="002060"/>
                </a:solidFill>
                <a:latin typeface="Times New Roman" panose="02020603050405020304" pitchFamily="18" charset="0"/>
                <a:cs typeface="Times New Roman" panose="02020603050405020304" pitchFamily="18" charset="0"/>
              </a:rPr>
              <a:t>загальній</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оцінці</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шкіл</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враховують</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по-різному</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Якщо</a:t>
            </a:r>
            <a:r>
              <a:rPr lang="ru-RU" sz="3200" b="1" dirty="0" smtClean="0">
                <a:solidFill>
                  <a:srgbClr val="002060"/>
                </a:solidFill>
                <a:latin typeface="Times New Roman" panose="02020603050405020304" pitchFamily="18" charset="0"/>
                <a:cs typeface="Times New Roman" panose="02020603050405020304" pitchFamily="18" charset="0"/>
              </a:rPr>
              <a:t> у </a:t>
            </a:r>
            <a:r>
              <a:rPr lang="ru-RU" sz="3200" b="1" dirty="0" err="1" smtClean="0">
                <a:solidFill>
                  <a:srgbClr val="002060"/>
                </a:solidFill>
                <a:latin typeface="Times New Roman" panose="02020603050405020304" pitchFamily="18" charset="0"/>
                <a:cs typeface="Times New Roman" panose="02020603050405020304" pitchFamily="18" charset="0"/>
              </a:rPr>
              <a:t>Чехії</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це</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стає</a:t>
            </a:r>
            <a:r>
              <a:rPr lang="ru-RU" sz="3200" b="1" dirty="0" smtClean="0">
                <a:solidFill>
                  <a:srgbClr val="002060"/>
                </a:solidFill>
                <a:latin typeface="Times New Roman" panose="02020603050405020304" pitchFamily="18" charset="0"/>
                <a:cs typeface="Times New Roman" panose="02020603050405020304" pitchFamily="18" charset="0"/>
              </a:rPr>
              <a:t> контекстом для </a:t>
            </a:r>
            <a:r>
              <a:rPr lang="ru-RU" sz="3200" b="1" dirty="0" err="1" smtClean="0">
                <a:solidFill>
                  <a:srgbClr val="002060"/>
                </a:solidFill>
                <a:latin typeface="Times New Roman" panose="02020603050405020304" pitchFamily="18" charset="0"/>
                <a:cs typeface="Times New Roman" panose="02020603050405020304" pitchFamily="18" charset="0"/>
              </a:rPr>
              <a:t>аналізу</a:t>
            </a:r>
            <a:r>
              <a:rPr lang="ru-RU" sz="3200" b="1" dirty="0" smtClean="0">
                <a:solidFill>
                  <a:srgbClr val="002060"/>
                </a:solidFill>
                <a:latin typeface="Times New Roman" panose="02020603050405020304" pitchFamily="18" charset="0"/>
                <a:cs typeface="Times New Roman" panose="02020603050405020304" pitchFamily="18" charset="0"/>
              </a:rPr>
              <a:t> і </a:t>
            </a:r>
            <a:r>
              <a:rPr lang="ru-RU" sz="3200" b="1" dirty="0" err="1" smtClean="0">
                <a:solidFill>
                  <a:srgbClr val="002060"/>
                </a:solidFill>
                <a:latin typeface="Times New Roman" panose="02020603050405020304" pitchFamily="18" charset="0"/>
                <a:cs typeface="Times New Roman" panose="02020603050405020304" pitchFamily="18" charset="0"/>
              </a:rPr>
              <a:t>висновків</a:t>
            </a:r>
            <a:r>
              <a:rPr lang="ru-RU" sz="3200" b="1" dirty="0" smtClean="0">
                <a:solidFill>
                  <a:srgbClr val="002060"/>
                </a:solidFill>
                <a:latin typeface="Times New Roman" panose="02020603050405020304" pitchFamily="18" charset="0"/>
                <a:cs typeface="Times New Roman" panose="02020603050405020304" pitchFamily="18" charset="0"/>
              </a:rPr>
              <a:t>, то в </a:t>
            </a:r>
            <a:r>
              <a:rPr lang="ru-RU" sz="3200" b="1" dirty="0" err="1" smtClean="0">
                <a:solidFill>
                  <a:srgbClr val="002060"/>
                </a:solidFill>
                <a:latin typeface="Times New Roman" panose="02020603050405020304" pitchFamily="18" charset="0"/>
                <a:cs typeface="Times New Roman" panose="02020603050405020304" pitchFamily="18" charset="0"/>
              </a:rPr>
              <a:t>Норвегії</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може</a:t>
            </a:r>
            <a:r>
              <a:rPr lang="ru-RU" sz="3200" b="1" dirty="0" smtClean="0">
                <a:solidFill>
                  <a:srgbClr val="002060"/>
                </a:solidFill>
                <a:latin typeface="Times New Roman" panose="02020603050405020304" pitchFamily="18" charset="0"/>
                <a:cs typeface="Times New Roman" panose="02020603050405020304" pitchFamily="18" charset="0"/>
              </a:rPr>
              <a:t> стати причиною </a:t>
            </a:r>
            <a:r>
              <a:rPr lang="ru-RU" sz="3200" b="1" dirty="0" err="1" smtClean="0">
                <a:solidFill>
                  <a:srgbClr val="002060"/>
                </a:solidFill>
                <a:latin typeface="Times New Roman" panose="02020603050405020304" pitchFamily="18" charset="0"/>
                <a:cs typeface="Times New Roman" panose="02020603050405020304" pitchFamily="18" charset="0"/>
              </a:rPr>
              <a:t>притягнення</a:t>
            </a:r>
            <a:r>
              <a:rPr lang="ru-RU" sz="3200" b="1" dirty="0" smtClean="0">
                <a:solidFill>
                  <a:srgbClr val="002060"/>
                </a:solidFill>
                <a:latin typeface="Times New Roman" panose="02020603050405020304" pitchFamily="18" charset="0"/>
                <a:cs typeface="Times New Roman" panose="02020603050405020304" pitchFamily="18" charset="0"/>
              </a:rPr>
              <a:t> до </a:t>
            </a:r>
            <a:r>
              <a:rPr lang="ru-RU" sz="3200" b="1" dirty="0" err="1" smtClean="0">
                <a:solidFill>
                  <a:srgbClr val="002060"/>
                </a:solidFill>
                <a:latin typeface="Times New Roman" panose="02020603050405020304" pitchFamily="18" charset="0"/>
                <a:cs typeface="Times New Roman" panose="02020603050405020304" pitchFamily="18" charset="0"/>
              </a:rPr>
              <a:t>кримінальної</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відповідальності</a:t>
            </a:r>
            <a:r>
              <a:rPr lang="ru-RU" sz="3200" b="1" dirty="0" smtClean="0">
                <a:solidFill>
                  <a:srgbClr val="002060"/>
                </a:solidFill>
                <a:latin typeface="Times New Roman" panose="02020603050405020304" pitchFamily="18" charset="0"/>
                <a:cs typeface="Times New Roman" panose="02020603050405020304" pitchFamily="18" charset="0"/>
              </a:rPr>
              <a:t>.</a:t>
            </a:r>
            <a:br>
              <a:rPr lang="ru-RU" sz="3200" b="1" dirty="0" smtClean="0">
                <a:solidFill>
                  <a:srgbClr val="002060"/>
                </a:solidFill>
                <a:latin typeface="Times New Roman" panose="02020603050405020304" pitchFamily="18" charset="0"/>
                <a:cs typeface="Times New Roman" panose="02020603050405020304" pitchFamily="18" charset="0"/>
              </a:rPr>
            </a:br>
            <a:r>
              <a:rPr lang="ru-RU" sz="3200" b="1" dirty="0" err="1" smtClean="0">
                <a:solidFill>
                  <a:srgbClr val="002060"/>
                </a:solidFill>
                <a:latin typeface="Times New Roman" panose="02020603050405020304" pitchFamily="18" charset="0"/>
                <a:cs typeface="Times New Roman" panose="02020603050405020304" pitchFamily="18" charset="0"/>
              </a:rPr>
              <a:t>Розглянемо</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ці</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приклади</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детальніше</a:t>
            </a:r>
            <a:r>
              <a:rPr lang="ru-RU" sz="3200" b="1" dirty="0" smtClean="0">
                <a:solidFill>
                  <a:srgbClr val="002060"/>
                </a:solidFill>
                <a:latin typeface="Times New Roman" panose="02020603050405020304" pitchFamily="18" charset="0"/>
                <a:cs typeface="Times New Roman" panose="02020603050405020304" pitchFamily="18" charset="0"/>
              </a:rPr>
              <a:t>.</a:t>
            </a:r>
            <a:br>
              <a:rPr lang="ru-RU" sz="3200" b="1" dirty="0" smtClean="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rot="1181529">
            <a:off x="8858865" y="3908323"/>
            <a:ext cx="2733367" cy="2337029"/>
          </a:xfrm>
          <a:prstGeom prst="rect">
            <a:avLst/>
          </a:prstGeom>
        </p:spPr>
      </p:pic>
      <p:pic>
        <p:nvPicPr>
          <p:cNvPr id="5" name="Рисунок 4"/>
          <p:cNvPicPr>
            <a:picLocks noChangeAspect="1"/>
          </p:cNvPicPr>
          <p:nvPr/>
        </p:nvPicPr>
        <p:blipFill>
          <a:blip r:embed="rId4"/>
          <a:stretch>
            <a:fillRect/>
          </a:stretch>
        </p:blipFill>
        <p:spPr>
          <a:xfrm>
            <a:off x="4394234" y="3734321"/>
            <a:ext cx="3864863" cy="2898647"/>
          </a:xfrm>
          <a:prstGeom prst="rect">
            <a:avLst/>
          </a:prstGeom>
        </p:spPr>
      </p:pic>
      <p:pic>
        <p:nvPicPr>
          <p:cNvPr id="6" name="Рисунок 5"/>
          <p:cNvPicPr>
            <a:picLocks noChangeAspect="1"/>
          </p:cNvPicPr>
          <p:nvPr/>
        </p:nvPicPr>
        <p:blipFill rotWithShape="1">
          <a:blip r:embed="rId5"/>
          <a:srcRect t="8109" b="10762"/>
          <a:stretch/>
        </p:blipFill>
        <p:spPr>
          <a:xfrm rot="20737106">
            <a:off x="1499572" y="4225793"/>
            <a:ext cx="2139854" cy="2314736"/>
          </a:xfrm>
          <a:prstGeom prst="rect">
            <a:avLst/>
          </a:prstGeom>
        </p:spPr>
      </p:pic>
    </p:spTree>
    <p:extLst>
      <p:ext uri="{BB962C8B-B14F-4D97-AF65-F5344CB8AC3E}">
        <p14:creationId xmlns:p14="http://schemas.microsoft.com/office/powerpoint/2010/main" val="361753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1946786" y="365125"/>
            <a:ext cx="9851924" cy="6153662"/>
          </a:xfrm>
        </p:spPr>
        <p:txBody>
          <a:bodyPr>
            <a:normAutofit fontScale="90000"/>
          </a:bodyPr>
          <a:lstStyle/>
          <a:p>
            <a:r>
              <a:rPr lang="ru-RU" sz="2700" b="1" dirty="0" smtClean="0">
                <a:solidFill>
                  <a:srgbClr val="002060"/>
                </a:solidFill>
                <a:latin typeface="Times New Roman" panose="02020603050405020304" pitchFamily="18" charset="0"/>
                <a:cs typeface="Times New Roman" panose="02020603050405020304" pitchFamily="18" charset="0"/>
              </a:rPr>
              <a:t>1. ЧЕХІЯ</a:t>
            </a:r>
            <a:br>
              <a:rPr lang="ru-RU" sz="2700" b="1" dirty="0" smtClean="0">
                <a:solidFill>
                  <a:srgbClr val="002060"/>
                </a:solidFill>
                <a:latin typeface="Times New Roman" panose="02020603050405020304" pitchFamily="18" charset="0"/>
                <a:cs typeface="Times New Roman" panose="02020603050405020304" pitchFamily="18" charset="0"/>
              </a:rPr>
            </a:br>
            <a:r>
              <a:rPr lang="ru-RU" sz="2700" b="1" dirty="0" smtClean="0">
                <a:solidFill>
                  <a:srgbClr val="002060"/>
                </a:solidFill>
                <a:latin typeface="Times New Roman" panose="02020603050405020304" pitchFamily="18" charset="0"/>
                <a:cs typeface="Times New Roman" panose="02020603050405020304" pitchFamily="18" charset="0"/>
              </a:rPr>
              <a:t/>
            </a:r>
            <a:br>
              <a:rPr lang="ru-RU" sz="2700" b="1" dirty="0" smtClean="0">
                <a:solidFill>
                  <a:srgbClr val="002060"/>
                </a:solidFill>
                <a:latin typeface="Times New Roman" panose="02020603050405020304" pitchFamily="18" charset="0"/>
                <a:cs typeface="Times New Roman" panose="02020603050405020304" pitchFamily="18" charset="0"/>
              </a:rPr>
            </a:br>
            <a:r>
              <a:rPr lang="ru-RU" sz="2700" b="1" dirty="0" smtClean="0">
                <a:solidFill>
                  <a:srgbClr val="002060"/>
                </a:solidFill>
                <a:latin typeface="Times New Roman" panose="02020603050405020304" pitchFamily="18" charset="0"/>
                <a:cs typeface="Times New Roman" panose="02020603050405020304" pitchFamily="18" charset="0"/>
              </a:rPr>
              <a:t>У </a:t>
            </a:r>
            <a:r>
              <a:rPr lang="ru-RU" sz="2700" b="1" dirty="0" err="1" smtClean="0">
                <a:solidFill>
                  <a:srgbClr val="002060"/>
                </a:solidFill>
                <a:latin typeface="Times New Roman" panose="02020603050405020304" pitchFamily="18" charset="0"/>
                <a:cs typeface="Times New Roman" panose="02020603050405020304" pitchFamily="18" charset="0"/>
              </a:rPr>
              <a:t>чеському</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шкільному</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аудиті</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враховують</a:t>
            </a:r>
            <a:r>
              <a:rPr lang="ru-RU" sz="2700" b="1" dirty="0" smtClean="0">
                <a:solidFill>
                  <a:srgbClr val="002060"/>
                </a:solidFill>
                <a:latin typeface="Times New Roman" panose="02020603050405020304" pitchFamily="18" charset="0"/>
                <a:cs typeface="Times New Roman" panose="02020603050405020304" pitchFamily="18" charset="0"/>
              </a:rPr>
              <a:t> характеристики </a:t>
            </a:r>
            <a:r>
              <a:rPr lang="ru-RU" sz="2700" b="1" dirty="0" err="1" smtClean="0">
                <a:solidFill>
                  <a:srgbClr val="002060"/>
                </a:solidFill>
                <a:latin typeface="Times New Roman" panose="02020603050405020304" pitchFamily="18" charset="0"/>
                <a:cs typeface="Times New Roman" panose="02020603050405020304" pitchFamily="18" charset="0"/>
              </a:rPr>
              <a:t>регіону</a:t>
            </a:r>
            <a:r>
              <a:rPr lang="ru-RU" sz="2700" b="1" dirty="0" smtClean="0">
                <a:solidFill>
                  <a:srgbClr val="002060"/>
                </a:solidFill>
                <a:latin typeface="Times New Roman" panose="02020603050405020304" pitchFamily="18" charset="0"/>
                <a:cs typeface="Times New Roman" panose="02020603050405020304" pitchFamily="18" charset="0"/>
              </a:rPr>
              <a:t>, в </a:t>
            </a:r>
            <a:r>
              <a:rPr lang="ru-RU" sz="2700" b="1" dirty="0" err="1" smtClean="0">
                <a:solidFill>
                  <a:srgbClr val="002060"/>
                </a:solidFill>
                <a:latin typeface="Times New Roman" panose="02020603050405020304" pitchFamily="18" charset="0"/>
                <a:cs typeface="Times New Roman" panose="02020603050405020304" pitchFamily="18" charset="0"/>
              </a:rPr>
              <a:t>якому</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розташована</a:t>
            </a:r>
            <a:r>
              <a:rPr lang="ru-RU" sz="2700" b="1" dirty="0" smtClean="0">
                <a:solidFill>
                  <a:srgbClr val="002060"/>
                </a:solidFill>
                <a:latin typeface="Times New Roman" panose="02020603050405020304" pitchFamily="18" charset="0"/>
                <a:cs typeface="Times New Roman" panose="02020603050405020304" pitchFamily="18" charset="0"/>
              </a:rPr>
              <a:t> школа, а </a:t>
            </a:r>
            <a:r>
              <a:rPr lang="ru-RU" sz="2700" b="1" dirty="0" err="1" smtClean="0">
                <a:solidFill>
                  <a:srgbClr val="002060"/>
                </a:solidFill>
                <a:latin typeface="Times New Roman" panose="02020603050405020304" pitchFamily="18" charset="0"/>
                <a:cs typeface="Times New Roman" panose="02020603050405020304" pitchFamily="18" charset="0"/>
              </a:rPr>
              <a:t>саме</a:t>
            </a:r>
            <a:r>
              <a:rPr lang="ru-RU" sz="2700" b="1" dirty="0" smtClean="0">
                <a:solidFill>
                  <a:srgbClr val="002060"/>
                </a:solidFill>
                <a:latin typeface="Times New Roman" panose="02020603050405020304" pitchFamily="18" charset="0"/>
                <a:cs typeface="Times New Roman" panose="02020603050405020304" pitchFamily="18" charset="0"/>
              </a:rPr>
              <a:t> – </a:t>
            </a:r>
            <a:r>
              <a:rPr lang="ru-RU" sz="2700" b="1" dirty="0" err="1" smtClean="0">
                <a:solidFill>
                  <a:srgbClr val="002060"/>
                </a:solidFill>
                <a:latin typeface="Times New Roman" panose="02020603050405020304" pitchFamily="18" charset="0"/>
                <a:cs typeface="Times New Roman" panose="02020603050405020304" pitchFamily="18" charset="0"/>
              </a:rPr>
              <a:t>демографічний</a:t>
            </a:r>
            <a:r>
              <a:rPr lang="ru-RU" sz="2700" b="1" dirty="0" smtClean="0">
                <a:solidFill>
                  <a:srgbClr val="002060"/>
                </a:solidFill>
                <a:latin typeface="Times New Roman" panose="02020603050405020304" pitchFamily="18" charset="0"/>
                <a:cs typeface="Times New Roman" panose="02020603050405020304" pitchFamily="18" charset="0"/>
              </a:rPr>
              <a:t> та </a:t>
            </a:r>
            <a:r>
              <a:rPr lang="ru-RU" sz="2700" b="1" dirty="0" err="1" smtClean="0">
                <a:solidFill>
                  <a:srgbClr val="002060"/>
                </a:solidFill>
                <a:latin typeface="Times New Roman" panose="02020603050405020304" pitchFamily="18" charset="0"/>
                <a:cs typeface="Times New Roman" panose="02020603050405020304" pitchFamily="18" charset="0"/>
              </a:rPr>
              <a:t>соціоекономічний</a:t>
            </a:r>
            <a:r>
              <a:rPr lang="ru-RU" sz="2700" b="1" dirty="0" smtClean="0">
                <a:solidFill>
                  <a:srgbClr val="002060"/>
                </a:solidFill>
                <a:latin typeface="Times New Roman" panose="02020603050405020304" pitchFamily="18" charset="0"/>
                <a:cs typeface="Times New Roman" panose="02020603050405020304" pitchFamily="18" charset="0"/>
              </a:rPr>
              <a:t> контекст, </a:t>
            </a:r>
            <a:r>
              <a:rPr lang="ru-RU" sz="2700" b="1" dirty="0" err="1" smtClean="0">
                <a:solidFill>
                  <a:srgbClr val="002060"/>
                </a:solidFill>
                <a:latin typeface="Times New Roman" panose="02020603050405020304" pitchFamily="18" charset="0"/>
                <a:cs typeface="Times New Roman" panose="02020603050405020304" pitchFamily="18" charset="0"/>
              </a:rPr>
              <a:t>її</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привабливість</a:t>
            </a:r>
            <a:r>
              <a:rPr lang="ru-RU" sz="2700" b="1" dirty="0" smtClean="0">
                <a:solidFill>
                  <a:srgbClr val="002060"/>
                </a:solidFill>
                <a:latin typeface="Times New Roman" panose="02020603050405020304" pitchFamily="18" charset="0"/>
                <a:cs typeface="Times New Roman" panose="02020603050405020304" pitchFamily="18" charset="0"/>
              </a:rPr>
              <a:t> як для </a:t>
            </a:r>
            <a:r>
              <a:rPr lang="ru-RU" sz="2700" b="1" dirty="0" err="1" smtClean="0">
                <a:solidFill>
                  <a:srgbClr val="002060"/>
                </a:solidFill>
                <a:latin typeface="Times New Roman" panose="02020603050405020304" pitchFamily="18" charset="0"/>
                <a:cs typeface="Times New Roman" panose="02020603050405020304" pitchFamily="18" charset="0"/>
              </a:rPr>
              <a:t>учнів</a:t>
            </a:r>
            <a:r>
              <a:rPr lang="ru-RU" sz="2700" b="1" dirty="0" smtClean="0">
                <a:solidFill>
                  <a:srgbClr val="002060"/>
                </a:solidFill>
                <a:latin typeface="Times New Roman" panose="02020603050405020304" pitchFamily="18" charset="0"/>
                <a:cs typeface="Times New Roman" panose="02020603050405020304" pitchFamily="18" charset="0"/>
              </a:rPr>
              <a:t>, так і </a:t>
            </a:r>
            <a:r>
              <a:rPr lang="ru-RU" sz="2700" b="1" dirty="0" err="1" smtClean="0">
                <a:solidFill>
                  <a:srgbClr val="002060"/>
                </a:solidFill>
                <a:latin typeface="Times New Roman" panose="02020603050405020304" pitchFamily="18" charset="0"/>
                <a:cs typeface="Times New Roman" panose="02020603050405020304" pitchFamily="18" charset="0"/>
              </a:rPr>
              <a:t>кваліфікованих</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педагогів</a:t>
            </a:r>
            <a:r>
              <a:rPr lang="ru-RU" sz="2700" b="1" dirty="0" smtClean="0">
                <a:solidFill>
                  <a:srgbClr val="002060"/>
                </a:solidFill>
                <a:latin typeface="Times New Roman" panose="02020603050405020304" pitchFamily="18" charset="0"/>
                <a:cs typeface="Times New Roman" panose="02020603050405020304" pitchFamily="18" charset="0"/>
              </a:rPr>
              <a:t>.</a:t>
            </a:r>
            <a:br>
              <a:rPr lang="ru-RU" sz="2700" b="1" dirty="0" smtClean="0">
                <a:solidFill>
                  <a:srgbClr val="002060"/>
                </a:solidFill>
                <a:latin typeface="Times New Roman" panose="02020603050405020304" pitchFamily="18" charset="0"/>
                <a:cs typeface="Times New Roman" panose="02020603050405020304" pitchFamily="18" charset="0"/>
              </a:rPr>
            </a:br>
            <a:r>
              <a:rPr lang="ru-RU" sz="2700" b="1" dirty="0" smtClean="0">
                <a:solidFill>
                  <a:srgbClr val="002060"/>
                </a:solidFill>
                <a:latin typeface="Times New Roman" panose="02020603050405020304" pitchFamily="18" charset="0"/>
                <a:cs typeface="Times New Roman" panose="02020603050405020304" pitchFamily="18" charset="0"/>
              </a:rPr>
              <a:t>Школа </a:t>
            </a:r>
            <a:r>
              <a:rPr lang="ru-RU" sz="2700" b="1" dirty="0" err="1" smtClean="0">
                <a:solidFill>
                  <a:srgbClr val="002060"/>
                </a:solidFill>
                <a:latin typeface="Times New Roman" panose="02020603050405020304" pitchFamily="18" charset="0"/>
                <a:cs typeface="Times New Roman" panose="02020603050405020304" pitchFamily="18" charset="0"/>
              </a:rPr>
              <a:t>має</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забезпечити</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фізичну</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безпеку</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учнів</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учителів</a:t>
            </a:r>
            <a:r>
              <a:rPr lang="ru-RU" sz="2700" b="1" dirty="0" smtClean="0">
                <a:solidFill>
                  <a:srgbClr val="002060"/>
                </a:solidFill>
                <a:latin typeface="Times New Roman" panose="02020603050405020304" pitchFamily="18" charset="0"/>
                <a:cs typeface="Times New Roman" panose="02020603050405020304" pitchFamily="18" charset="0"/>
              </a:rPr>
              <a:t> та </a:t>
            </a:r>
            <a:r>
              <a:rPr lang="ru-RU" sz="2700" b="1" dirty="0" err="1" smtClean="0">
                <a:solidFill>
                  <a:srgbClr val="002060"/>
                </a:solidFill>
                <a:latin typeface="Times New Roman" panose="02020603050405020304" pitchFamily="18" charset="0"/>
                <a:cs typeface="Times New Roman" panose="02020603050405020304" pitchFamily="18" charset="0"/>
              </a:rPr>
              <a:t>інших</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шкільних</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працівників</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Це</a:t>
            </a:r>
            <a:r>
              <a:rPr lang="ru-RU" sz="2700" b="1" dirty="0" smtClean="0">
                <a:solidFill>
                  <a:srgbClr val="002060"/>
                </a:solidFill>
                <a:latin typeface="Times New Roman" panose="02020603050405020304" pitchFamily="18" charset="0"/>
                <a:cs typeface="Times New Roman" panose="02020603050405020304" pitchFamily="18" charset="0"/>
              </a:rPr>
              <a:t> правило </a:t>
            </a:r>
            <a:r>
              <a:rPr lang="ru-RU" sz="2700" b="1" dirty="0" err="1" smtClean="0">
                <a:solidFill>
                  <a:srgbClr val="002060"/>
                </a:solidFill>
                <a:latin typeface="Times New Roman" panose="02020603050405020304" pitchFamily="18" charset="0"/>
                <a:cs typeface="Times New Roman" panose="02020603050405020304" pitchFamily="18" charset="0"/>
              </a:rPr>
              <a:t>стосується</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всіх</a:t>
            </a:r>
            <a:r>
              <a:rPr lang="ru-RU" sz="2700" b="1" dirty="0" smtClean="0">
                <a:solidFill>
                  <a:srgbClr val="002060"/>
                </a:solidFill>
                <a:latin typeface="Times New Roman" panose="02020603050405020304" pitchFamily="18" charset="0"/>
                <a:cs typeface="Times New Roman" panose="02020603050405020304" pitchFamily="18" charset="0"/>
              </a:rPr>
              <a:t> без </a:t>
            </a:r>
            <a:r>
              <a:rPr lang="ru-RU" sz="2700" b="1" dirty="0" err="1" smtClean="0">
                <a:solidFill>
                  <a:srgbClr val="002060"/>
                </a:solidFill>
                <a:latin typeface="Times New Roman" panose="02020603050405020304" pitchFamily="18" charset="0"/>
                <a:cs typeface="Times New Roman" panose="02020603050405020304" pitchFamily="18" charset="0"/>
              </a:rPr>
              <a:t>винятку</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шкіл</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Чеська</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ідеальна</a:t>
            </a:r>
            <a:r>
              <a:rPr lang="ru-RU" sz="2700" b="1" dirty="0" smtClean="0">
                <a:solidFill>
                  <a:srgbClr val="002060"/>
                </a:solidFill>
                <a:latin typeface="Times New Roman" panose="02020603050405020304" pitchFamily="18" charset="0"/>
                <a:cs typeface="Times New Roman" panose="02020603050405020304" pitchFamily="18" charset="0"/>
              </a:rPr>
              <a:t> школа – та, в </a:t>
            </a:r>
            <a:r>
              <a:rPr lang="ru-RU" sz="2700" b="1" dirty="0" err="1" smtClean="0">
                <a:solidFill>
                  <a:srgbClr val="002060"/>
                </a:solidFill>
                <a:latin typeface="Times New Roman" panose="02020603050405020304" pitchFamily="18" charset="0"/>
                <a:cs typeface="Times New Roman" panose="02020603050405020304" pitchFamily="18" charset="0"/>
              </a:rPr>
              <a:t>якій</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зробили</a:t>
            </a:r>
            <a:r>
              <a:rPr lang="ru-RU" sz="2700" b="1" dirty="0" smtClean="0">
                <a:solidFill>
                  <a:srgbClr val="002060"/>
                </a:solidFill>
                <a:latin typeface="Times New Roman" panose="02020603050405020304" pitchFamily="18" charset="0"/>
                <a:cs typeface="Times New Roman" panose="02020603050405020304" pitchFamily="18" charset="0"/>
              </a:rPr>
              <a:t> все </a:t>
            </a:r>
            <a:r>
              <a:rPr lang="ru-RU" sz="2700" b="1" dirty="0" err="1" smtClean="0">
                <a:solidFill>
                  <a:srgbClr val="002060"/>
                </a:solidFill>
                <a:latin typeface="Times New Roman" panose="02020603050405020304" pitchFamily="18" charset="0"/>
                <a:cs typeface="Times New Roman" panose="02020603050405020304" pitchFamily="18" charset="0"/>
              </a:rPr>
              <a:t>необхідне</a:t>
            </a:r>
            <a:r>
              <a:rPr lang="ru-RU" sz="2700" b="1" dirty="0" smtClean="0">
                <a:solidFill>
                  <a:srgbClr val="002060"/>
                </a:solidFill>
                <a:latin typeface="Times New Roman" panose="02020603050405020304" pitchFamily="18" charset="0"/>
                <a:cs typeface="Times New Roman" panose="02020603050405020304" pitchFamily="18" charset="0"/>
              </a:rPr>
              <a:t> для </a:t>
            </a:r>
            <a:r>
              <a:rPr lang="ru-RU" sz="2700" b="1" dirty="0" err="1" smtClean="0">
                <a:solidFill>
                  <a:srgbClr val="002060"/>
                </a:solidFill>
                <a:latin typeface="Times New Roman" panose="02020603050405020304" pitchFamily="18" charset="0"/>
                <a:cs typeface="Times New Roman" panose="02020603050405020304" pitchFamily="18" charset="0"/>
              </a:rPr>
              <a:t>запобігання</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нещасним</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випадкам</a:t>
            </a:r>
            <a:r>
              <a:rPr lang="ru-RU" sz="2700" b="1" dirty="0" smtClean="0">
                <a:solidFill>
                  <a:srgbClr val="002060"/>
                </a:solidFill>
                <a:latin typeface="Times New Roman" panose="02020603050405020304" pitchFamily="18" charset="0"/>
                <a:cs typeface="Times New Roman" panose="02020603050405020304" pitchFamily="18" charset="0"/>
              </a:rPr>
              <a:t>, та </a:t>
            </a:r>
            <a:r>
              <a:rPr lang="ru-RU" sz="2700" b="1" dirty="0" err="1" smtClean="0">
                <a:solidFill>
                  <a:srgbClr val="002060"/>
                </a:solidFill>
                <a:latin typeface="Times New Roman" panose="02020603050405020304" pitchFamily="18" charset="0"/>
                <a:cs typeface="Times New Roman" panose="02020603050405020304" pitchFamily="18" charset="0"/>
              </a:rPr>
              <a:t>учні</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якої</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знають</a:t>
            </a:r>
            <a:r>
              <a:rPr lang="ru-RU" sz="2700" b="1" dirty="0" smtClean="0">
                <a:solidFill>
                  <a:srgbClr val="002060"/>
                </a:solidFill>
                <a:latin typeface="Times New Roman" panose="02020603050405020304" pitchFamily="18" charset="0"/>
                <a:cs typeface="Times New Roman" panose="02020603050405020304" pitchFamily="18" charset="0"/>
              </a:rPr>
              <a:t> та </a:t>
            </a:r>
            <a:r>
              <a:rPr lang="ru-RU" sz="2700" b="1" dirty="0" err="1" smtClean="0">
                <a:solidFill>
                  <a:srgbClr val="002060"/>
                </a:solidFill>
                <a:latin typeface="Times New Roman" panose="02020603050405020304" pitchFamily="18" charset="0"/>
                <a:cs typeface="Times New Roman" panose="02020603050405020304" pitchFamily="18" charset="0"/>
              </a:rPr>
              <a:t>дотримуються</a:t>
            </a:r>
            <a:r>
              <a:rPr lang="ru-RU" sz="2700" b="1" dirty="0" smtClean="0">
                <a:solidFill>
                  <a:srgbClr val="002060"/>
                </a:solidFill>
                <a:latin typeface="Times New Roman" panose="02020603050405020304" pitchFamily="18" charset="0"/>
                <a:cs typeface="Times New Roman" panose="02020603050405020304" pitchFamily="18" charset="0"/>
              </a:rPr>
              <a:t> правил </a:t>
            </a:r>
            <a:r>
              <a:rPr lang="ru-RU" sz="2700" b="1" dirty="0" err="1" smtClean="0">
                <a:solidFill>
                  <a:srgbClr val="002060"/>
                </a:solidFill>
                <a:latin typeface="Times New Roman" panose="02020603050405020304" pitchFamily="18" charset="0"/>
                <a:cs typeface="Times New Roman" panose="02020603050405020304" pitchFamily="18" charset="0"/>
              </a:rPr>
              <a:t>безпеки</a:t>
            </a:r>
            <a:r>
              <a:rPr lang="ru-RU" sz="2700" b="1" dirty="0" smtClean="0">
                <a:solidFill>
                  <a:srgbClr val="002060"/>
                </a:solidFill>
                <a:latin typeface="Times New Roman" panose="02020603050405020304" pitchFamily="18" charset="0"/>
                <a:cs typeface="Times New Roman" panose="02020603050405020304" pitchFamily="18" charset="0"/>
              </a:rPr>
              <a:t>.</a:t>
            </a:r>
            <a:br>
              <a:rPr lang="ru-RU" sz="2700" b="1" dirty="0" smtClean="0">
                <a:solidFill>
                  <a:srgbClr val="002060"/>
                </a:solidFill>
                <a:latin typeface="Times New Roman" panose="02020603050405020304" pitchFamily="18" charset="0"/>
                <a:cs typeface="Times New Roman" panose="02020603050405020304" pitchFamily="18" charset="0"/>
              </a:rPr>
            </a:br>
            <a:r>
              <a:rPr lang="ru-RU" sz="2700" b="1" dirty="0" smtClean="0">
                <a:solidFill>
                  <a:srgbClr val="002060"/>
                </a:solidFill>
                <a:latin typeface="Times New Roman" panose="02020603050405020304" pitchFamily="18" charset="0"/>
                <a:cs typeface="Times New Roman" panose="02020603050405020304" pitchFamily="18" charset="0"/>
              </a:rPr>
              <a:t>У </a:t>
            </a:r>
            <a:r>
              <a:rPr lang="ru-RU" sz="2700" b="1" dirty="0" err="1" smtClean="0">
                <a:solidFill>
                  <a:srgbClr val="002060"/>
                </a:solidFill>
                <a:latin typeface="Times New Roman" panose="02020603050405020304" pitchFamily="18" charset="0"/>
                <a:cs typeface="Times New Roman" panose="02020603050405020304" pitchFamily="18" charset="0"/>
              </a:rPr>
              <a:t>такої</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школи</a:t>
            </a:r>
            <a:r>
              <a:rPr lang="ru-RU" sz="2700" b="1" dirty="0" smtClean="0">
                <a:solidFill>
                  <a:srgbClr val="002060"/>
                </a:solidFill>
                <a:latin typeface="Times New Roman" panose="02020603050405020304" pitchFamily="18" charset="0"/>
                <a:cs typeface="Times New Roman" panose="02020603050405020304" pitchFamily="18" charset="0"/>
              </a:rPr>
              <a:t> є </a:t>
            </a:r>
            <a:r>
              <a:rPr lang="ru-RU" sz="2700" b="1" dirty="0" err="1" smtClean="0">
                <a:solidFill>
                  <a:srgbClr val="002060"/>
                </a:solidFill>
                <a:latin typeface="Times New Roman" panose="02020603050405020304" pitchFamily="18" charset="0"/>
                <a:cs typeface="Times New Roman" panose="02020603050405020304" pitchFamily="18" charset="0"/>
              </a:rPr>
              <a:t>чітко</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складений</a:t>
            </a:r>
            <a:r>
              <a:rPr lang="ru-RU" sz="2700" b="1" dirty="0" smtClean="0">
                <a:solidFill>
                  <a:srgbClr val="002060"/>
                </a:solidFill>
                <a:latin typeface="Times New Roman" panose="02020603050405020304" pitchFamily="18" charset="0"/>
                <a:cs typeface="Times New Roman" panose="02020603050405020304" pitchFamily="18" charset="0"/>
              </a:rPr>
              <a:t> алгоритм </a:t>
            </a:r>
            <a:r>
              <a:rPr lang="ru-RU" sz="2700" b="1" dirty="0" err="1" smtClean="0">
                <a:solidFill>
                  <a:srgbClr val="002060"/>
                </a:solidFill>
                <a:latin typeface="Times New Roman" panose="02020603050405020304" pitchFamily="18" charset="0"/>
                <a:cs typeface="Times New Roman" panose="02020603050405020304" pitchFamily="18" charset="0"/>
              </a:rPr>
              <a:t>дій</a:t>
            </a:r>
            <a:r>
              <a:rPr lang="ru-RU" sz="2700" b="1" dirty="0" smtClean="0">
                <a:solidFill>
                  <a:srgbClr val="002060"/>
                </a:solidFill>
                <a:latin typeface="Times New Roman" panose="02020603050405020304" pitchFamily="18" charset="0"/>
                <a:cs typeface="Times New Roman" panose="02020603050405020304" pitchFamily="18" charset="0"/>
              </a:rPr>
              <a:t> у </a:t>
            </a:r>
            <a:r>
              <a:rPr lang="ru-RU" sz="2700" b="1" dirty="0" err="1" smtClean="0">
                <a:solidFill>
                  <a:srgbClr val="002060"/>
                </a:solidFill>
                <a:latin typeface="Times New Roman" panose="02020603050405020304" pitchFamily="18" charset="0"/>
                <a:cs typeface="Times New Roman" panose="02020603050405020304" pitchFamily="18" charset="0"/>
              </a:rPr>
              <a:t>разі</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виникнення</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розвитку</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ризикової</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поведінки</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серед</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учнів</a:t>
            </a:r>
            <a:r>
              <a:rPr lang="ru-RU" sz="2700" b="1" dirty="0" smtClean="0">
                <a:solidFill>
                  <a:srgbClr val="002060"/>
                </a:solidFill>
                <a:latin typeface="Times New Roman" panose="02020603050405020304" pitchFamily="18" charset="0"/>
                <a:cs typeface="Times New Roman" panose="02020603050405020304" pitchFamily="18" charset="0"/>
              </a:rPr>
              <a:t>, і, вона </a:t>
            </a:r>
            <a:r>
              <a:rPr lang="ru-RU" sz="2700" b="1" dirty="0" err="1" smtClean="0">
                <a:solidFill>
                  <a:srgbClr val="002060"/>
                </a:solidFill>
                <a:latin typeface="Times New Roman" panose="02020603050405020304" pitchFamily="18" charset="0"/>
                <a:cs typeface="Times New Roman" panose="02020603050405020304" pitchFamily="18" charset="0"/>
              </a:rPr>
              <a:t>послуговується</a:t>
            </a:r>
            <a:r>
              <a:rPr lang="ru-RU" sz="2700" b="1" dirty="0" smtClean="0">
                <a:solidFill>
                  <a:srgbClr val="002060"/>
                </a:solidFill>
                <a:latin typeface="Times New Roman" panose="02020603050405020304" pitchFamily="18" charset="0"/>
                <a:cs typeface="Times New Roman" panose="02020603050405020304" pitchFamily="18" charset="0"/>
              </a:rPr>
              <a:t> ними без </a:t>
            </a:r>
            <a:r>
              <a:rPr lang="ru-RU" sz="2700" b="1" dirty="0" err="1" smtClean="0">
                <a:solidFill>
                  <a:srgbClr val="002060"/>
                </a:solidFill>
                <a:latin typeface="Times New Roman" panose="02020603050405020304" pitchFamily="18" charset="0"/>
                <a:cs typeface="Times New Roman" panose="02020603050405020304" pitchFamily="18" charset="0"/>
              </a:rPr>
              <a:t>затримки</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кожна</a:t>
            </a:r>
            <a:r>
              <a:rPr lang="ru-RU" sz="2700" b="1" dirty="0" smtClean="0">
                <a:solidFill>
                  <a:srgbClr val="002060"/>
                </a:solidFill>
                <a:latin typeface="Times New Roman" panose="02020603050405020304" pitchFamily="18" charset="0"/>
                <a:cs typeface="Times New Roman" panose="02020603050405020304" pitchFamily="18" charset="0"/>
              </a:rPr>
              <a:t> школа </a:t>
            </a:r>
            <a:r>
              <a:rPr lang="ru-RU" sz="2700" b="1" dirty="0" err="1" smtClean="0">
                <a:solidFill>
                  <a:srgbClr val="002060"/>
                </a:solidFill>
                <a:latin typeface="Times New Roman" panose="02020603050405020304" pitchFamily="18" charset="0"/>
                <a:cs typeface="Times New Roman" panose="02020603050405020304" pitchFamily="18" charset="0"/>
              </a:rPr>
              <a:t>розробляє</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цей</a:t>
            </a:r>
            <a:r>
              <a:rPr lang="ru-RU" sz="2700" b="1" dirty="0" smtClean="0">
                <a:solidFill>
                  <a:srgbClr val="002060"/>
                </a:solidFill>
                <a:latin typeface="Times New Roman" panose="02020603050405020304" pitchFamily="18" charset="0"/>
                <a:cs typeface="Times New Roman" panose="02020603050405020304" pitchFamily="18" charset="0"/>
              </a:rPr>
              <a:t> алгоритм </a:t>
            </a:r>
            <a:r>
              <a:rPr lang="ru-RU" sz="2700" b="1" dirty="0" err="1" smtClean="0">
                <a:solidFill>
                  <a:srgbClr val="002060"/>
                </a:solidFill>
                <a:latin typeface="Times New Roman" panose="02020603050405020304" pitchFamily="18" charset="0"/>
                <a:cs typeface="Times New Roman" panose="02020603050405020304" pitchFamily="18" charset="0"/>
              </a:rPr>
              <a:t>самостійно</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Також</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важливу</a:t>
            </a:r>
            <a:r>
              <a:rPr lang="ru-RU" sz="2700" b="1" dirty="0" smtClean="0">
                <a:solidFill>
                  <a:srgbClr val="002060"/>
                </a:solidFill>
                <a:latin typeface="Times New Roman" panose="02020603050405020304" pitchFamily="18" charset="0"/>
                <a:cs typeface="Times New Roman" panose="02020603050405020304" pitchFamily="18" charset="0"/>
              </a:rPr>
              <a:t> роль тут </a:t>
            </a:r>
            <a:r>
              <a:rPr lang="ru-RU" sz="2700" b="1" dirty="0" err="1" smtClean="0">
                <a:solidFill>
                  <a:srgbClr val="002060"/>
                </a:solidFill>
                <a:latin typeface="Times New Roman" panose="02020603050405020304" pitchFamily="18" charset="0"/>
                <a:cs typeface="Times New Roman" panose="02020603050405020304" pitchFamily="18" charset="0"/>
              </a:rPr>
              <a:t>грає</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комунікація</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із</a:t>
            </a:r>
            <a:r>
              <a:rPr lang="ru-RU" sz="2700" b="1" dirty="0" smtClean="0">
                <a:solidFill>
                  <a:srgbClr val="002060"/>
                </a:solidFill>
                <a:latin typeface="Times New Roman" panose="02020603050405020304" pitchFamily="18" charset="0"/>
                <a:cs typeface="Times New Roman" panose="02020603050405020304" pitchFamily="18" charset="0"/>
              </a:rPr>
              <a:t> батьками, </a:t>
            </a:r>
            <a:r>
              <a:rPr lang="ru-RU" sz="2700" b="1" dirty="0" err="1" smtClean="0">
                <a:solidFill>
                  <a:srgbClr val="002060"/>
                </a:solidFill>
                <a:latin typeface="Times New Roman" panose="02020603050405020304" pitchFamily="18" charset="0"/>
                <a:cs typeface="Times New Roman" panose="02020603050405020304" pitchFamily="18" charset="0"/>
              </a:rPr>
              <a:t>які</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можуть</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надати</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необхідну</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інформацію</a:t>
            </a:r>
            <a:r>
              <a:rPr lang="ru-RU" sz="2700" b="1" dirty="0" smtClean="0">
                <a:solidFill>
                  <a:srgbClr val="002060"/>
                </a:solidFill>
                <a:latin typeface="Times New Roman" panose="02020603050405020304" pitchFamily="18" charset="0"/>
                <a:cs typeface="Times New Roman" panose="02020603050405020304" pitchFamily="18" charset="0"/>
              </a:rPr>
              <a:t> і разом </a:t>
            </a:r>
            <a:r>
              <a:rPr lang="ru-RU" sz="2700" b="1" dirty="0" err="1" smtClean="0">
                <a:solidFill>
                  <a:srgbClr val="002060"/>
                </a:solidFill>
                <a:latin typeface="Times New Roman" panose="02020603050405020304" pitchFamily="18" charset="0"/>
                <a:cs typeface="Times New Roman" panose="02020603050405020304" pitchFamily="18" charset="0"/>
              </a:rPr>
              <a:t>простежити</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чи</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певні</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дії</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мають</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потрібний</a:t>
            </a:r>
            <a:r>
              <a:rPr lang="ru-RU" sz="2700" b="1" dirty="0" smtClean="0">
                <a:solidFill>
                  <a:srgbClr val="002060"/>
                </a:solidFill>
                <a:latin typeface="Times New Roman" panose="02020603050405020304" pitchFamily="18" charset="0"/>
                <a:cs typeface="Times New Roman" panose="02020603050405020304" pitchFamily="18" charset="0"/>
              </a:rPr>
              <a:t> </a:t>
            </a:r>
            <a:r>
              <a:rPr lang="ru-RU" sz="2700" b="1" dirty="0" err="1" smtClean="0">
                <a:solidFill>
                  <a:srgbClr val="002060"/>
                </a:solidFill>
                <a:latin typeface="Times New Roman" panose="02020603050405020304" pitchFamily="18" charset="0"/>
                <a:cs typeface="Times New Roman" panose="02020603050405020304" pitchFamily="18" charset="0"/>
              </a:rPr>
              <a:t>ефект</a:t>
            </a:r>
            <a:r>
              <a:rPr lang="ru-RU" sz="2700" b="1" dirty="0" smtClean="0">
                <a:solidFill>
                  <a:srgbClr val="002060"/>
                </a:solidFill>
                <a:latin typeface="Times New Roman" panose="02020603050405020304" pitchFamily="18" charset="0"/>
                <a:cs typeface="Times New Roman" panose="02020603050405020304" pitchFamily="18" charset="0"/>
              </a:rPr>
              <a:t>.</a:t>
            </a:r>
            <a:r>
              <a:rPr lang="ru-RU" sz="3200" b="1" dirty="0" smtClean="0"/>
              <a:t/>
            </a:r>
            <a:br>
              <a:rPr lang="ru-RU" sz="3200" b="1" dirty="0" smtClean="0"/>
            </a:br>
            <a:endParaRPr lang="ru-RU" sz="3200" b="1" dirty="0"/>
          </a:p>
        </p:txBody>
      </p:sp>
    </p:spTree>
    <p:extLst>
      <p:ext uri="{BB962C8B-B14F-4D97-AF65-F5344CB8AC3E}">
        <p14:creationId xmlns:p14="http://schemas.microsoft.com/office/powerpoint/2010/main" val="97149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5589639" y="365125"/>
            <a:ext cx="6253314" cy="6079920"/>
          </a:xfrm>
        </p:spPr>
        <p:txBody>
          <a:bodyPr>
            <a:normAutofit fontScale="90000"/>
          </a:bodyPr>
          <a:lstStyle/>
          <a:p>
            <a:r>
              <a:rPr lang="ru-RU" sz="3100" b="1" dirty="0" smtClean="0">
                <a:solidFill>
                  <a:srgbClr val="002060"/>
                </a:solidFill>
                <a:latin typeface="Times New Roman" panose="02020603050405020304" pitchFamily="18" charset="0"/>
                <a:cs typeface="Times New Roman" panose="02020603050405020304" pitchFamily="18" charset="0"/>
              </a:rPr>
              <a:t/>
            </a:r>
            <a:br>
              <a:rPr lang="ru-RU" sz="3100" b="1" dirty="0" smtClean="0">
                <a:solidFill>
                  <a:srgbClr val="002060"/>
                </a:solidFill>
                <a:latin typeface="Times New Roman" panose="02020603050405020304" pitchFamily="18" charset="0"/>
                <a:cs typeface="Times New Roman" panose="02020603050405020304" pitchFamily="18" charset="0"/>
              </a:rPr>
            </a:br>
            <a:r>
              <a:rPr lang="ru-RU" sz="3100" b="1" dirty="0">
                <a:solidFill>
                  <a:srgbClr val="002060"/>
                </a:solidFill>
                <a:latin typeface="Times New Roman" panose="02020603050405020304" pitchFamily="18" charset="0"/>
                <a:cs typeface="Times New Roman" panose="02020603050405020304" pitchFamily="18" charset="0"/>
              </a:rPr>
              <a:t/>
            </a:r>
            <a:br>
              <a:rPr lang="ru-RU" sz="3100" b="1" dirty="0">
                <a:solidFill>
                  <a:srgbClr val="002060"/>
                </a:solidFill>
                <a:latin typeface="Times New Roman" panose="02020603050405020304" pitchFamily="18" charset="0"/>
                <a:cs typeface="Times New Roman" panose="02020603050405020304" pitchFamily="18" charset="0"/>
              </a:rPr>
            </a:br>
            <a:r>
              <a:rPr lang="ru-RU" sz="3100" b="1" dirty="0" smtClean="0">
                <a:solidFill>
                  <a:srgbClr val="002060"/>
                </a:solidFill>
                <a:latin typeface="Times New Roman" panose="02020603050405020304" pitchFamily="18" charset="0"/>
                <a:cs typeface="Times New Roman" panose="02020603050405020304" pitchFamily="18" charset="0"/>
              </a:rPr>
              <a:t/>
            </a:r>
            <a:br>
              <a:rPr lang="ru-RU" sz="3100" b="1" dirty="0" smtClean="0">
                <a:solidFill>
                  <a:srgbClr val="002060"/>
                </a:solidFill>
                <a:latin typeface="Times New Roman" panose="02020603050405020304" pitchFamily="18" charset="0"/>
                <a:cs typeface="Times New Roman" panose="02020603050405020304" pitchFamily="18" charset="0"/>
              </a:rPr>
            </a:br>
            <a:r>
              <a:rPr lang="ru-RU" sz="3100" b="1" dirty="0" smtClean="0">
                <a:solidFill>
                  <a:srgbClr val="002060"/>
                </a:solidFill>
                <a:latin typeface="Times New Roman" panose="02020603050405020304" pitchFamily="18" charset="0"/>
                <a:cs typeface="Times New Roman" panose="02020603050405020304" pitchFamily="18" charset="0"/>
              </a:rPr>
              <a:t/>
            </a:r>
            <a:br>
              <a:rPr lang="ru-RU" sz="3100" b="1" dirty="0" smtClean="0">
                <a:solidFill>
                  <a:srgbClr val="002060"/>
                </a:solidFill>
                <a:latin typeface="Times New Roman" panose="02020603050405020304" pitchFamily="18" charset="0"/>
                <a:cs typeface="Times New Roman" panose="02020603050405020304" pitchFamily="18" charset="0"/>
              </a:rPr>
            </a:br>
            <a:r>
              <a:rPr lang="ru-RU" sz="3100" b="1" dirty="0" err="1" smtClean="0">
                <a:solidFill>
                  <a:srgbClr val="002060"/>
                </a:solidFill>
                <a:latin typeface="Times New Roman" panose="02020603050405020304" pitchFamily="18" charset="0"/>
                <a:cs typeface="Times New Roman" panose="02020603050405020304" pitchFamily="18" charset="0"/>
              </a:rPr>
              <a:t>Зразкове</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освітнє</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середовище</a:t>
            </a:r>
            <a:r>
              <a:rPr lang="ru-RU" sz="3100" b="1" dirty="0" smtClean="0">
                <a:solidFill>
                  <a:srgbClr val="002060"/>
                </a:solidFill>
                <a:latin typeface="Times New Roman" panose="02020603050405020304" pitchFamily="18" charset="0"/>
                <a:cs typeface="Times New Roman" panose="02020603050405020304" pitchFamily="18" charset="0"/>
              </a:rPr>
              <a:t> – </a:t>
            </a:r>
            <a:r>
              <a:rPr lang="ru-RU" sz="3100" b="1" dirty="0" err="1" smtClean="0">
                <a:solidFill>
                  <a:srgbClr val="002060"/>
                </a:solidFill>
                <a:latin typeface="Times New Roman" panose="02020603050405020304" pitchFamily="18" charset="0"/>
                <a:cs typeface="Times New Roman" panose="02020603050405020304" pitchFamily="18" charset="0"/>
              </a:rPr>
              <a:t>це</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відкритий</a:t>
            </a:r>
            <a:r>
              <a:rPr lang="ru-RU" sz="3100" b="1" dirty="0" smtClean="0">
                <a:solidFill>
                  <a:srgbClr val="002060"/>
                </a:solidFill>
                <a:latin typeface="Times New Roman" panose="02020603050405020304" pitchFamily="18" charset="0"/>
                <a:cs typeface="Times New Roman" panose="02020603050405020304" pitchFamily="18" charset="0"/>
              </a:rPr>
              <a:t> та </a:t>
            </a:r>
            <a:r>
              <a:rPr lang="ru-RU" sz="3100" b="1" dirty="0" err="1" smtClean="0">
                <a:solidFill>
                  <a:srgbClr val="002060"/>
                </a:solidFill>
                <a:latin typeface="Times New Roman" panose="02020603050405020304" pitchFamily="18" charset="0"/>
                <a:cs typeface="Times New Roman" panose="02020603050405020304" pitchFamily="18" charset="0"/>
              </a:rPr>
              <a:t>дружній</a:t>
            </a:r>
            <a:r>
              <a:rPr lang="ru-RU" sz="3100" b="1" dirty="0" smtClean="0">
                <a:solidFill>
                  <a:srgbClr val="002060"/>
                </a:solidFill>
                <a:latin typeface="Times New Roman" panose="02020603050405020304" pitchFamily="18" charset="0"/>
                <a:cs typeface="Times New Roman" panose="02020603050405020304" pitchFamily="18" charset="0"/>
              </a:rPr>
              <a:t> до </a:t>
            </a:r>
            <a:r>
              <a:rPr lang="ru-RU" sz="3100" b="1" dirty="0" err="1" smtClean="0">
                <a:solidFill>
                  <a:srgbClr val="002060"/>
                </a:solidFill>
                <a:latin typeface="Times New Roman" panose="02020603050405020304" pitchFamily="18" charset="0"/>
                <a:cs typeface="Times New Roman" panose="02020603050405020304" pitchFamily="18" charset="0"/>
              </a:rPr>
              <a:t>дитини</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простір</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Щоб</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його</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створити</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потрібно</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комуні</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кувати</a:t>
            </a:r>
            <a:r>
              <a:rPr lang="ru-RU" sz="3100" b="1" dirty="0" smtClean="0">
                <a:solidFill>
                  <a:srgbClr val="002060"/>
                </a:solidFill>
                <a:latin typeface="Times New Roman" panose="02020603050405020304" pitchFamily="18" charset="0"/>
                <a:cs typeface="Times New Roman" panose="02020603050405020304" pitchFamily="18" charset="0"/>
              </a:rPr>
              <a:t> як з батьками, так і з </a:t>
            </a:r>
            <a:r>
              <a:rPr lang="ru-RU" sz="3100" b="1" dirty="0" err="1" smtClean="0">
                <a:solidFill>
                  <a:srgbClr val="002060"/>
                </a:solidFill>
                <a:latin typeface="Times New Roman" panose="02020603050405020304" pitchFamily="18" charset="0"/>
                <a:cs typeface="Times New Roman" panose="02020603050405020304" pitchFamily="18" charset="0"/>
              </a:rPr>
              <a:t>дітьми</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просити</a:t>
            </a:r>
            <a:r>
              <a:rPr lang="ru-RU" sz="3100" b="1" dirty="0" smtClean="0">
                <a:solidFill>
                  <a:srgbClr val="002060"/>
                </a:solidFill>
                <a:latin typeface="Times New Roman" panose="02020603050405020304" pitchFamily="18" charset="0"/>
                <a:cs typeface="Times New Roman" panose="02020603050405020304" pitchFamily="18" charset="0"/>
              </a:rPr>
              <a:t> про </a:t>
            </a:r>
            <a:r>
              <a:rPr lang="ru-RU" sz="3100" b="1" dirty="0" err="1" smtClean="0">
                <a:solidFill>
                  <a:srgbClr val="002060"/>
                </a:solidFill>
                <a:latin typeface="Times New Roman" panose="02020603050405020304" pitchFamily="18" charset="0"/>
                <a:cs typeface="Times New Roman" panose="02020603050405020304" pitchFamily="18" charset="0"/>
              </a:rPr>
              <a:t>зворотній</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зв'язок</a:t>
            </a:r>
            <a:r>
              <a:rPr lang="ru-RU" sz="3100" b="1" dirty="0" smtClean="0">
                <a:solidFill>
                  <a:srgbClr val="002060"/>
                </a:solidFill>
                <a:latin typeface="Times New Roman" panose="02020603050405020304" pitchFamily="18" charset="0"/>
                <a:cs typeface="Times New Roman" panose="02020603050405020304" pitchFamily="18" charset="0"/>
              </a:rPr>
              <a:t> й </a:t>
            </a:r>
            <a:r>
              <a:rPr lang="ru-RU" sz="3100" b="1" dirty="0" err="1" smtClean="0">
                <a:solidFill>
                  <a:srgbClr val="002060"/>
                </a:solidFill>
                <a:latin typeface="Times New Roman" panose="02020603050405020304" pitchFamily="18" charset="0"/>
                <a:cs typeface="Times New Roman" panose="02020603050405020304" pitchFamily="18" charset="0"/>
              </a:rPr>
              <a:t>ідеї</a:t>
            </a:r>
            <a:r>
              <a:rPr lang="ru-RU" sz="3100" b="1" dirty="0" smtClean="0">
                <a:solidFill>
                  <a:srgbClr val="002060"/>
                </a:solidFill>
                <a:latin typeface="Times New Roman" panose="02020603050405020304" pitchFamily="18" charset="0"/>
                <a:cs typeface="Times New Roman" panose="02020603050405020304" pitchFamily="18" charset="0"/>
              </a:rPr>
              <a:t>, як </a:t>
            </a:r>
            <a:r>
              <a:rPr lang="ru-RU" sz="3100" b="1" dirty="0" err="1" smtClean="0">
                <a:solidFill>
                  <a:srgbClr val="002060"/>
                </a:solidFill>
                <a:latin typeface="Times New Roman" panose="02020603050405020304" pitchFamily="18" charset="0"/>
                <a:cs typeface="Times New Roman" panose="02020603050405020304" pitchFamily="18" charset="0"/>
              </a:rPr>
              <a:t>покращити</a:t>
            </a:r>
            <a:r>
              <a:rPr lang="ru-RU" sz="3100" b="1" dirty="0" smtClean="0">
                <a:solidFill>
                  <a:srgbClr val="002060"/>
                </a:solidFill>
                <a:latin typeface="Times New Roman" panose="02020603050405020304" pitchFamily="18" charset="0"/>
                <a:cs typeface="Times New Roman" panose="02020603050405020304" pitchFamily="18" charset="0"/>
              </a:rPr>
              <a:t> школу. Школа – </a:t>
            </a:r>
            <a:r>
              <a:rPr lang="ru-RU" sz="3100" b="1" dirty="0" err="1" smtClean="0">
                <a:solidFill>
                  <a:srgbClr val="002060"/>
                </a:solidFill>
                <a:latin typeface="Times New Roman" panose="02020603050405020304" pitchFamily="18" charset="0"/>
                <a:cs typeface="Times New Roman" panose="02020603050405020304" pitchFamily="18" charset="0"/>
              </a:rPr>
              <a:t>це</a:t>
            </a:r>
            <a:r>
              <a:rPr lang="ru-RU" sz="3100" b="1" dirty="0" smtClean="0">
                <a:solidFill>
                  <a:srgbClr val="002060"/>
                </a:solidFill>
                <a:latin typeface="Times New Roman" panose="02020603050405020304" pitchFamily="18" charset="0"/>
                <a:cs typeface="Times New Roman" panose="02020603050405020304" pitchFamily="18" charset="0"/>
              </a:rPr>
              <a:t> не </a:t>
            </a:r>
            <a:r>
              <a:rPr lang="ru-RU" sz="3100" b="1" dirty="0" err="1" smtClean="0">
                <a:solidFill>
                  <a:srgbClr val="002060"/>
                </a:solidFill>
                <a:latin typeface="Times New Roman" panose="02020603050405020304" pitchFamily="18" charset="0"/>
                <a:cs typeface="Times New Roman" panose="02020603050405020304" pitchFamily="18" charset="0"/>
              </a:rPr>
              <a:t>лише</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місце</a:t>
            </a:r>
            <a:r>
              <a:rPr lang="ru-RU" sz="3100" b="1" dirty="0" smtClean="0">
                <a:solidFill>
                  <a:srgbClr val="002060"/>
                </a:solidFill>
                <a:latin typeface="Times New Roman" panose="02020603050405020304" pitchFamily="18" charset="0"/>
                <a:cs typeface="Times New Roman" panose="02020603050405020304" pitchFamily="18" charset="0"/>
              </a:rPr>
              <a:t> для </a:t>
            </a:r>
            <a:r>
              <a:rPr lang="ru-RU" sz="3100" b="1" dirty="0" err="1" smtClean="0">
                <a:solidFill>
                  <a:srgbClr val="002060"/>
                </a:solidFill>
                <a:latin typeface="Times New Roman" panose="02020603050405020304" pitchFamily="18" charset="0"/>
                <a:cs typeface="Times New Roman" panose="02020603050405020304" pitchFamily="18" charset="0"/>
              </a:rPr>
              <a:t>уроків</a:t>
            </a:r>
            <a:r>
              <a:rPr lang="ru-RU" sz="3100" b="1" dirty="0" smtClean="0">
                <a:solidFill>
                  <a:srgbClr val="002060"/>
                </a:solidFill>
                <a:latin typeface="Times New Roman" panose="02020603050405020304" pitchFamily="18" charset="0"/>
                <a:cs typeface="Times New Roman" panose="02020603050405020304" pitchFamily="18" charset="0"/>
              </a:rPr>
              <a:t> і </a:t>
            </a:r>
            <a:r>
              <a:rPr lang="ru-RU" sz="3100" b="1" dirty="0" err="1" smtClean="0">
                <a:solidFill>
                  <a:srgbClr val="002060"/>
                </a:solidFill>
                <a:latin typeface="Times New Roman" panose="02020603050405020304" pitchFamily="18" charset="0"/>
                <a:cs typeface="Times New Roman" panose="02020603050405020304" pitchFamily="18" charset="0"/>
              </a:rPr>
              <a:t>роботи</a:t>
            </a:r>
            <a:r>
              <a:rPr lang="ru-RU" sz="3100" b="1" dirty="0" smtClean="0">
                <a:solidFill>
                  <a:srgbClr val="002060"/>
                </a:solidFill>
                <a:latin typeface="Times New Roman" panose="02020603050405020304" pitchFamily="18" charset="0"/>
                <a:cs typeface="Times New Roman" panose="02020603050405020304" pitchFamily="18" charset="0"/>
              </a:rPr>
              <a:t> над собою. </a:t>
            </a:r>
            <a:r>
              <a:rPr lang="ru-RU" sz="3100" b="1" dirty="0" err="1" smtClean="0">
                <a:solidFill>
                  <a:srgbClr val="002060"/>
                </a:solidFill>
                <a:latin typeface="Times New Roman" panose="02020603050405020304" pitchFamily="18" charset="0"/>
                <a:cs typeface="Times New Roman" panose="02020603050405020304" pitchFamily="18" charset="0"/>
              </a:rPr>
              <a:t>Насамперед</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це</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простір</a:t>
            </a:r>
            <a:r>
              <a:rPr lang="ru-RU" sz="3100" b="1" dirty="0" smtClean="0">
                <a:solidFill>
                  <a:srgbClr val="002060"/>
                </a:solidFill>
                <a:latin typeface="Times New Roman" panose="02020603050405020304" pitchFamily="18" charset="0"/>
                <a:cs typeface="Times New Roman" panose="02020603050405020304" pitchFamily="18" charset="0"/>
              </a:rPr>
              <a:t>, до </a:t>
            </a:r>
            <a:r>
              <a:rPr lang="ru-RU" sz="3100" b="1" dirty="0" err="1" smtClean="0">
                <a:solidFill>
                  <a:srgbClr val="002060"/>
                </a:solidFill>
                <a:latin typeface="Times New Roman" panose="02020603050405020304" pitchFamily="18" charset="0"/>
                <a:cs typeface="Times New Roman" panose="02020603050405020304" pitchFamily="18" charset="0"/>
              </a:rPr>
              <a:t>якого</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хочеться</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йти</a:t>
            </a:r>
            <a:r>
              <a:rPr lang="ru-RU" sz="3100" b="1" dirty="0" smtClean="0">
                <a:solidFill>
                  <a:srgbClr val="002060"/>
                </a:solidFill>
                <a:latin typeface="Times New Roman" panose="02020603050405020304" pitchFamily="18" charset="0"/>
                <a:cs typeface="Times New Roman" panose="02020603050405020304" pitchFamily="18" charset="0"/>
              </a:rPr>
              <a:t> і в </a:t>
            </a:r>
            <a:r>
              <a:rPr lang="ru-RU" sz="3100" b="1" dirty="0" err="1" smtClean="0">
                <a:solidFill>
                  <a:srgbClr val="002060"/>
                </a:solidFill>
                <a:latin typeface="Times New Roman" panose="02020603050405020304" pitchFamily="18" charset="0"/>
                <a:cs typeface="Times New Roman" panose="02020603050405020304" pitchFamily="18" charset="0"/>
              </a:rPr>
              <a:t>якому</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приємно</a:t>
            </a:r>
            <a:r>
              <a:rPr lang="ru-RU" sz="3100" b="1" dirty="0" smtClean="0">
                <a:solidFill>
                  <a:srgbClr val="002060"/>
                </a:solidFill>
                <a:latin typeface="Times New Roman" panose="02020603050405020304" pitchFamily="18" charset="0"/>
                <a:cs typeface="Times New Roman" panose="02020603050405020304" pitchFamily="18" charset="0"/>
              </a:rPr>
              <a:t> бути. </a:t>
            </a:r>
            <a:r>
              <a:rPr lang="ru-RU" sz="3100" b="1" dirty="0" err="1" smtClean="0">
                <a:solidFill>
                  <a:srgbClr val="002060"/>
                </a:solidFill>
                <a:latin typeface="Times New Roman" panose="02020603050405020304" pitchFamily="18" charset="0"/>
                <a:cs typeface="Times New Roman" panose="02020603050405020304" pitchFamily="18" charset="0"/>
              </a:rPr>
              <a:t>Також</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це</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середовище</a:t>
            </a:r>
            <a:r>
              <a:rPr lang="ru-RU" sz="3100" b="1" dirty="0" smtClean="0">
                <a:solidFill>
                  <a:srgbClr val="002060"/>
                </a:solidFill>
                <a:latin typeface="Times New Roman" panose="02020603050405020304" pitchFamily="18" charset="0"/>
                <a:cs typeface="Times New Roman" panose="02020603050405020304" pitchFamily="18" charset="0"/>
              </a:rPr>
              <a:t>, в </a:t>
            </a:r>
            <a:r>
              <a:rPr lang="ru-RU" sz="3100" b="1" dirty="0" err="1" smtClean="0">
                <a:solidFill>
                  <a:srgbClr val="002060"/>
                </a:solidFill>
                <a:latin typeface="Times New Roman" panose="02020603050405020304" pitchFamily="18" charset="0"/>
                <a:cs typeface="Times New Roman" panose="02020603050405020304" pitchFamily="18" charset="0"/>
              </a:rPr>
              <a:t>якому</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учні</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почуваються</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вмотивованим</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потрібними</a:t>
            </a:r>
            <a:r>
              <a:rPr lang="ru-RU" sz="3100" b="1" dirty="0" smtClean="0">
                <a:solidFill>
                  <a:srgbClr val="002060"/>
                </a:solidFill>
                <a:latin typeface="Times New Roman" panose="02020603050405020304" pitchFamily="18" charset="0"/>
                <a:cs typeface="Times New Roman" panose="02020603050405020304" pitchFamily="18" charset="0"/>
              </a:rPr>
              <a:t> й </a:t>
            </a:r>
            <a:r>
              <a:rPr lang="ru-RU" sz="3100" b="1" dirty="0" err="1" smtClean="0">
                <a:solidFill>
                  <a:srgbClr val="002060"/>
                </a:solidFill>
                <a:latin typeface="Times New Roman" panose="02020603050405020304" pitchFamily="18" charset="0"/>
                <a:cs typeface="Times New Roman" panose="02020603050405020304" pitchFamily="18" charset="0"/>
              </a:rPr>
              <a:t>вислуханими</a:t>
            </a:r>
            <a:r>
              <a:rPr lang="ru-RU" sz="3100" b="1" dirty="0" smtClean="0">
                <a:solidFill>
                  <a:srgbClr val="002060"/>
                </a:solidFill>
                <a:latin typeface="Times New Roman" panose="02020603050405020304" pitchFamily="18" charset="0"/>
                <a:cs typeface="Times New Roman" panose="02020603050405020304" pitchFamily="18" charset="0"/>
              </a:rPr>
              <a:t>. Тут </a:t>
            </a:r>
            <a:r>
              <a:rPr lang="ru-RU" sz="3100" b="1" dirty="0" err="1" smtClean="0">
                <a:solidFill>
                  <a:srgbClr val="002060"/>
                </a:solidFill>
                <a:latin typeface="Times New Roman" panose="02020603050405020304" pitchFamily="18" charset="0"/>
                <a:cs typeface="Times New Roman" panose="02020603050405020304" pitchFamily="18" charset="0"/>
              </a:rPr>
              <a:t>культивують</a:t>
            </a:r>
            <a:r>
              <a:rPr lang="ru-RU" sz="3100" b="1" dirty="0" smtClean="0">
                <a:solidFill>
                  <a:srgbClr val="002060"/>
                </a:solidFill>
                <a:latin typeface="Times New Roman" panose="02020603050405020304" pitchFamily="18" charset="0"/>
                <a:cs typeface="Times New Roman" panose="02020603050405020304" pitchFamily="18" charset="0"/>
              </a:rPr>
              <a:t> здоровий </a:t>
            </a:r>
            <a:r>
              <a:rPr lang="ru-RU" sz="3100" b="1" dirty="0" err="1" smtClean="0">
                <a:solidFill>
                  <a:srgbClr val="002060"/>
                </a:solidFill>
                <a:latin typeface="Times New Roman" panose="02020603050405020304" pitchFamily="18" charset="0"/>
                <a:cs typeface="Times New Roman" panose="02020603050405020304" pitchFamily="18" charset="0"/>
              </a:rPr>
              <a:t>спосіб</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життя</a:t>
            </a:r>
            <a:r>
              <a:rPr lang="ru-RU" sz="3100" b="1" dirty="0" smtClean="0">
                <a:solidFill>
                  <a:srgbClr val="002060"/>
                </a:solidFill>
                <a:latin typeface="Times New Roman" panose="02020603050405020304" pitchFamily="18" charset="0"/>
                <a:cs typeface="Times New Roman" panose="02020603050405020304" pitchFamily="18" charset="0"/>
              </a:rPr>
              <a:t> і </a:t>
            </a:r>
            <a:r>
              <a:rPr lang="ru-RU" sz="3100" b="1" dirty="0" err="1" smtClean="0">
                <a:solidFill>
                  <a:srgbClr val="002060"/>
                </a:solidFill>
                <a:latin typeface="Times New Roman" panose="02020603050405020304" pitchFamily="18" charset="0"/>
                <a:cs typeface="Times New Roman" panose="02020603050405020304" pitchFamily="18" charset="0"/>
              </a:rPr>
              <a:t>вчать</a:t>
            </a:r>
            <a:r>
              <a:rPr lang="ru-RU" sz="3100" b="1" dirty="0" smtClean="0">
                <a:solidFill>
                  <a:srgbClr val="002060"/>
                </a:solidFill>
                <a:latin typeface="Times New Roman" panose="02020603050405020304" pitchFamily="18" charset="0"/>
                <a:cs typeface="Times New Roman" panose="02020603050405020304" pitchFamily="18" charset="0"/>
              </a:rPr>
              <a:t> </a:t>
            </a:r>
            <a:r>
              <a:rPr lang="ru-RU" sz="3100" b="1" dirty="0" err="1" smtClean="0">
                <a:solidFill>
                  <a:srgbClr val="002060"/>
                </a:solidFill>
                <a:latin typeface="Times New Roman" panose="02020603050405020304" pitchFamily="18" charset="0"/>
                <a:cs typeface="Times New Roman" panose="02020603050405020304" pitchFamily="18" charset="0"/>
              </a:rPr>
              <a:t>співпраці</a:t>
            </a:r>
            <a:r>
              <a:rPr lang="ru-RU" sz="3100" b="1" dirty="0" smtClean="0">
                <a:solidFill>
                  <a:srgbClr val="002060"/>
                </a:solidFill>
                <a:latin typeface="Times New Roman" panose="02020603050405020304" pitchFamily="18" charset="0"/>
                <a:cs typeface="Times New Roman" panose="02020603050405020304" pitchFamily="18" charset="0"/>
              </a:rPr>
              <a:t>.</a:t>
            </a:r>
            <a:br>
              <a:rPr lang="ru-RU" sz="3100" b="1" dirty="0" smtClean="0">
                <a:solidFill>
                  <a:srgbClr val="002060"/>
                </a:solidFill>
                <a:latin typeface="Times New Roman" panose="02020603050405020304" pitchFamily="18" charset="0"/>
                <a:cs typeface="Times New Roman" panose="02020603050405020304" pitchFamily="18" charset="0"/>
              </a:rPr>
            </a:br>
            <a:r>
              <a:rPr lang="ru-RU" dirty="0" smtClean="0"/>
              <a:t/>
            </a:r>
            <a:br>
              <a:rPr lang="ru-RU" dirty="0" smtClean="0"/>
            </a:br>
            <a:r>
              <a:rPr lang="ru-RU" dirty="0" smtClean="0"/>
              <a:t> </a:t>
            </a:r>
            <a:br>
              <a:rPr lang="ru-RU" dirty="0" smtClean="0"/>
            </a:br>
            <a:endParaRPr lang="ru-RU" dirty="0"/>
          </a:p>
        </p:txBody>
      </p:sp>
      <p:pic>
        <p:nvPicPr>
          <p:cNvPr id="3" name="Рисунок 2"/>
          <p:cNvPicPr>
            <a:picLocks noChangeAspect="1"/>
          </p:cNvPicPr>
          <p:nvPr/>
        </p:nvPicPr>
        <p:blipFill>
          <a:blip r:embed="rId3"/>
          <a:stretch>
            <a:fillRect/>
          </a:stretch>
        </p:blipFill>
        <p:spPr>
          <a:xfrm>
            <a:off x="717272" y="581954"/>
            <a:ext cx="4523320" cy="5565491"/>
          </a:xfrm>
          <a:prstGeom prst="rect">
            <a:avLst/>
          </a:prstGeom>
          <a:effectLst>
            <a:softEdge rad="63500"/>
          </a:effectLst>
        </p:spPr>
      </p:pic>
    </p:spTree>
    <p:extLst>
      <p:ext uri="{BB962C8B-B14F-4D97-AF65-F5344CB8AC3E}">
        <p14:creationId xmlns:p14="http://schemas.microsoft.com/office/powerpoint/2010/main" val="118992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2079523" y="365125"/>
            <a:ext cx="9763431" cy="6138914"/>
          </a:xfrm>
        </p:spPr>
        <p:txBody>
          <a:bodyPr>
            <a:noAutofit/>
          </a:bodyPr>
          <a:lstStyle/>
          <a:p>
            <a:r>
              <a:rPr lang="ru-RU" sz="2800" b="1" dirty="0" smtClean="0">
                <a:solidFill>
                  <a:srgbClr val="002060"/>
                </a:solidFill>
                <a:latin typeface="Times New Roman" panose="02020603050405020304" pitchFamily="18" charset="0"/>
                <a:cs typeface="Times New Roman" panose="02020603050405020304" pitchFamily="18" charset="0"/>
              </a:rPr>
              <a:t>2. ЛИТВА</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800" b="1" dirty="0" smtClean="0">
                <a:solidFill>
                  <a:srgbClr val="002060"/>
                </a:solidFill>
                <a:latin typeface="Times New Roman" panose="02020603050405020304" pitchFamily="18" charset="0"/>
                <a:cs typeface="Times New Roman" panose="02020603050405020304" pitchFamily="18" charset="0"/>
              </a:rPr>
              <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800" b="1" dirty="0" smtClean="0">
                <a:solidFill>
                  <a:srgbClr val="002060"/>
                </a:solidFill>
                <a:latin typeface="Times New Roman" panose="02020603050405020304" pitchFamily="18" charset="0"/>
                <a:cs typeface="Times New Roman" panose="02020603050405020304" pitchFamily="18" charset="0"/>
              </a:rPr>
              <a:t>У </a:t>
            </a:r>
            <a:r>
              <a:rPr lang="ru-RU" sz="2800" b="1" dirty="0" err="1" smtClean="0">
                <a:solidFill>
                  <a:srgbClr val="002060"/>
                </a:solidFill>
                <a:latin typeface="Times New Roman" panose="02020603050405020304" pitchFamily="18" charset="0"/>
                <a:cs typeface="Times New Roman" panose="02020603050405020304" pitchFamily="18" charset="0"/>
              </a:rPr>
              <a:t>новій</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литовській</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Концепції</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хорошої</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школи</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йдеться</a:t>
            </a:r>
            <a:r>
              <a:rPr lang="ru-RU" sz="2800" b="1" dirty="0" smtClean="0">
                <a:solidFill>
                  <a:srgbClr val="002060"/>
                </a:solidFill>
                <a:latin typeface="Times New Roman" panose="02020603050405020304" pitchFamily="18" charset="0"/>
                <a:cs typeface="Times New Roman" panose="02020603050405020304" pitchFamily="18" charset="0"/>
              </a:rPr>
              <a:t> про, те </a:t>
            </a:r>
            <a:r>
              <a:rPr lang="ru-RU" sz="2800" b="1" dirty="0" err="1" smtClean="0">
                <a:solidFill>
                  <a:srgbClr val="002060"/>
                </a:solidFill>
                <a:latin typeface="Times New Roman" panose="02020603050405020304" pitchFamily="18" charset="0"/>
                <a:cs typeface="Times New Roman" panose="02020603050405020304" pitchFamily="18" charset="0"/>
              </a:rPr>
              <a:t>що</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шкільна</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освіта</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має</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змінюватися</a:t>
            </a:r>
            <a:r>
              <a:rPr lang="ru-RU" sz="2800" b="1" dirty="0" smtClean="0">
                <a:solidFill>
                  <a:srgbClr val="002060"/>
                </a:solidFill>
                <a:latin typeface="Times New Roman" panose="02020603050405020304" pitchFamily="18" charset="0"/>
                <a:cs typeface="Times New Roman" panose="02020603050405020304" pitchFamily="18" charset="0"/>
              </a:rPr>
              <a:t> так само </a:t>
            </a:r>
            <a:r>
              <a:rPr lang="ru-RU" sz="2800" b="1" dirty="0" err="1" smtClean="0">
                <a:solidFill>
                  <a:srgbClr val="002060"/>
                </a:solidFill>
                <a:latin typeface="Times New Roman" panose="02020603050405020304" pitchFamily="18" charset="0"/>
                <a:cs typeface="Times New Roman" panose="02020603050405020304" pitchFamily="18" charset="0"/>
              </a:rPr>
              <a:t>швидко</a:t>
            </a:r>
            <a:r>
              <a:rPr lang="ru-RU" sz="2800" b="1" dirty="0" smtClean="0">
                <a:solidFill>
                  <a:srgbClr val="002060"/>
                </a:solidFill>
                <a:latin typeface="Times New Roman" panose="02020603050405020304" pitchFamily="18" charset="0"/>
                <a:cs typeface="Times New Roman" panose="02020603050405020304" pitchFamily="18" charset="0"/>
              </a:rPr>
              <a:t>, як </a:t>
            </a:r>
            <a:r>
              <a:rPr lang="ru-RU" sz="2800" b="1" dirty="0" err="1" smtClean="0">
                <a:solidFill>
                  <a:srgbClr val="002060"/>
                </a:solidFill>
                <a:latin typeface="Times New Roman" panose="02020603050405020304" pitchFamily="18" charset="0"/>
                <a:cs typeface="Times New Roman" panose="02020603050405020304" pitchFamily="18" charset="0"/>
              </a:rPr>
              <a:t>змінюється</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світ</a:t>
            </a:r>
            <a:r>
              <a:rPr lang="ru-RU" sz="2800" b="1" dirty="0" smtClean="0">
                <a:solidFill>
                  <a:srgbClr val="002060"/>
                </a:solidFill>
                <a:latin typeface="Times New Roman" panose="02020603050405020304" pitchFamily="18" charset="0"/>
                <a:cs typeface="Times New Roman" panose="02020603050405020304" pitchFamily="18" charset="0"/>
              </a:rPr>
              <a:t>. Школа не </a:t>
            </a:r>
            <a:r>
              <a:rPr lang="ru-RU" sz="2800" b="1" dirty="0" err="1" smtClean="0">
                <a:solidFill>
                  <a:srgbClr val="002060"/>
                </a:solidFill>
                <a:latin typeface="Times New Roman" panose="02020603050405020304" pitchFamily="18" charset="0"/>
                <a:cs typeface="Times New Roman" panose="02020603050405020304" pitchFamily="18" charset="0"/>
              </a:rPr>
              <a:t>може</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залишатися</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позаду</a:t>
            </a:r>
            <a:r>
              <a:rPr lang="ru-RU" sz="2800" b="1" dirty="0" smtClean="0">
                <a:solidFill>
                  <a:srgbClr val="002060"/>
                </a:solidFill>
                <a:latin typeface="Times New Roman" panose="02020603050405020304" pitchFamily="18" charset="0"/>
                <a:cs typeface="Times New Roman" panose="02020603050405020304" pitchFamily="18" charset="0"/>
              </a:rPr>
              <a:t> й </a:t>
            </a:r>
            <a:r>
              <a:rPr lang="ru-RU" sz="2800" b="1" dirty="0" err="1" smtClean="0">
                <a:solidFill>
                  <a:srgbClr val="002060"/>
                </a:solidFill>
                <a:latin typeface="Times New Roman" panose="02020603050405020304" pitchFamily="18" charset="0"/>
                <a:cs typeface="Times New Roman" panose="02020603050405020304" pitchFamily="18" charset="0"/>
              </a:rPr>
              <a:t>має</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тримати</a:t>
            </a:r>
            <a:r>
              <a:rPr lang="ru-RU" sz="2800" b="1" dirty="0" smtClean="0">
                <a:solidFill>
                  <a:srgbClr val="002060"/>
                </a:solidFill>
                <a:latin typeface="Times New Roman" panose="02020603050405020304" pitchFamily="18" charset="0"/>
                <a:cs typeface="Times New Roman" panose="02020603050405020304" pitchFamily="18" charset="0"/>
              </a:rPr>
              <a:t> руку на </a:t>
            </a:r>
            <a:r>
              <a:rPr lang="ru-RU" sz="2800" b="1" dirty="0" err="1" smtClean="0">
                <a:solidFill>
                  <a:srgbClr val="002060"/>
                </a:solidFill>
                <a:latin typeface="Times New Roman" panose="02020603050405020304" pitchFamily="18" charset="0"/>
                <a:cs typeface="Times New Roman" panose="02020603050405020304" pitchFamily="18" charset="0"/>
              </a:rPr>
              <a:t>пульсі</a:t>
            </a:r>
            <a:r>
              <a:rPr lang="ru-RU" sz="2800" b="1" dirty="0" smtClean="0">
                <a:solidFill>
                  <a:srgbClr val="002060"/>
                </a:solidFill>
                <a:latin typeface="Times New Roman" panose="02020603050405020304" pitchFamily="18" charset="0"/>
                <a:cs typeface="Times New Roman" panose="02020603050405020304" pitchFamily="18" charset="0"/>
              </a:rPr>
              <a:t>.</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800" b="1" dirty="0" err="1" smtClean="0">
                <a:solidFill>
                  <a:srgbClr val="002060"/>
                </a:solidFill>
                <a:latin typeface="Times New Roman" panose="02020603050405020304" pitchFamily="18" charset="0"/>
                <a:cs typeface="Times New Roman" panose="02020603050405020304" pitchFamily="18" charset="0"/>
              </a:rPr>
              <a:t>Згідно</a:t>
            </a:r>
            <a:r>
              <a:rPr lang="ru-RU" sz="2800" b="1" dirty="0" smtClean="0">
                <a:solidFill>
                  <a:srgbClr val="002060"/>
                </a:solidFill>
                <a:latin typeface="Times New Roman" panose="02020603050405020304" pitchFamily="18" charset="0"/>
                <a:cs typeface="Times New Roman" panose="02020603050405020304" pitchFamily="18" charset="0"/>
              </a:rPr>
              <a:t> з новою </a:t>
            </a:r>
            <a:r>
              <a:rPr lang="ru-RU" sz="2800" b="1" dirty="0" err="1" smtClean="0">
                <a:solidFill>
                  <a:srgbClr val="002060"/>
                </a:solidFill>
                <a:latin typeface="Times New Roman" panose="02020603050405020304" pitchFamily="18" charset="0"/>
                <a:cs typeface="Times New Roman" panose="02020603050405020304" pitchFamily="18" charset="0"/>
              </a:rPr>
              <a:t>Концепцією</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шкільне</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середовище</a:t>
            </a:r>
            <a:r>
              <a:rPr lang="ru-RU" sz="2800" b="1" dirty="0" smtClean="0">
                <a:solidFill>
                  <a:srgbClr val="002060"/>
                </a:solidFill>
                <a:latin typeface="Times New Roman" panose="02020603050405020304" pitchFamily="18" charset="0"/>
                <a:cs typeface="Times New Roman" panose="02020603050405020304" pitchFamily="18" charset="0"/>
              </a:rPr>
              <a:t> повинно бути </a:t>
            </a:r>
            <a:r>
              <a:rPr lang="ru-RU" sz="2800" b="1" dirty="0" err="1" smtClean="0">
                <a:solidFill>
                  <a:srgbClr val="002060"/>
                </a:solidFill>
                <a:latin typeface="Times New Roman" panose="02020603050405020304" pitchFamily="18" charset="0"/>
                <a:cs typeface="Times New Roman" panose="02020603050405020304" pitchFamily="18" charset="0"/>
              </a:rPr>
              <a:t>динамічним</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відкритим</a:t>
            </a:r>
            <a:r>
              <a:rPr lang="ru-RU" sz="2800" b="1" dirty="0" smtClean="0">
                <a:solidFill>
                  <a:srgbClr val="002060"/>
                </a:solidFill>
                <a:latin typeface="Times New Roman" panose="02020603050405020304" pitchFamily="18" charset="0"/>
                <a:cs typeface="Times New Roman" panose="02020603050405020304" pitchFamily="18" charset="0"/>
              </a:rPr>
              <a:t> та </a:t>
            </a:r>
            <a:r>
              <a:rPr lang="ru-RU" sz="2800" b="1" dirty="0" err="1" smtClean="0">
                <a:solidFill>
                  <a:srgbClr val="002060"/>
                </a:solidFill>
                <a:latin typeface="Times New Roman" panose="02020603050405020304" pitchFamily="18" charset="0"/>
                <a:cs typeface="Times New Roman" panose="02020603050405020304" pitchFamily="18" charset="0"/>
              </a:rPr>
              <a:t>функціональним</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класи</a:t>
            </a:r>
            <a:r>
              <a:rPr lang="ru-RU" sz="2800" b="1" dirty="0" smtClean="0">
                <a:solidFill>
                  <a:srgbClr val="002060"/>
                </a:solidFill>
                <a:latin typeface="Times New Roman" panose="02020603050405020304" pitchFamily="18" charset="0"/>
                <a:cs typeface="Times New Roman" panose="02020603050405020304" pitchFamily="18" charset="0"/>
              </a:rPr>
              <a:t> без </a:t>
            </a:r>
            <a:r>
              <a:rPr lang="ru-RU" sz="2800" b="1" dirty="0" err="1" smtClean="0">
                <a:solidFill>
                  <a:srgbClr val="002060"/>
                </a:solidFill>
                <a:latin typeface="Times New Roman" panose="02020603050405020304" pitchFamily="18" charset="0"/>
                <a:cs typeface="Times New Roman" panose="02020603050405020304" pitchFamily="18" charset="0"/>
              </a:rPr>
              <a:t>кордонів</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створення</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свого</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фізичного</a:t>
            </a:r>
            <a:r>
              <a:rPr lang="ru-RU" sz="2800" b="1" dirty="0" smtClean="0">
                <a:solidFill>
                  <a:srgbClr val="002060"/>
                </a:solidFill>
                <a:latin typeface="Times New Roman" panose="02020603050405020304" pitchFamily="18" charset="0"/>
                <a:cs typeface="Times New Roman" panose="02020603050405020304" pitchFamily="18" charset="0"/>
              </a:rPr>
              <a:t> простору самими </a:t>
            </a:r>
            <a:r>
              <a:rPr lang="ru-RU" sz="2800" b="1" dirty="0" err="1" smtClean="0">
                <a:solidFill>
                  <a:srgbClr val="002060"/>
                </a:solidFill>
                <a:latin typeface="Times New Roman" panose="02020603050405020304" pitchFamily="18" charset="0"/>
                <a:cs typeface="Times New Roman" panose="02020603050405020304" pitchFamily="18" charset="0"/>
              </a:rPr>
              <a:t>учнями</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наповнення</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віртуального</a:t>
            </a:r>
            <a:r>
              <a:rPr lang="ru-RU" sz="2800" b="1" dirty="0" smtClean="0">
                <a:solidFill>
                  <a:srgbClr val="002060"/>
                </a:solidFill>
                <a:latin typeface="Times New Roman" panose="02020603050405020304" pitchFamily="18" charset="0"/>
                <a:cs typeface="Times New Roman" panose="02020603050405020304" pitchFamily="18" charset="0"/>
              </a:rPr>
              <a:t> простору (</a:t>
            </a:r>
            <a:r>
              <a:rPr lang="ru-RU" sz="2800" b="1" dirty="0" err="1" smtClean="0">
                <a:solidFill>
                  <a:srgbClr val="002060"/>
                </a:solidFill>
                <a:latin typeface="Times New Roman" panose="02020603050405020304" pitchFamily="18" charset="0"/>
                <a:cs typeface="Times New Roman" panose="02020603050405020304" pitchFamily="18" charset="0"/>
              </a:rPr>
              <a:t>шкільний</a:t>
            </a:r>
            <a:r>
              <a:rPr lang="ru-RU" sz="2800" b="1" dirty="0" smtClean="0">
                <a:solidFill>
                  <a:srgbClr val="002060"/>
                </a:solidFill>
                <a:latin typeface="Times New Roman" panose="02020603050405020304" pitchFamily="18" charset="0"/>
                <a:cs typeface="Times New Roman" panose="02020603050405020304" pitchFamily="18" charset="0"/>
              </a:rPr>
              <a:t> веб-сайт та </a:t>
            </a:r>
            <a:r>
              <a:rPr lang="ru-RU" sz="2800" b="1" dirty="0" err="1" smtClean="0">
                <a:solidFill>
                  <a:srgbClr val="002060"/>
                </a:solidFill>
                <a:latin typeface="Times New Roman" panose="02020603050405020304" pitchFamily="18" charset="0"/>
                <a:cs typeface="Times New Roman" panose="02020603050405020304" pitchFamily="18" charset="0"/>
              </a:rPr>
              <a:t>його</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взаємодія</a:t>
            </a:r>
            <a:r>
              <a:rPr lang="ru-RU" sz="2800" b="1" dirty="0" smtClean="0">
                <a:solidFill>
                  <a:srgbClr val="002060"/>
                </a:solidFill>
                <a:latin typeface="Times New Roman" panose="02020603050405020304" pitchFamily="18" charset="0"/>
                <a:cs typeface="Times New Roman" panose="02020603050405020304" pitchFamily="18" charset="0"/>
              </a:rPr>
              <a:t> з </a:t>
            </a:r>
            <a:r>
              <a:rPr lang="ru-RU" sz="2800" b="1" dirty="0" err="1" smtClean="0">
                <a:solidFill>
                  <a:srgbClr val="002060"/>
                </a:solidFill>
                <a:latin typeface="Times New Roman" panose="02020603050405020304" pitchFamily="18" charset="0"/>
                <a:cs typeface="Times New Roman" panose="02020603050405020304" pitchFamily="18" charset="0"/>
              </a:rPr>
              <a:t>іншими</a:t>
            </a:r>
            <a:r>
              <a:rPr lang="ru-RU" sz="2800" b="1" dirty="0" smtClean="0">
                <a:solidFill>
                  <a:srgbClr val="002060"/>
                </a:solidFill>
                <a:latin typeface="Times New Roman" panose="02020603050405020304" pitchFamily="18" charset="0"/>
                <a:cs typeface="Times New Roman" panose="02020603050405020304" pitchFamily="18" charset="0"/>
              </a:rPr>
              <a:t> ресурсами) – усе </a:t>
            </a:r>
            <a:r>
              <a:rPr lang="ru-RU" sz="2800" b="1" dirty="0" err="1" smtClean="0">
                <a:solidFill>
                  <a:srgbClr val="002060"/>
                </a:solidFill>
                <a:latin typeface="Times New Roman" panose="02020603050405020304" pitchFamily="18" charset="0"/>
                <a:cs typeface="Times New Roman" panose="02020603050405020304" pitchFamily="18" charset="0"/>
              </a:rPr>
              <a:t>це</a:t>
            </a:r>
            <a:r>
              <a:rPr lang="ru-RU" sz="2800" b="1" dirty="0" smtClean="0">
                <a:solidFill>
                  <a:srgbClr val="002060"/>
                </a:solidFill>
                <a:latin typeface="Times New Roman" panose="02020603050405020304" pitchFamily="18" charset="0"/>
                <a:cs typeface="Times New Roman" panose="02020603050405020304" pitchFamily="18" charset="0"/>
              </a:rPr>
              <a:t> є основою </a:t>
            </a:r>
            <a:r>
              <a:rPr lang="ru-RU" sz="2800" b="1" dirty="0" err="1" smtClean="0">
                <a:solidFill>
                  <a:srgbClr val="002060"/>
                </a:solidFill>
                <a:latin typeface="Times New Roman" panose="02020603050405020304" pitchFamily="18" charset="0"/>
                <a:cs typeface="Times New Roman" panose="02020603050405020304" pitchFamily="18" charset="0"/>
              </a:rPr>
              <a:t>зразкового</a:t>
            </a:r>
            <a:r>
              <a:rPr lang="ru-RU" sz="2800" b="1" dirty="0" smtClean="0">
                <a:solidFill>
                  <a:srgbClr val="002060"/>
                </a:solidFill>
                <a:latin typeface="Times New Roman" panose="02020603050405020304" pitchFamily="18" charset="0"/>
                <a:cs typeface="Times New Roman" panose="02020603050405020304" pitchFamily="18" charset="0"/>
              </a:rPr>
              <a:t> ля </a:t>
            </a:r>
            <a:r>
              <a:rPr lang="ru-RU" sz="2800" b="1" dirty="0" err="1" smtClean="0">
                <a:solidFill>
                  <a:srgbClr val="002060"/>
                </a:solidFill>
                <a:latin typeface="Times New Roman" panose="02020603050405020304" pitchFamily="18" charset="0"/>
                <a:cs typeface="Times New Roman" panose="02020603050405020304" pitchFamily="18" charset="0"/>
              </a:rPr>
              <a:t>навчання</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середовища</a:t>
            </a:r>
            <a:r>
              <a:rPr lang="ru-RU" sz="2800" b="1" dirty="0" smtClean="0">
                <a:solidFill>
                  <a:srgbClr val="002060"/>
                </a:solidFill>
                <a:latin typeface="Times New Roman" panose="02020603050405020304" pitchFamily="18" charset="0"/>
                <a:cs typeface="Times New Roman" panose="02020603050405020304" pitchFamily="18" charset="0"/>
              </a:rPr>
              <a:t>. Тут </a:t>
            </a:r>
            <a:r>
              <a:rPr lang="ru-RU" sz="2800" b="1" dirty="0" err="1" smtClean="0">
                <a:solidFill>
                  <a:srgbClr val="002060"/>
                </a:solidFill>
                <a:latin typeface="Times New Roman" panose="02020603050405020304" pitchFamily="18" charset="0"/>
                <a:cs typeface="Times New Roman" panose="02020603050405020304" pitchFamily="18" charset="0"/>
              </a:rPr>
              <a:t>діти</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почуваються</a:t>
            </a:r>
            <a:r>
              <a:rPr lang="ru-RU" sz="2800" b="1" dirty="0" smtClean="0">
                <a:solidFill>
                  <a:srgbClr val="002060"/>
                </a:solidFill>
                <a:latin typeface="Times New Roman" panose="02020603050405020304" pitchFamily="18" charset="0"/>
                <a:cs typeface="Times New Roman" panose="02020603050405020304" pitchFamily="18" charset="0"/>
              </a:rPr>
              <a:t> господарями, </a:t>
            </a:r>
            <a:r>
              <a:rPr lang="ru-RU" sz="2800" b="1" dirty="0" err="1" smtClean="0">
                <a:solidFill>
                  <a:srgbClr val="002060"/>
                </a:solidFill>
                <a:latin typeface="Times New Roman" panose="02020603050405020304" pitchFamily="18" charset="0"/>
                <a:cs typeface="Times New Roman" panose="02020603050405020304" pitchFamily="18" charset="0"/>
              </a:rPr>
              <a:t>адже</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це</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їхні</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малюнки</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проекти</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аплікації</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прикрашають</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стіни</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Адже</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це</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їхні</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нотатки</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ескізи</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моделі</a:t>
            </a:r>
            <a:r>
              <a:rPr lang="ru-RU" sz="2800" b="1" dirty="0" smtClean="0">
                <a:solidFill>
                  <a:srgbClr val="002060"/>
                </a:solidFill>
                <a:latin typeface="Times New Roman" panose="02020603050405020304" pitchFamily="18" charset="0"/>
                <a:cs typeface="Times New Roman" panose="02020603050405020304" pitchFamily="18" charset="0"/>
              </a:rPr>
              <a:t>  й </a:t>
            </a:r>
            <a:r>
              <a:rPr lang="ru-RU" sz="2800" b="1" dirty="0" err="1" smtClean="0">
                <a:solidFill>
                  <a:srgbClr val="002060"/>
                </a:solidFill>
                <a:latin typeface="Times New Roman" panose="02020603050405020304" pitchFamily="18" charset="0"/>
                <a:cs typeface="Times New Roman" panose="02020603050405020304" pitchFamily="18" charset="0"/>
              </a:rPr>
              <a:t>плани</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висять</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зусібіч</a:t>
            </a:r>
            <a:r>
              <a:rPr lang="ru-RU" sz="2800" b="1" dirty="0" smtClean="0">
                <a:solidFill>
                  <a:srgbClr val="002060"/>
                </a:solidFill>
                <a:latin typeface="Times New Roman" panose="02020603050405020304" pitchFamily="18" charset="0"/>
                <a:cs typeface="Times New Roman" panose="02020603050405020304" pitchFamily="18" charset="0"/>
              </a:rPr>
              <a:t>.</a:t>
            </a:r>
            <a:br>
              <a:rPr lang="ru-RU" sz="2800" b="1" dirty="0" smtClean="0">
                <a:solidFill>
                  <a:srgbClr val="002060"/>
                </a:solidFill>
                <a:latin typeface="Times New Roman" panose="02020603050405020304" pitchFamily="18" charset="0"/>
                <a:cs typeface="Times New Roman" panose="02020603050405020304" pitchFamily="18" charset="0"/>
              </a:rPr>
            </a:b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59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1474839" y="365125"/>
            <a:ext cx="10456605" cy="4221623"/>
          </a:xfrm>
        </p:spPr>
        <p:txBody>
          <a:bodyPr>
            <a:normAutofit fontScale="90000"/>
          </a:bodyPr>
          <a:lstStyle/>
          <a:p>
            <a:pPr>
              <a:spcAft>
                <a:spcPts val="0"/>
              </a:spcAft>
            </a:pPr>
            <a:r>
              <a:rPr lang="uk-UA" sz="31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Щоб продемонструвати роботу іншим, вона не обов’язково має бути завершеною чи ідеальною. Литовські колеги наголошують, що не лише результат має значення, але й процес, осмислення, дискусія, спроби й помилки на шляху до пізнання нового. А такий сміливий швидко змінюваний простір тільки сприяє цьому.</a:t>
            </a:r>
            <a:r>
              <a:rPr lang="ru-RU" sz="31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31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uk-UA"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40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p:cNvPicPr>
            <a:picLocks noChangeAspect="1"/>
          </p:cNvPicPr>
          <p:nvPr/>
        </p:nvPicPr>
        <p:blipFill>
          <a:blip r:embed="rId3"/>
          <a:stretch>
            <a:fillRect/>
          </a:stretch>
        </p:blipFill>
        <p:spPr>
          <a:xfrm>
            <a:off x="6383966" y="3241178"/>
            <a:ext cx="5119777" cy="3421390"/>
          </a:xfrm>
          <a:prstGeom prst="rect">
            <a:avLst/>
          </a:prstGeom>
          <a:effectLst>
            <a:softEdge rad="63500"/>
          </a:effectLst>
        </p:spPr>
      </p:pic>
    </p:spTree>
    <p:extLst>
      <p:ext uri="{BB962C8B-B14F-4D97-AF65-F5344CB8AC3E}">
        <p14:creationId xmlns:p14="http://schemas.microsoft.com/office/powerpoint/2010/main" val="121327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1902542" y="365125"/>
            <a:ext cx="9955160" cy="6138914"/>
          </a:xfrm>
        </p:spPr>
        <p:txBody>
          <a:bodyPr>
            <a:noAutofit/>
          </a:bodyPr>
          <a:lstStyle/>
          <a:p>
            <a:pPr>
              <a:spcAft>
                <a:spcPts val="0"/>
              </a:spcAft>
            </a:pPr>
            <a:r>
              <a:rPr lang="uk-UA"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 НОРВЕГІЯ</a:t>
            </a:r>
            <a:r>
              <a:rPr lang="ru-RU"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 Норвегії школа має формувати в учнів навички здорового способу життя, а також усіляко сприяти відчуття соціальної приналежності. Йдеться про відчуття своєї потрібності суспільству й рівності  з іншими. Важливим тут є скандинавський закон </a:t>
            </a:r>
            <a:r>
              <a:rPr lang="uk-UA" sz="28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Янте</a:t>
            </a:r>
            <a:r>
              <a:rPr lang="uk-UA"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який передбачає, що ніхто не є ані кращим, ані гіршим за інших. Основи розуміння цього й відповідної поведінки у норвежців закладають ще в школі.</a:t>
            </a:r>
            <a:r>
              <a:rPr lang="ru-RU"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Якщо педагог запідозрить, що в класі є випадки дискримінації чи боулінгу, жорстокості чи расизму, він докладно вивчає проблему і звітує про це шкільному керівництву.  У разі крайньої необхідності – негайно втручається напряму. При звернені учня чи батьків вжити заходів, школа має швидко відреагувати, відповідно до Громадського Адміністративного Акту.</a:t>
            </a:r>
            <a:r>
              <a:rPr lang="ru-RU"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40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1932039" y="365125"/>
            <a:ext cx="9910915" cy="6168410"/>
          </a:xfrm>
        </p:spPr>
        <p:txBody>
          <a:bodyPr>
            <a:normAutofit fontScale="90000"/>
          </a:bodyPr>
          <a:lstStyle/>
          <a:p>
            <a:pPr>
              <a:spcAft>
                <a:spcPts val="0"/>
              </a:spcAft>
            </a:pPr>
            <a:r>
              <a:rPr lang="uk-UA" sz="31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r>
            <a:br>
              <a:rPr lang="uk-UA" sz="31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31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Має функціонувати так званий « робочий комітет із питань середовища», до якого можуть входити два члени учнівського самоврядування (разом  з директором, представниками засновника і батьками). Цих учнів призначають відповідальними за шкільне середовище, які будуть відстоювати інтереси школярів і брати участь у розробці систем для забезпечення здорової й безпечної школи.</a:t>
            </a:r>
            <a:r>
              <a:rPr lang="ru-RU" sz="31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31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31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Участь у комітеті не гарантує, що їхні думки буде враховано, проте майданчик, щоб доносити свою думку, їм забезпечено. Учні можуть отримати додаткове навчання з безпеки і здоров’я  дітей. ( під час уроків). Отже, у Норвегії серйозно ставляться до шкільного середовища і підвищення обізнаності учнів, як зробити його максимально комфортним і безпечним.</a:t>
            </a:r>
            <a:r>
              <a:rPr lang="ru-RU"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40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38964928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177</Words>
  <Application>Microsoft Office PowerPoint</Application>
  <PresentationFormat>Широкоэкранный</PresentationFormat>
  <Paragraphs>13</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Зразкове освітнє середовище: Європейський досвід </vt:lpstr>
      <vt:lpstr>Україна розпочала перехід від інспектування шкіл до системи забезпечення якості шкільної освіти.  Створена у 2017 році Державна служба якості освіти та її територіальні підрозділи будуть здійснювати зовнішнє оцінювання якості діяльності закладів освіти – інституційний аудит.     Поки триває розроблення стандартів та рекомендації із забезпечення якості освіти та порядку проведення інституційного аудиту, ми вивчаємо досвід різних країн щодо критеріїв та складових ідеальної школи. Познайомимося , які підходи застосовують для його формування у Литві, Чехії, Норвегії та Великобританії. </vt:lpstr>
      <vt:lpstr>Кожна країна по-своєму уявляє ідеальну школу та її складові. Однак, усі сходяться на тому, що зорове й безпечне освітнє середовище школи є основою якісної освіти. У цих країнах, освітнє середовище в загальній оцінці шкіл враховують по-різному. Якщо у Чехії це стає контекстом для аналізу і висновків, то в Норвегії може стати причиною притягнення до кримінальної відповідальності. Розглянемо ці приклади детальніше. </vt:lpstr>
      <vt:lpstr>1. ЧЕХІЯ  У чеському шкільному аудиті враховують характеристики регіону, в якому розташована школа, а саме – демографічний та соціоекономічний контекст, її привабливість як для учнів, так і кваліфікованих педагогів. Школа має забезпечити фізичну безпеку учнів, учителів та інших шкільних працівників. Це правило стосується всіх без винятку шкіл. Чеська ідеальна школа – та, в якій зробили все необхідне для запобігання нещасним випадкам, та учні якої знають та дотримуються правил безпеки. У такої школи є чітко складений алгоритм дій у разі виникнення розвитку ризикової поведінки серед учнів, і, вона послуговується ними без затримки (кожна школа розробляє цей алгоритм самостійно). Також важливу роль тут грає комунікація із батьками, які можуть надати необхідну інформацію і разом простежити, чи певні дії  мають потрібний ефект. </vt:lpstr>
      <vt:lpstr>    Зразкове освітнє середовище – це відкритий та дружній до дитини простір. Щоб його створити, потрібно комуні кувати як з батьками, так і з дітьми, просити про зворотній зв'язок й ідеї, як покращити школу. Школа – це не лише місце для уроків і роботи над собою. Насамперед, це простір, до якого хочеться йти і в якому приємно бути. Також це середовище, в якому учні почуваються вмотивованим, потрібними й вислуханими. Тут культивують здоровий спосіб життя і вчать співпраці.    </vt:lpstr>
      <vt:lpstr>2. ЛИТВА  У новій литовській Концепції хорошої школи йдеться про, те що шкільна освіта має  змінюватися так само швидко, як змінюється світ. Школа не може залишатися позаду й має тримати руку на пульсі. Згідно з новою Концепцією, шкільне середовище повинно бути динамічним, відкритим та функціональним. «класи без кордонів», створення свого фізичного простору самими учнями, наповнення віртуального простору (шкільний веб-сайт та його взаємодія з іншими ресурсами) – усе це є основою зразкового ля навчання середовища. Тут діти почуваються господарями, адже це їхні малюнки, проекти, аплікації прикрашають стіни. Адже це їхні нотатки, ескізи, моделі  й плани висять зусібіч. </vt:lpstr>
      <vt:lpstr>Щоб продемонструвати роботу іншим, вона не обов’язково має бути завершеною чи ідеальною. Литовські колеги наголошують, що не лише результат має значення, але й процес, осмислення, дискусія, спроби й помилки на шляху до пізнання нового. А такий сміливий швидко змінюваний простір тільки сприяє цьому.   </vt:lpstr>
      <vt:lpstr>3. НОРВЕГІЯ  У Норвегії школа має формувати в учнів навички здорового способу життя, а також усіляко сприяти відчуття соціальної приналежності. Йдеться про відчуття своєї потрібності суспільству й рівності  з іншими. Важливим тут є скандинавський закон Янте, який передбачає, що ніхто не є ані кращим, ані гіршим за інших. Основи розуміння цього й відповідної поведінки у норвежців закладають ще в школі. Якщо педагог запідозрить, що в класі є випадки дискримінації чи боулінгу, жорстокості чи расизму, він докладно вивчає проблему і звітує про це шкільному керівництву.  У разі крайньої необхідності – негайно втручається напряму. При звернені учня чи батьків вжити заходів, школа має швидко відреагувати, відповідно до Громадського Адміністративного Акту. </vt:lpstr>
      <vt:lpstr> Має функціонувати так званий « робочий комітет із питань середовища», до якого можуть входити два члени учнівського самоврядування (разом  з директором, представниками засновника і батьками). Цих учнів призначають відповідальними за шкільне середовище, які будуть відстоювати інтереси школярів і брати участь у розробці систем для забезпечення здорової й безпечної школи. Участь у комітеті не гарантує, що їхні думки буде враховано, проте майданчик, щоб доносити свою думку, їм забезпечено. Учні можуть отримати додаткове навчання з безпеки і здоров’я  дітей. ( під час уроків). Отже, у Норвегії серйозно ставляться до шкільного середовища і підвищення обізнаності учнів, як зробити його максимально комфортним і безпечним. </vt:lpstr>
      <vt:lpstr> 4. ВЕЛИКОБРИТАНІЯ  Британський Офіс стандартів з питань освіти, послуг та навичок для дітей кожні 5 років розробляє нову стратегію своєї діяльності. Стратегію оприлюднюють, тож і батьки, і педагоги можуть бачити, в якому напрямку рухається Офіс і що є головним. У зразкові британській школі ефективно працює система захисту. Тобто керівництво школи створює культуру «пильності», яка сприяє благополуччю учнів. У такій школі до дітей прислухаються, вони почуваються в безпеці. Керівництво школи, її колектив та учні працюють разом, щоб запобігти будь-яким проявам прямої або непрямої дискримінації та упереджень. Педагоги мають одразу розпізнавати , що дитина щось переживає чи стала жертвою цькувань, насмішок чи сексуальної експлуатації. У такому випадку, перш ніж втручатися самотужки, вчитель має терміново відзвітувати керівництву. </vt:lpstr>
      <vt:lpstr> Також британці говорять про неприпустимість «безладного» середовища. Тобто такого, в якому не всі залучені до спільних активностей. Це, на думку працівників Офісу, заважає індивідуальному та груповому розвитку учнів і спричиняє ризики. А от у злагодженому просторі учні співпрацюють, показують повагу та толерантність одне до одного, здатні себе контролювати. Вони поважають різноманітність та рівність. Крім того, вони почуваються в безпеці та розуміють, як цю безпеку зберігати. У такому просторі педагоги також стимулюють дискусії про екстремізм та радикалізацію. Це дає можливість усім висловитися, а педагогам – виявити ризики на ранній стадії.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Зразкове освітнє середовище: Європейський досвід </dc:title>
  <dc:creator>Dell</dc:creator>
  <cp:lastModifiedBy>Dell</cp:lastModifiedBy>
  <cp:revision>4</cp:revision>
  <dcterms:created xsi:type="dcterms:W3CDTF">2022-10-24T19:42:49Z</dcterms:created>
  <dcterms:modified xsi:type="dcterms:W3CDTF">2022-10-24T20:14:13Z</dcterms:modified>
</cp:coreProperties>
</file>