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9" r:id="rId3"/>
    <p:sldId id="256" r:id="rId4"/>
    <p:sldId id="258" r:id="rId5"/>
    <p:sldId id="260" r:id="rId6"/>
    <p:sldId id="257" r:id="rId7"/>
    <p:sldId id="261" r:id="rId8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168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графика\asadal\scool\scool\38 [Converted].png"/>
          <p:cNvPicPr>
            <a:picLocks noChangeAspect="1" noChangeArrowheads="1"/>
          </p:cNvPicPr>
          <p:nvPr userDrawn="1"/>
        </p:nvPicPr>
        <p:blipFill>
          <a:blip r:embed="rId2" cstate="print"/>
          <a:srcRect l="11539" b="11939"/>
          <a:stretch>
            <a:fillRect/>
          </a:stretch>
        </p:blipFill>
        <p:spPr bwMode="auto">
          <a:xfrm>
            <a:off x="0" y="7143768"/>
            <a:ext cx="2464563" cy="20002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85720"/>
            <a:ext cx="6858000" cy="1524011"/>
          </a:xfr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25125" y="2857488"/>
            <a:ext cx="4800600" cy="23368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24.10.2022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246604" cy="48683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26" name="Picture 2" descr="H:\графика\asadal\scool\scool\23\10101010.png"/>
          <p:cNvPicPr>
            <a:picLocks noChangeAspect="1" noChangeArrowheads="1"/>
          </p:cNvPicPr>
          <p:nvPr userDrawn="1"/>
        </p:nvPicPr>
        <p:blipFill>
          <a:blip r:embed="rId3" cstate="print"/>
          <a:srcRect l="11857"/>
          <a:stretch>
            <a:fillRect/>
          </a:stretch>
        </p:blipFill>
        <p:spPr bwMode="auto">
          <a:xfrm flipH="1">
            <a:off x="6161503" y="6900349"/>
            <a:ext cx="696497" cy="224365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:\графика\asadal\scool\scool\38 [Converted]111.png"/>
          <p:cNvPicPr>
            <a:picLocks noChangeAspect="1" noChangeArrowheads="1"/>
          </p:cNvPicPr>
          <p:nvPr/>
        </p:nvPicPr>
        <p:blipFill>
          <a:blip r:embed="rId14" cstate="print"/>
          <a:srcRect l="2920" t="16669" r="3650"/>
          <a:stretch>
            <a:fillRect/>
          </a:stretch>
        </p:blipFill>
        <p:spPr bwMode="auto">
          <a:xfrm>
            <a:off x="0" y="0"/>
            <a:ext cx="6858000" cy="19049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5" cstate="print"/>
          <a:srcRect l="11539" b="11939"/>
          <a:stretch>
            <a:fillRect/>
          </a:stretch>
        </p:blipFill>
        <p:spPr bwMode="auto">
          <a:xfrm>
            <a:off x="0" y="7143768"/>
            <a:ext cx="2464563" cy="2000232"/>
          </a:xfrm>
          <a:prstGeom prst="rect">
            <a:avLst/>
          </a:prstGeom>
          <a:noFill/>
        </p:spPr>
      </p:pic>
      <p:pic>
        <p:nvPicPr>
          <p:cNvPr id="14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6" cstate="print"/>
          <a:srcRect l="11857"/>
          <a:stretch>
            <a:fillRect/>
          </a:stretch>
        </p:blipFill>
        <p:spPr bwMode="auto">
          <a:xfrm flipH="1">
            <a:off x="6161503" y="6900349"/>
            <a:ext cx="696497" cy="224365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0"/>
            <a:ext cx="6858000" cy="1524011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95483"/>
            <a:ext cx="6172200" cy="6072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solidFill>
                  <a:srgbClr val="FFFF00"/>
                </a:solidFill>
              </a:rPr>
              <a:t>ЗАПОРІЗЬКА ПОЧАТКОВА ШКОЛА «ЕВРИКА»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42900" y="2095483"/>
            <a:ext cx="6172200" cy="704851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/>
              <a:t>ЗАСІДАННЯ ПЕДАГОГІЧНОЇ РАДИ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uk-UA" sz="4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Безпечне </a:t>
            </a:r>
            <a:r>
              <a:rPr lang="uk-UA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освітнє середовище як один із чинників соціалізації </a:t>
            </a:r>
            <a:r>
              <a:rPr lang="uk-UA" sz="4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вихованців</a:t>
            </a:r>
          </a:p>
          <a:p>
            <a:pPr marL="0" indent="0" algn="ctr">
              <a:buNone/>
            </a:pPr>
            <a:endParaRPr lang="uk-UA" dirty="0"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k-UA" dirty="0" smtClean="0"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k-UA" dirty="0"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k-UA" dirty="0" smtClean="0"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dirty="0" smtClean="0">
                <a:latin typeface="Times New Roman" panose="02020603050405020304" pitchFamily="18" charset="0"/>
              </a:rPr>
              <a:t>          </a:t>
            </a:r>
          </a:p>
          <a:p>
            <a:pPr marL="0" indent="0" algn="ctr">
              <a:buNone/>
            </a:pPr>
            <a:r>
              <a:rPr lang="uk-UA" dirty="0" smtClean="0">
                <a:latin typeface="Times New Roman" panose="02020603050405020304" pitchFamily="18" charset="0"/>
              </a:rPr>
              <a:t>м. Запоріжжя</a:t>
            </a:r>
          </a:p>
          <a:p>
            <a:pPr marL="0" indent="0" algn="ctr">
              <a:buNone/>
            </a:pPr>
            <a:r>
              <a:rPr lang="uk-UA" dirty="0">
                <a:latin typeface="Times New Roman" panose="02020603050405020304" pitchFamily="18" charset="0"/>
              </a:rPr>
              <a:t>ж</a:t>
            </a:r>
            <a:r>
              <a:rPr lang="uk-UA" dirty="0" smtClean="0">
                <a:latin typeface="Times New Roman" panose="02020603050405020304" pitchFamily="18" charset="0"/>
              </a:rPr>
              <a:t>овтень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71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ЕПІГРАФ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4664" y="1547664"/>
            <a:ext cx="5904656" cy="720080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4200" dirty="0" smtClean="0">
                <a:solidFill>
                  <a:schemeClr val="tx1"/>
                </a:solidFill>
                <a:latin typeface="Calibri"/>
                <a:ea typeface="+mj-ea"/>
                <a:cs typeface="+mj-cs"/>
              </a:rPr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6632" y="2034361"/>
            <a:ext cx="648072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«Школа </a:t>
            </a:r>
            <a:r>
              <a:rPr lang="ru-RU" sz="2400" b="1" dirty="0" err="1"/>
              <a:t>має</a:t>
            </a:r>
            <a:r>
              <a:rPr lang="ru-RU" sz="2400" b="1" dirty="0"/>
              <a:t> стати </a:t>
            </a:r>
            <a:r>
              <a:rPr lang="ru-RU" sz="2400" b="1" dirty="0" err="1"/>
              <a:t>противагою</a:t>
            </a:r>
            <a:r>
              <a:rPr lang="ru-RU" sz="2400" b="1" dirty="0"/>
              <a:t> </a:t>
            </a:r>
            <a:r>
              <a:rPr lang="ru-RU" sz="2400" b="1" dirty="0" err="1"/>
              <a:t>суспільству</a:t>
            </a:r>
            <a:r>
              <a:rPr lang="ru-RU" sz="2400" b="1" dirty="0"/>
              <a:t>, яке молиться на </a:t>
            </a:r>
            <a:r>
              <a:rPr lang="ru-RU" sz="2400" b="1" dirty="0" err="1"/>
              <a:t>технології</a:t>
            </a:r>
            <a:r>
              <a:rPr lang="ru-RU" sz="2400" b="1" dirty="0"/>
              <a:t> і </a:t>
            </a:r>
            <a:r>
              <a:rPr lang="ru-RU" sz="2400" b="1" dirty="0" err="1"/>
              <a:t>проповідує</a:t>
            </a:r>
            <a:r>
              <a:rPr lang="ru-RU" sz="2400" b="1" dirty="0"/>
              <a:t> </a:t>
            </a:r>
            <a:r>
              <a:rPr lang="ru-RU" sz="2400" b="1" dirty="0" err="1" smtClean="0"/>
              <a:t>суцільне</a:t>
            </a:r>
            <a:r>
              <a:rPr lang="ru-RU" sz="2400" b="1" dirty="0" smtClean="0"/>
              <a:t> </a:t>
            </a:r>
            <a:r>
              <a:rPr lang="ru-RU" sz="2400" b="1" dirty="0" err="1"/>
              <a:t>споживання</a:t>
            </a:r>
            <a:r>
              <a:rPr lang="ru-RU" sz="2400" b="1" dirty="0"/>
              <a:t>. </a:t>
            </a:r>
            <a:r>
              <a:rPr lang="ru-RU" sz="2400" b="1" dirty="0" err="1"/>
              <a:t>Її</a:t>
            </a:r>
            <a:r>
              <a:rPr lang="ru-RU" sz="2400" b="1" dirty="0"/>
              <a:t> </a:t>
            </a:r>
            <a:r>
              <a:rPr lang="ru-RU" sz="2400" b="1" dirty="0" err="1"/>
              <a:t>завдання</a:t>
            </a:r>
            <a:r>
              <a:rPr lang="ru-RU" sz="2400" b="1" dirty="0"/>
              <a:t> — </a:t>
            </a:r>
            <a:r>
              <a:rPr lang="ru-RU" sz="2400" b="1" dirty="0" err="1"/>
              <a:t>допомогти</a:t>
            </a:r>
            <a:r>
              <a:rPr lang="ru-RU" sz="2400" b="1" dirty="0"/>
              <a:t> </a:t>
            </a:r>
            <a:r>
              <a:rPr lang="ru-RU" sz="2400" b="1" dirty="0" err="1" smtClean="0"/>
              <a:t>дітям</a:t>
            </a:r>
            <a:r>
              <a:rPr lang="ru-RU" sz="2400" b="1" dirty="0" smtClean="0"/>
              <a:t> </a:t>
            </a:r>
            <a:r>
              <a:rPr lang="ru-RU" sz="2400" b="1" dirty="0" err="1"/>
              <a:t>усвідомити</a:t>
            </a:r>
            <a:r>
              <a:rPr lang="ru-RU" sz="2400" b="1" dirty="0"/>
              <a:t> </a:t>
            </a:r>
            <a:r>
              <a:rPr lang="ru-RU" sz="2400" b="1" dirty="0" err="1"/>
              <a:t>сенс</a:t>
            </a:r>
            <a:r>
              <a:rPr lang="ru-RU" sz="2400" b="1" dirty="0"/>
              <a:t> і </a:t>
            </a:r>
            <a:r>
              <a:rPr lang="ru-RU" sz="2400" b="1" dirty="0" err="1"/>
              <a:t>цінності</a:t>
            </a:r>
            <a:r>
              <a:rPr lang="ru-RU" sz="2400" b="1" dirty="0"/>
              <a:t> </a:t>
            </a:r>
            <a:r>
              <a:rPr lang="ru-RU" sz="2400" b="1" dirty="0" err="1"/>
              <a:t>життя</a:t>
            </a:r>
            <a:r>
              <a:rPr lang="ru-RU" sz="2400" b="1" dirty="0"/>
              <a:t>. Школа </a:t>
            </a:r>
            <a:r>
              <a:rPr lang="ru-RU" sz="2400" b="1" dirty="0" err="1"/>
              <a:t>має</a:t>
            </a:r>
            <a:r>
              <a:rPr lang="ru-RU" sz="2400" b="1" dirty="0"/>
              <a:t> стати адвокатом </a:t>
            </a:r>
            <a:r>
              <a:rPr lang="ru-RU" sz="2400" b="1" dirty="0" err="1"/>
              <a:t>дітей</a:t>
            </a:r>
            <a:r>
              <a:rPr lang="ru-RU" sz="2400" b="1" dirty="0"/>
              <a:t> за </a:t>
            </a:r>
            <a:r>
              <a:rPr lang="ru-RU" sz="2400" b="1" dirty="0" err="1"/>
              <a:t>всього</a:t>
            </a:r>
            <a:r>
              <a:rPr lang="ru-RU" sz="2400" b="1" dirty="0"/>
              <a:t> </a:t>
            </a:r>
            <a:r>
              <a:rPr lang="ru-RU" sz="2400" b="1" dirty="0" err="1"/>
              <a:t>розмаїття</a:t>
            </a:r>
            <a:r>
              <a:rPr lang="ru-RU" sz="2400" b="1" dirty="0"/>
              <a:t> і </a:t>
            </a:r>
            <a:r>
              <a:rPr lang="ru-RU" sz="2400" b="1" dirty="0" err="1"/>
              <a:t>складності</a:t>
            </a:r>
            <a:r>
              <a:rPr lang="ru-RU" sz="2400" b="1" dirty="0"/>
              <a:t> </a:t>
            </a:r>
            <a:r>
              <a:rPr lang="ru-RU" sz="2400" b="1" dirty="0" err="1"/>
              <a:t>їхніх</a:t>
            </a:r>
            <a:r>
              <a:rPr lang="ru-RU" sz="2400" b="1" dirty="0"/>
              <a:t> </a:t>
            </a:r>
            <a:r>
              <a:rPr lang="ru-RU" sz="2400" b="1" dirty="0" err="1"/>
              <a:t>характерів</a:t>
            </a:r>
            <a:r>
              <a:rPr lang="ru-RU" sz="2400" b="1" dirty="0"/>
              <a:t>. </a:t>
            </a:r>
            <a:r>
              <a:rPr lang="ru-RU" sz="2400" b="1" dirty="0" err="1"/>
              <a:t>Педагогіка</a:t>
            </a:r>
            <a:r>
              <a:rPr lang="ru-RU" sz="2400" b="1" dirty="0"/>
              <a:t> </a:t>
            </a:r>
            <a:r>
              <a:rPr lang="ru-RU" sz="2400" b="1" dirty="0" smtClean="0"/>
              <a:t>покликана </a:t>
            </a:r>
            <a:r>
              <a:rPr lang="ru-RU" sz="2400" b="1" dirty="0" err="1"/>
              <a:t>вказувати</a:t>
            </a:r>
            <a:r>
              <a:rPr lang="ru-RU" sz="2400" b="1" dirty="0"/>
              <a:t> </a:t>
            </a:r>
            <a:r>
              <a:rPr lang="ru-RU" sz="2400" b="1" dirty="0" err="1"/>
              <a:t>дітям</a:t>
            </a:r>
            <a:r>
              <a:rPr lang="ru-RU" sz="2400" b="1" dirty="0"/>
              <a:t> шляхи, ставши на </a:t>
            </a:r>
            <a:r>
              <a:rPr lang="ru-RU" sz="2400" b="1" dirty="0" err="1"/>
              <a:t>які</a:t>
            </a:r>
            <a:r>
              <a:rPr lang="ru-RU" sz="2400" b="1" dirty="0"/>
              <a:t>, вони </a:t>
            </a:r>
            <a:r>
              <a:rPr lang="ru-RU" sz="2400" b="1" dirty="0" err="1"/>
              <a:t>навчаться</a:t>
            </a:r>
            <a:r>
              <a:rPr lang="ru-RU" sz="2400" b="1" dirty="0"/>
              <a:t> бути </a:t>
            </a:r>
            <a:r>
              <a:rPr lang="ru-RU" sz="2400" b="1" dirty="0" err="1"/>
              <a:t>відповідальними</a:t>
            </a:r>
            <a:r>
              <a:rPr lang="ru-RU" sz="2400" b="1" dirty="0"/>
              <a:t>, </a:t>
            </a:r>
            <a:r>
              <a:rPr lang="ru-RU" sz="2400" b="1" dirty="0" err="1" smtClean="0"/>
              <a:t>розвинуть</a:t>
            </a:r>
            <a:r>
              <a:rPr lang="ru-RU" sz="2400" b="1" dirty="0" smtClean="0"/>
              <a:t> </a:t>
            </a:r>
            <a:r>
              <a:rPr lang="ru-RU" sz="2400" b="1" dirty="0"/>
              <a:t>у </a:t>
            </a:r>
            <a:r>
              <a:rPr lang="ru-RU" sz="2400" b="1" dirty="0" err="1"/>
              <a:t>собі</a:t>
            </a:r>
            <a:r>
              <a:rPr lang="ru-RU" sz="2400" b="1" dirty="0"/>
              <a:t> </a:t>
            </a:r>
            <a:r>
              <a:rPr lang="ru-RU" sz="2400" b="1" dirty="0" err="1"/>
              <a:t>самостійність</a:t>
            </a:r>
            <a:r>
              <a:rPr lang="ru-RU" sz="2400" b="1" dirty="0"/>
              <a:t> і </a:t>
            </a:r>
            <a:r>
              <a:rPr lang="ru-RU" sz="2400" b="1" dirty="0" err="1"/>
              <a:t>незалежність</a:t>
            </a:r>
            <a:r>
              <a:rPr lang="ru-RU" sz="2400" b="1" dirty="0"/>
              <a:t>. Ми </a:t>
            </a:r>
            <a:r>
              <a:rPr lang="ru-RU" sz="2400" b="1" dirty="0" err="1"/>
              <a:t>всі</a:t>
            </a:r>
            <a:r>
              <a:rPr lang="ru-RU" sz="2400" b="1" dirty="0"/>
              <a:t> </a:t>
            </a:r>
            <a:r>
              <a:rPr lang="ru-RU" sz="2400" b="1" dirty="0" err="1"/>
              <a:t>хочемо</a:t>
            </a:r>
            <a:r>
              <a:rPr lang="ru-RU" sz="2400" b="1" dirty="0"/>
              <a:t>, </a:t>
            </a:r>
            <a:r>
              <a:rPr lang="ru-RU" sz="2400" b="1" dirty="0" err="1"/>
              <a:t>щоб</a:t>
            </a:r>
            <a:r>
              <a:rPr lang="ru-RU" sz="2400" b="1" dirty="0"/>
              <a:t> </a:t>
            </a:r>
            <a:r>
              <a:rPr lang="ru-RU" sz="2400" b="1" dirty="0" err="1"/>
              <a:t>наші</a:t>
            </a:r>
            <a:r>
              <a:rPr lang="ru-RU" sz="2400" b="1" dirty="0"/>
              <a:t> </a:t>
            </a:r>
            <a:r>
              <a:rPr lang="ru-RU" sz="2400" b="1" dirty="0" err="1"/>
              <a:t>діти</a:t>
            </a:r>
            <a:r>
              <a:rPr lang="ru-RU" sz="2400" b="1" dirty="0"/>
              <a:t> </a:t>
            </a:r>
            <a:r>
              <a:rPr lang="ru-RU" sz="2400" b="1" dirty="0" err="1"/>
              <a:t>уміли</a:t>
            </a:r>
            <a:r>
              <a:rPr lang="ru-RU" sz="2400" b="1" dirty="0"/>
              <a:t> </a:t>
            </a:r>
            <a:r>
              <a:rPr lang="ru-RU" sz="2400" b="1" dirty="0" err="1"/>
              <a:t>любити</a:t>
            </a:r>
            <a:r>
              <a:rPr lang="ru-RU" sz="2400" b="1" dirty="0"/>
              <a:t>, </a:t>
            </a:r>
            <a:r>
              <a:rPr lang="ru-RU" sz="2400" b="1" dirty="0" err="1"/>
              <a:t>творити</a:t>
            </a:r>
            <a:r>
              <a:rPr lang="ru-RU" sz="2400" b="1" dirty="0"/>
              <a:t>, </a:t>
            </a:r>
            <a:r>
              <a:rPr lang="ru-RU" sz="2400" b="1" dirty="0" err="1"/>
              <a:t>були</a:t>
            </a:r>
            <a:r>
              <a:rPr lang="ru-RU" sz="2400" b="1" dirty="0"/>
              <a:t> </a:t>
            </a:r>
            <a:r>
              <a:rPr lang="ru-RU" sz="2400" b="1" dirty="0" err="1"/>
              <a:t>добрими</a:t>
            </a:r>
            <a:r>
              <a:rPr lang="ru-RU" sz="2400" b="1" dirty="0"/>
              <a:t>. Ми </a:t>
            </a:r>
            <a:r>
              <a:rPr lang="ru-RU" sz="2400" b="1" dirty="0" err="1"/>
              <a:t>хочемо</a:t>
            </a:r>
            <a:r>
              <a:rPr lang="ru-RU" sz="2400" b="1" dirty="0"/>
              <a:t>, </a:t>
            </a:r>
            <a:r>
              <a:rPr lang="ru-RU" sz="2400" b="1" dirty="0" err="1"/>
              <a:t>щоб</a:t>
            </a:r>
            <a:r>
              <a:rPr lang="ru-RU" sz="2400" b="1" dirty="0"/>
              <a:t> у них </a:t>
            </a:r>
            <a:r>
              <a:rPr lang="ru-RU" sz="2400" b="1" dirty="0" err="1"/>
              <a:t>вистачило</a:t>
            </a:r>
            <a:r>
              <a:rPr lang="ru-RU" sz="2400" b="1" dirty="0"/>
              <a:t> </a:t>
            </a:r>
            <a:r>
              <a:rPr lang="ru-RU" sz="2400" b="1" dirty="0" err="1"/>
              <a:t>мужності</a:t>
            </a:r>
            <a:r>
              <a:rPr lang="ru-RU" sz="2400" b="1" dirty="0"/>
              <a:t> </a:t>
            </a:r>
            <a:r>
              <a:rPr lang="ru-RU" sz="2400" b="1" dirty="0" err="1"/>
              <a:t>розв’язувати</a:t>
            </a:r>
            <a:r>
              <a:rPr lang="ru-RU" sz="2400" b="1" dirty="0"/>
              <a:t> </a:t>
            </a:r>
            <a:r>
              <a:rPr lang="ru-RU" sz="2400" b="1" dirty="0" err="1"/>
              <a:t>проблеми</a:t>
            </a:r>
            <a:r>
              <a:rPr lang="ru-RU" sz="2400" b="1" dirty="0"/>
              <a:t>, </a:t>
            </a:r>
            <a:r>
              <a:rPr lang="ru-RU" sz="2400" b="1" dirty="0" err="1"/>
              <a:t>які</a:t>
            </a:r>
            <a:r>
              <a:rPr lang="ru-RU" sz="2400" b="1" dirty="0"/>
              <a:t> стоять перед </a:t>
            </a:r>
            <a:r>
              <a:rPr lang="ru-RU" sz="2400" b="1" dirty="0" err="1"/>
              <a:t>нашою</a:t>
            </a:r>
            <a:r>
              <a:rPr lang="ru-RU" sz="2400" b="1" dirty="0"/>
              <a:t> планетою, і </a:t>
            </a:r>
            <a:r>
              <a:rPr lang="ru-RU" sz="2400" b="1" dirty="0" err="1"/>
              <a:t>щоб</a:t>
            </a:r>
            <a:r>
              <a:rPr lang="ru-RU" sz="2400" b="1" dirty="0"/>
              <a:t> вони </a:t>
            </a:r>
            <a:r>
              <a:rPr lang="ru-RU" sz="2400" b="1" dirty="0" err="1"/>
              <a:t>відчували</a:t>
            </a:r>
            <a:r>
              <a:rPr lang="ru-RU" sz="2400" b="1" dirty="0"/>
              <a:t> свою </a:t>
            </a:r>
            <a:r>
              <a:rPr lang="ru-RU" sz="2400" b="1" dirty="0" err="1"/>
              <a:t>належність</a:t>
            </a:r>
            <a:r>
              <a:rPr lang="ru-RU" sz="2400" b="1" dirty="0"/>
              <a:t> не </a:t>
            </a:r>
            <a:r>
              <a:rPr lang="ru-RU" sz="2400" b="1" dirty="0" err="1"/>
              <a:t>лише</a:t>
            </a:r>
            <a:r>
              <a:rPr lang="ru-RU" sz="2400" b="1" dirty="0"/>
              <a:t> до </a:t>
            </a:r>
            <a:r>
              <a:rPr lang="ru-RU" sz="2400" b="1" dirty="0" err="1" smtClean="0"/>
              <a:t>власного</a:t>
            </a:r>
            <a:r>
              <a:rPr lang="ru-RU" sz="2400" b="1" dirty="0" smtClean="0"/>
              <a:t> </a:t>
            </a:r>
            <a:r>
              <a:rPr lang="ru-RU" sz="2400" b="1" dirty="0"/>
              <a:t>народу, а й до </a:t>
            </a:r>
            <a:r>
              <a:rPr lang="ru-RU" sz="2400" b="1" dirty="0" err="1"/>
              <a:t>багатомільярдного</a:t>
            </a:r>
            <a:r>
              <a:rPr lang="ru-RU" sz="2400" b="1" dirty="0"/>
              <a:t> </a:t>
            </a:r>
            <a:r>
              <a:rPr lang="ru-RU" sz="2400" b="1" dirty="0" err="1"/>
              <a:t>населення</a:t>
            </a:r>
            <a:r>
              <a:rPr lang="ru-RU" sz="2400" b="1" dirty="0"/>
              <a:t> </a:t>
            </a:r>
            <a:r>
              <a:rPr lang="ru-RU" sz="2400" b="1" dirty="0" err="1"/>
              <a:t>усієї</a:t>
            </a:r>
            <a:r>
              <a:rPr lang="ru-RU" sz="2400" b="1" dirty="0"/>
              <a:t> </a:t>
            </a:r>
            <a:r>
              <a:rPr lang="ru-RU" sz="2400" b="1" dirty="0" err="1"/>
              <a:t>нашої</a:t>
            </a:r>
            <a:r>
              <a:rPr lang="ru-RU" sz="2400" b="1" dirty="0"/>
              <a:t> </a:t>
            </a:r>
            <a:r>
              <a:rPr lang="ru-RU" sz="2400" b="1" dirty="0" err="1"/>
              <a:t>Землі</a:t>
            </a:r>
            <a:r>
              <a:rPr lang="ru-RU" sz="2400" b="1" dirty="0"/>
              <a:t>». </a:t>
            </a:r>
            <a:r>
              <a:rPr lang="ru-RU" sz="2400" b="1" dirty="0" smtClean="0"/>
              <a:t>                  </a:t>
            </a:r>
          </a:p>
          <a:p>
            <a:r>
              <a:rPr lang="ru-RU" sz="2400" b="1" dirty="0"/>
              <a:t> </a:t>
            </a:r>
            <a:r>
              <a:rPr lang="ru-RU" sz="2400" b="1" dirty="0" smtClean="0"/>
              <a:t>                                               Клаус </a:t>
            </a:r>
            <a:r>
              <a:rPr lang="ru-RU" sz="2400" b="1" dirty="0"/>
              <a:t>В. </a:t>
            </a:r>
            <a:r>
              <a:rPr lang="ru-RU" sz="2400" b="1" dirty="0" smtClean="0"/>
              <a:t>ФОПЕЛЬ</a:t>
            </a:r>
            <a:endParaRPr lang="en-US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1475657"/>
            <a:ext cx="6172200" cy="7488832"/>
          </a:xfrm>
        </p:spPr>
        <p:txBody>
          <a:bodyPr>
            <a:normAutofit lnSpcReduction="10000"/>
          </a:bodyPr>
          <a:lstStyle/>
          <a:p>
            <a:pPr marL="0" lv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2000" dirty="0" smtClean="0">
                <a:solidFill>
                  <a:prstClr val="black"/>
                </a:solidFill>
                <a:latin typeface="Calibri"/>
              </a:rPr>
              <a:t> </a:t>
            </a:r>
            <a:endParaRPr lang="ru-RU" sz="15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Клаус </a:t>
            </a:r>
            <a:r>
              <a:rPr lang="ru-RU" dirty="0" err="1">
                <a:solidFill>
                  <a:srgbClr val="C00000"/>
                </a:solidFill>
              </a:rPr>
              <a:t>Фопель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/>
              <a:t>( </a:t>
            </a:r>
            <a:r>
              <a:rPr lang="ru-RU" dirty="0" err="1"/>
              <a:t>нім</a:t>
            </a:r>
            <a:r>
              <a:rPr lang="ru-RU" dirty="0"/>
              <a:t>.  </a:t>
            </a:r>
            <a:r>
              <a:rPr lang="en-US" dirty="0"/>
              <a:t>Klaus W. </a:t>
            </a:r>
            <a:r>
              <a:rPr lang="en-US" dirty="0" err="1"/>
              <a:t>Vopel</a:t>
            </a:r>
            <a:r>
              <a:rPr lang="en-US" dirty="0"/>
              <a:t> ; </a:t>
            </a:r>
            <a:r>
              <a:rPr lang="ru-RU" dirty="0"/>
              <a:t>нар. 29 </a:t>
            </a:r>
            <a:r>
              <a:rPr lang="ru-RU" dirty="0" err="1"/>
              <a:t>травня</a:t>
            </a:r>
            <a:r>
              <a:rPr lang="ru-RU" dirty="0"/>
              <a:t> 1940 , Гамбург , </a:t>
            </a:r>
            <a:r>
              <a:rPr lang="ru-RU" dirty="0" err="1"/>
              <a:t>Німеччина</a:t>
            </a:r>
            <a:r>
              <a:rPr lang="ru-RU" dirty="0"/>
              <a:t> ) - </a:t>
            </a:r>
            <a:r>
              <a:rPr lang="ru-RU" dirty="0" err="1"/>
              <a:t>німецький</a:t>
            </a:r>
            <a:r>
              <a:rPr lang="ru-RU" dirty="0"/>
              <a:t> психолог , психотерапевт 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Клаус </a:t>
            </a:r>
            <a:r>
              <a:rPr lang="ru-RU" dirty="0" err="1">
                <a:solidFill>
                  <a:srgbClr val="C00000"/>
                </a:solidFill>
              </a:rPr>
              <a:t>Фопель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/>
              <a:t>відомий</a:t>
            </a:r>
            <a:r>
              <a:rPr lang="ru-RU" dirty="0"/>
              <a:t> як популяризатор так </a:t>
            </a:r>
            <a:r>
              <a:rPr lang="ru-RU" dirty="0" err="1"/>
              <a:t>званих</a:t>
            </a:r>
            <a:r>
              <a:rPr lang="ru-RU" dirty="0"/>
              <a:t> </a:t>
            </a:r>
            <a:r>
              <a:rPr lang="ru-RU" dirty="0" err="1"/>
              <a:t>інтерактивних</a:t>
            </a:r>
            <a:r>
              <a:rPr lang="ru-RU" dirty="0"/>
              <a:t> </a:t>
            </a:r>
            <a:r>
              <a:rPr lang="ru-RU" dirty="0" err="1"/>
              <a:t>ігор</a:t>
            </a:r>
            <a:r>
              <a:rPr lang="ru-RU" dirty="0"/>
              <a:t>, </a:t>
            </a:r>
            <a:r>
              <a:rPr lang="ru-RU" dirty="0" err="1"/>
              <a:t>створених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синтезу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психотерапії</a:t>
            </a:r>
            <a:r>
              <a:rPr lang="ru-RU" dirty="0"/>
              <a:t>: </a:t>
            </a:r>
            <a:r>
              <a:rPr lang="ru-RU" dirty="0" err="1"/>
              <a:t>гештальттерапії</a:t>
            </a:r>
            <a:r>
              <a:rPr lang="ru-RU" dirty="0"/>
              <a:t> , </a:t>
            </a:r>
            <a:r>
              <a:rPr lang="ru-RU" dirty="0" err="1"/>
              <a:t>психодрами</a:t>
            </a:r>
            <a:r>
              <a:rPr lang="ru-RU" dirty="0"/>
              <a:t> , </a:t>
            </a:r>
            <a:r>
              <a:rPr lang="ru-RU" dirty="0" err="1"/>
              <a:t>транзактного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, методу </a:t>
            </a:r>
            <a:r>
              <a:rPr lang="ru-RU" dirty="0" err="1"/>
              <a:t>спрямованої</a:t>
            </a:r>
            <a:r>
              <a:rPr lang="ru-RU" dirty="0"/>
              <a:t> </a:t>
            </a:r>
            <a:r>
              <a:rPr lang="ru-RU" dirty="0" err="1"/>
              <a:t>уяви</a:t>
            </a:r>
            <a:r>
              <a:rPr lang="ru-RU" dirty="0"/>
              <a:t> та </a:t>
            </a:r>
            <a:r>
              <a:rPr lang="ru-RU" dirty="0" err="1"/>
              <a:t>усвідомлення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196245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ЗАСІДАННЯ: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uk-UA" dirty="0" smtClean="0"/>
              <a:t> ПОЗНАЙОМИТИСЬ З ПОНЯТТЯМ «БЕЗПЕЧНЕ ОСВІТНЄ СЕРЕДОВИЩЕ» В УСІХ ЙОГО АСПЕКТАХ;</a:t>
            </a:r>
            <a:endParaRPr lang="en-US" dirty="0"/>
          </a:p>
          <a:p>
            <a:pPr algn="ctr">
              <a:buFont typeface="Wingdings" panose="05000000000000000000" pitchFamily="2" charset="2"/>
              <a:buChar char="q"/>
            </a:pPr>
            <a:r>
              <a:rPr lang="ru-RU" dirty="0" smtClean="0"/>
              <a:t>   </a:t>
            </a:r>
            <a:r>
              <a:rPr lang="ru-RU" dirty="0"/>
              <a:t>СХВАЛИТИ   </a:t>
            </a:r>
            <a:r>
              <a:rPr lang="ru-RU" dirty="0">
                <a:solidFill>
                  <a:srgbClr val="FF0000"/>
                </a:solidFill>
              </a:rPr>
              <a:t>Кодекс </a:t>
            </a:r>
            <a:r>
              <a:rPr lang="ru-RU" dirty="0" err="1">
                <a:solidFill>
                  <a:srgbClr val="FF0000"/>
                </a:solidFill>
              </a:rPr>
              <a:t>безпечного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освітнього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середовища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dirty="0">
                <a:solidFill>
                  <a:srgbClr val="FF0000"/>
                </a:solidFill>
              </a:rPr>
              <a:t>КБОС)</a:t>
            </a:r>
          </a:p>
          <a:p>
            <a:pPr marL="0" indent="0" algn="ctr">
              <a:buNone/>
            </a:pPr>
            <a:r>
              <a:rPr lang="ru-RU" dirty="0"/>
              <a:t>ЗАПОРІЗЬКОЇ ПОЧАТКОВОЇ ШКОЛИ «ЕВРИКА» </a:t>
            </a:r>
          </a:p>
          <a:p>
            <a:pPr marL="0" indent="0" algn="ctr">
              <a:buNone/>
            </a:pPr>
            <a:r>
              <a:rPr lang="ru-RU" dirty="0"/>
              <a:t>ЗАПОРІЗЬКОЇ МІСЬКОЇ РАДИ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                                          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260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r>
              <a:rPr lang="uk-UA" dirty="0" smtClean="0">
                <a:solidFill>
                  <a:srgbClr val="002060"/>
                </a:solidFill>
              </a:rPr>
              <a:t>ЧЕРГА ДЕННА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6672" y="1619672"/>
            <a:ext cx="6120680" cy="6912768"/>
          </a:xfrm>
        </p:spPr>
        <p:txBody>
          <a:bodyPr>
            <a:normAutofit fontScale="25000" lnSpcReduction="20000"/>
          </a:bodyPr>
          <a:lstStyle/>
          <a:p>
            <a:pPr marL="342900" lvl="0" indent="-342900" algn="l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7200" dirty="0">
                <a:latin typeface="Times New Roman"/>
                <a:ea typeface="Calibri"/>
              </a:rPr>
              <a:t>Обрання секретаря педагогічної ради .</a:t>
            </a:r>
            <a:endParaRPr lang="ru-RU" sz="7200" dirty="0"/>
          </a:p>
          <a:p>
            <a:pPr marL="342900" lvl="0" indent="-342900" algn="l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7200" dirty="0">
                <a:latin typeface="Times New Roman"/>
                <a:ea typeface="Calibri"/>
              </a:rPr>
              <a:t>Безпечне освітнє середовище закладу освіти.                             </a:t>
            </a:r>
            <a:r>
              <a:rPr lang="uk-UA" sz="7200" dirty="0" smtClean="0">
                <a:latin typeface="Times New Roman"/>
                <a:ea typeface="Calibri"/>
              </a:rPr>
              <a:t>   </a:t>
            </a:r>
          </a:p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uk-UA" sz="7200" dirty="0">
                <a:latin typeface="Times New Roman"/>
                <a:ea typeface="Calibri"/>
              </a:rPr>
              <a:t> </a:t>
            </a:r>
            <a:r>
              <a:rPr lang="uk-UA" sz="7200" dirty="0" smtClean="0">
                <a:latin typeface="Times New Roman"/>
                <a:ea typeface="Calibri"/>
              </a:rPr>
              <a:t>                                                                           </a:t>
            </a:r>
            <a:r>
              <a:rPr lang="uk-UA" sz="7200" dirty="0" smtClean="0">
                <a:solidFill>
                  <a:srgbClr val="C00000"/>
                </a:solidFill>
                <a:latin typeface="Times New Roman"/>
                <a:ea typeface="Calibri"/>
              </a:rPr>
              <a:t>О.Пархоменко  </a:t>
            </a:r>
            <a:r>
              <a:rPr lang="uk-UA" sz="7200" dirty="0" smtClean="0">
                <a:latin typeface="Times New Roman"/>
                <a:ea typeface="Calibri"/>
              </a:rPr>
              <a:t>                                             </a:t>
            </a:r>
            <a:endParaRPr lang="ru-RU" sz="7200" dirty="0"/>
          </a:p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uk-UA" sz="7200" dirty="0" smtClean="0">
                <a:latin typeface="Times New Roman"/>
                <a:ea typeface="Calibri"/>
              </a:rPr>
              <a:t>3.   Узагальнена </a:t>
            </a:r>
            <a:r>
              <a:rPr lang="uk-UA" sz="7200" dirty="0">
                <a:latin typeface="Times New Roman"/>
                <a:ea typeface="Calibri"/>
              </a:rPr>
              <a:t>таблиця критеріїв, індикаторів та </a:t>
            </a:r>
            <a:r>
              <a:rPr lang="uk-UA" sz="7200" dirty="0" smtClean="0">
                <a:latin typeface="Times New Roman"/>
                <a:ea typeface="Calibri"/>
              </a:rPr>
              <a:t> </a:t>
            </a:r>
          </a:p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uk-UA" sz="7200" dirty="0">
                <a:latin typeface="Times New Roman"/>
                <a:ea typeface="Calibri"/>
              </a:rPr>
              <a:t> </a:t>
            </a:r>
            <a:r>
              <a:rPr lang="uk-UA" sz="7200" dirty="0" smtClean="0">
                <a:latin typeface="Times New Roman"/>
                <a:ea typeface="Calibri"/>
              </a:rPr>
              <a:t>      інструментарію </a:t>
            </a:r>
            <a:r>
              <a:rPr lang="uk-UA" sz="7200" dirty="0">
                <a:latin typeface="Times New Roman"/>
                <a:ea typeface="Calibri"/>
              </a:rPr>
              <a:t>для оцінювання освітніх і </a:t>
            </a:r>
            <a:r>
              <a:rPr lang="uk-UA" sz="7200" dirty="0" smtClean="0">
                <a:latin typeface="Times New Roman"/>
                <a:ea typeface="Calibri"/>
              </a:rPr>
              <a:t>  </a:t>
            </a:r>
          </a:p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uk-UA" sz="7200" dirty="0">
                <a:latin typeface="Times New Roman"/>
                <a:ea typeface="Calibri"/>
              </a:rPr>
              <a:t> </a:t>
            </a:r>
            <a:r>
              <a:rPr lang="uk-UA" sz="7200" dirty="0" smtClean="0">
                <a:latin typeface="Times New Roman"/>
                <a:ea typeface="Calibri"/>
              </a:rPr>
              <a:t>     управлінських </a:t>
            </a:r>
            <a:r>
              <a:rPr lang="uk-UA" sz="7200" dirty="0">
                <a:latin typeface="Times New Roman"/>
                <a:ea typeface="Calibri"/>
              </a:rPr>
              <a:t>процесів закладу загальної середньої </a:t>
            </a:r>
            <a:r>
              <a:rPr lang="uk-UA" sz="7200" dirty="0" smtClean="0">
                <a:latin typeface="Times New Roman"/>
                <a:ea typeface="Calibri"/>
              </a:rPr>
              <a:t> </a:t>
            </a:r>
          </a:p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uk-UA" sz="7200" dirty="0">
                <a:latin typeface="Times New Roman"/>
                <a:ea typeface="Calibri"/>
              </a:rPr>
              <a:t> </a:t>
            </a:r>
            <a:r>
              <a:rPr lang="uk-UA" sz="7200" dirty="0" smtClean="0">
                <a:latin typeface="Times New Roman"/>
                <a:ea typeface="Calibri"/>
              </a:rPr>
              <a:t>     освіти </a:t>
            </a:r>
            <a:r>
              <a:rPr lang="uk-UA" sz="7200" dirty="0">
                <a:latin typeface="Times New Roman"/>
                <a:ea typeface="Calibri"/>
              </a:rPr>
              <a:t>та внутрішньої системи забезпечення якості </a:t>
            </a:r>
            <a:r>
              <a:rPr lang="uk-UA" sz="7200" dirty="0" smtClean="0">
                <a:latin typeface="Times New Roman"/>
                <a:ea typeface="Calibri"/>
              </a:rPr>
              <a:t> </a:t>
            </a:r>
          </a:p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uk-UA" sz="7200" dirty="0">
                <a:latin typeface="Times New Roman"/>
                <a:ea typeface="Calibri"/>
              </a:rPr>
              <a:t> </a:t>
            </a:r>
            <a:r>
              <a:rPr lang="uk-UA" sz="7200" dirty="0" smtClean="0">
                <a:latin typeface="Times New Roman"/>
                <a:ea typeface="Calibri"/>
              </a:rPr>
              <a:t>     освіти</a:t>
            </a:r>
            <a:r>
              <a:rPr lang="uk-UA" sz="7200" dirty="0">
                <a:latin typeface="Times New Roman"/>
                <a:ea typeface="Calibri"/>
              </a:rPr>
              <a:t>.</a:t>
            </a:r>
            <a:r>
              <a:rPr lang="uk-UA" sz="7200" dirty="0"/>
              <a:t> </a:t>
            </a:r>
            <a:r>
              <a:rPr lang="uk-UA" sz="7200" dirty="0" smtClean="0">
                <a:latin typeface="Times New Roman"/>
                <a:ea typeface="Calibri"/>
              </a:rPr>
              <a:t>Напрям </a:t>
            </a:r>
            <a:r>
              <a:rPr lang="uk-UA" sz="7200" dirty="0">
                <a:latin typeface="Times New Roman"/>
                <a:ea typeface="Calibri"/>
              </a:rPr>
              <a:t>оцінювання 1. Освітнє середовище </a:t>
            </a:r>
            <a:r>
              <a:rPr lang="uk-UA" sz="7200" dirty="0" smtClean="0">
                <a:latin typeface="Times New Roman"/>
                <a:ea typeface="Calibri"/>
              </a:rPr>
              <a:t> </a:t>
            </a:r>
          </a:p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uk-UA" sz="7200" dirty="0">
                <a:latin typeface="Times New Roman"/>
                <a:ea typeface="Calibri"/>
              </a:rPr>
              <a:t> </a:t>
            </a:r>
            <a:r>
              <a:rPr lang="uk-UA" sz="7200" dirty="0" smtClean="0">
                <a:latin typeface="Times New Roman"/>
                <a:ea typeface="Calibri"/>
              </a:rPr>
              <a:t>      закладу </a:t>
            </a:r>
            <a:r>
              <a:rPr lang="uk-UA" sz="7200" dirty="0">
                <a:latin typeface="Times New Roman"/>
                <a:ea typeface="Calibri"/>
              </a:rPr>
              <a:t>освіти                 </a:t>
            </a:r>
            <a:r>
              <a:rPr lang="uk-UA" sz="7200" dirty="0" smtClean="0">
                <a:latin typeface="Times New Roman"/>
                <a:ea typeface="Calibri"/>
              </a:rPr>
              <a:t>                                     </a:t>
            </a:r>
            <a:r>
              <a:rPr lang="uk-UA" sz="7200" dirty="0" smtClean="0">
                <a:solidFill>
                  <a:srgbClr val="C00000"/>
                </a:solidFill>
                <a:latin typeface="Times New Roman"/>
                <a:ea typeface="Calibri"/>
              </a:rPr>
              <a:t>Л.Зуб</a:t>
            </a:r>
            <a:endParaRPr lang="ru-RU" sz="7200" dirty="0">
              <a:solidFill>
                <a:srgbClr val="C00000"/>
              </a:solidFill>
            </a:endParaRPr>
          </a:p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uk-UA" sz="7200" dirty="0" smtClean="0">
                <a:latin typeface="Times New Roman"/>
                <a:ea typeface="Calibri"/>
              </a:rPr>
              <a:t>4.    Зразкове </a:t>
            </a:r>
            <a:r>
              <a:rPr lang="uk-UA" sz="7200" dirty="0">
                <a:latin typeface="Times New Roman"/>
                <a:ea typeface="Calibri"/>
              </a:rPr>
              <a:t>освітнє середовище: європейський досвід                  </a:t>
            </a:r>
            <a:r>
              <a:rPr lang="uk-UA" sz="7200" dirty="0" smtClean="0">
                <a:latin typeface="Times New Roman"/>
                <a:ea typeface="Calibri"/>
              </a:rPr>
              <a:t> </a:t>
            </a:r>
          </a:p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uk-UA" sz="7200" dirty="0">
                <a:solidFill>
                  <a:srgbClr val="C00000"/>
                </a:solidFill>
                <a:latin typeface="Times New Roman"/>
                <a:ea typeface="Calibri"/>
              </a:rPr>
              <a:t> </a:t>
            </a:r>
            <a:r>
              <a:rPr lang="uk-UA" sz="7200" dirty="0" smtClean="0">
                <a:solidFill>
                  <a:srgbClr val="C00000"/>
                </a:solidFill>
                <a:latin typeface="Times New Roman"/>
                <a:ea typeface="Calibri"/>
              </a:rPr>
              <a:t>                                                                          Т.М.Юрченко </a:t>
            </a:r>
            <a:endParaRPr lang="ru-RU" sz="7200" dirty="0">
              <a:solidFill>
                <a:srgbClr val="C00000"/>
              </a:solidFill>
            </a:endParaRPr>
          </a:p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uk-UA" sz="7200" dirty="0" smtClean="0">
                <a:latin typeface="Times New Roman"/>
                <a:ea typeface="Calibri"/>
              </a:rPr>
              <a:t>5.   Безпечне </a:t>
            </a:r>
            <a:r>
              <a:rPr lang="uk-UA" sz="7200" dirty="0">
                <a:latin typeface="Times New Roman"/>
                <a:ea typeface="Calibri"/>
              </a:rPr>
              <a:t>освітнє середовище: нові виміри безпеки (18.08.202)      </a:t>
            </a:r>
            <a:r>
              <a:rPr lang="uk-UA" sz="7200" dirty="0" smtClean="0">
                <a:latin typeface="Times New Roman"/>
                <a:ea typeface="Calibri"/>
              </a:rPr>
              <a:t>                                                   </a:t>
            </a:r>
            <a:r>
              <a:rPr lang="uk-UA" sz="7200" dirty="0" err="1" smtClean="0">
                <a:solidFill>
                  <a:srgbClr val="C00000"/>
                </a:solidFill>
                <a:latin typeface="Times New Roman"/>
                <a:ea typeface="Calibri"/>
              </a:rPr>
              <a:t>Стацура</a:t>
            </a:r>
            <a:r>
              <a:rPr lang="uk-UA" sz="7200" dirty="0" smtClean="0">
                <a:solidFill>
                  <a:srgbClr val="C00000"/>
                </a:solidFill>
                <a:latin typeface="Times New Roman"/>
                <a:ea typeface="Calibri"/>
              </a:rPr>
              <a:t> Л.О.                                    </a:t>
            </a:r>
            <a:endParaRPr lang="ru-RU" sz="7200" dirty="0">
              <a:solidFill>
                <a:srgbClr val="C00000"/>
              </a:solidFill>
            </a:endParaRPr>
          </a:p>
          <a:p>
            <a:pPr lvl="0" algn="l">
              <a:lnSpc>
                <a:spcPct val="107000"/>
              </a:lnSpc>
              <a:spcAft>
                <a:spcPts val="800"/>
              </a:spcAft>
            </a:pPr>
            <a:r>
              <a:rPr lang="uk-UA" sz="7200" dirty="0" smtClean="0">
                <a:latin typeface="Times New Roman"/>
                <a:ea typeface="Calibri"/>
                <a:cs typeface="Times New Roman"/>
              </a:rPr>
              <a:t>6.   Прояви </a:t>
            </a:r>
            <a:r>
              <a:rPr lang="uk-UA" sz="7200" dirty="0" err="1">
                <a:latin typeface="Times New Roman"/>
                <a:ea typeface="Calibri"/>
                <a:cs typeface="Times New Roman"/>
              </a:rPr>
              <a:t>кібербулінгу</a:t>
            </a:r>
            <a:r>
              <a:rPr lang="uk-UA" sz="7200" dirty="0">
                <a:latin typeface="Times New Roman"/>
                <a:ea typeface="Calibri"/>
                <a:cs typeface="Times New Roman"/>
              </a:rPr>
              <a:t> в освітньому просторі .                                   </a:t>
            </a:r>
            <a:r>
              <a:rPr lang="uk-UA" sz="7200" dirty="0" smtClean="0">
                <a:latin typeface="Times New Roman"/>
                <a:ea typeface="Calibri"/>
                <a:cs typeface="Times New Roman"/>
              </a:rPr>
              <a:t> </a:t>
            </a:r>
          </a:p>
          <a:p>
            <a:pPr lvl="0" algn="l">
              <a:lnSpc>
                <a:spcPct val="107000"/>
              </a:lnSpc>
              <a:spcAft>
                <a:spcPts val="800"/>
              </a:spcAft>
            </a:pPr>
            <a:r>
              <a:rPr lang="uk-UA" sz="7200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7200" dirty="0" smtClean="0">
                <a:latin typeface="Times New Roman"/>
                <a:ea typeface="Calibri"/>
                <a:cs typeface="Times New Roman"/>
              </a:rPr>
              <a:t>                                                                              </a:t>
            </a:r>
            <a:r>
              <a:rPr lang="uk-UA" sz="7200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Н.Головань </a:t>
            </a:r>
            <a:r>
              <a:rPr lang="uk-UA" sz="7200" dirty="0" smtClean="0">
                <a:latin typeface="Times New Roman"/>
                <a:ea typeface="Calibri"/>
                <a:cs typeface="Times New Roman"/>
              </a:rPr>
              <a:t>                                       </a:t>
            </a:r>
            <a:endParaRPr lang="ru-RU" sz="7200" dirty="0">
              <a:latin typeface="Calibri"/>
              <a:ea typeface="Calibri"/>
              <a:cs typeface="Times New Roman"/>
            </a:endParaRPr>
          </a:p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uk-UA" sz="7200" dirty="0" smtClean="0">
                <a:latin typeface="Times New Roman"/>
                <a:ea typeface="Times New Roman"/>
              </a:rPr>
              <a:t>7.    Про  </a:t>
            </a:r>
            <a:r>
              <a:rPr lang="uk-UA" sz="7200" dirty="0">
                <a:latin typeface="Times New Roman"/>
                <a:ea typeface="Times New Roman"/>
              </a:rPr>
              <a:t>Кодекс безпечного освітнього середовища (КБОС). Затвердження. </a:t>
            </a:r>
            <a:r>
              <a:rPr lang="uk-UA" sz="7200" dirty="0" smtClean="0">
                <a:latin typeface="Times New Roman"/>
                <a:ea typeface="Times New Roman"/>
              </a:rPr>
              <a:t>         </a:t>
            </a:r>
            <a:r>
              <a:rPr lang="uk-UA" sz="7200" dirty="0" smtClean="0">
                <a:solidFill>
                  <a:srgbClr val="C00000"/>
                </a:solidFill>
                <a:latin typeface="Times New Roman"/>
                <a:ea typeface="Times New Roman"/>
              </a:rPr>
              <a:t>О.</a:t>
            </a:r>
            <a:r>
              <a:rPr lang="uk-UA" sz="7200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Селівановська</a:t>
            </a:r>
            <a:r>
              <a:rPr lang="uk-UA" sz="7200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 </a:t>
            </a:r>
            <a:r>
              <a:rPr lang="uk-UA" sz="7200" dirty="0">
                <a:solidFill>
                  <a:srgbClr val="C00000"/>
                </a:solidFill>
                <a:latin typeface="Times New Roman"/>
                <a:ea typeface="Times New Roman"/>
              </a:rPr>
              <a:t>Л.Зуб</a:t>
            </a:r>
          </a:p>
          <a:p>
            <a:pPr lvl="0" algn="l">
              <a:lnSpc>
                <a:spcPct val="150000"/>
              </a:lnSpc>
              <a:spcAft>
                <a:spcPts val="0"/>
              </a:spcAft>
            </a:pPr>
            <a:endParaRPr lang="ru-RU" sz="7200" dirty="0"/>
          </a:p>
          <a:p>
            <a:pPr marL="457200" algn="l">
              <a:lnSpc>
                <a:spcPct val="150000"/>
              </a:lnSpc>
              <a:spcAft>
                <a:spcPts val="0"/>
              </a:spcAft>
            </a:pPr>
            <a:r>
              <a:rPr lang="uk-UA" sz="7200" dirty="0">
                <a:latin typeface="Times New Roman"/>
                <a:ea typeface="Times New Roman"/>
              </a:rPr>
              <a:t>                                                                                 </a:t>
            </a:r>
            <a:endParaRPr lang="ru-RU" sz="7200" dirty="0"/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endParaRPr lang="uk-UA" sz="7200" dirty="0" smtClean="0">
              <a:solidFill>
                <a:schemeClr val="tx1"/>
              </a:solidFill>
              <a:latin typeface="Calibri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uk-UA" sz="7200" dirty="0" smtClean="0">
                <a:solidFill>
                  <a:schemeClr val="tx1"/>
                </a:solidFill>
                <a:latin typeface="Calibri"/>
              </a:rPr>
              <a:t> </a:t>
            </a:r>
            <a:endParaRPr lang="ru-RU" sz="7200" dirty="0" smtClean="0">
              <a:latin typeface="Times New Roman"/>
              <a:ea typeface="Times New Roman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uk-UA" sz="3800" dirty="0" smtClean="0">
                <a:latin typeface="Calibri"/>
                <a:ea typeface="Calibri"/>
                <a:cs typeface="Times New Roman"/>
              </a:rPr>
              <a:t>  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Проект рішення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0648" y="1763688"/>
            <a:ext cx="6398468" cy="7157037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ru-RU" dirty="0" err="1"/>
              <a:t>П</a:t>
            </a:r>
            <a:r>
              <a:rPr lang="ru-RU" dirty="0" err="1" smtClean="0"/>
              <a:t>роводити</a:t>
            </a:r>
            <a:r>
              <a:rPr lang="ru-RU" dirty="0" smtClean="0"/>
              <a:t> </a:t>
            </a:r>
            <a:r>
              <a:rPr lang="ru-RU" dirty="0" err="1"/>
              <a:t>систематичні</a:t>
            </a:r>
            <a:r>
              <a:rPr lang="ru-RU" dirty="0"/>
              <a:t> </a:t>
            </a:r>
            <a:r>
              <a:rPr lang="ru-RU" dirty="0" err="1"/>
              <a:t>моніторингові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стану </a:t>
            </a:r>
            <a:r>
              <a:rPr lang="ru-RU" dirty="0" err="1"/>
              <a:t>розглянутих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smtClean="0"/>
              <a:t>      </a:t>
            </a:r>
            <a:r>
              <a:rPr lang="ru-RU" dirty="0" err="1"/>
              <a:t>Н</a:t>
            </a:r>
            <a:r>
              <a:rPr lang="ru-RU" dirty="0" err="1" smtClean="0"/>
              <a:t>адавати</a:t>
            </a:r>
            <a:r>
              <a:rPr lang="ru-RU" dirty="0" smtClean="0"/>
              <a:t> </a:t>
            </a:r>
            <a:r>
              <a:rPr lang="ru-RU" dirty="0" err="1"/>
              <a:t>конкретні</a:t>
            </a:r>
            <a:r>
              <a:rPr lang="ru-RU" dirty="0"/>
              <a:t> </a:t>
            </a:r>
            <a:r>
              <a:rPr lang="ru-RU" dirty="0" err="1"/>
              <a:t>рекомендації</a:t>
            </a:r>
            <a:r>
              <a:rPr lang="ru-RU" dirty="0"/>
              <a:t> </a:t>
            </a:r>
            <a:r>
              <a:rPr lang="ru-RU" dirty="0" err="1"/>
              <a:t>учням</a:t>
            </a:r>
            <a:r>
              <a:rPr lang="ru-RU" dirty="0"/>
              <a:t>, </a:t>
            </a:r>
            <a:r>
              <a:rPr lang="ru-RU" dirty="0" err="1"/>
              <a:t>педагогічним</a:t>
            </a:r>
            <a:r>
              <a:rPr lang="ru-RU" dirty="0"/>
              <a:t>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</a:t>
            </a:r>
            <a:r>
              <a:rPr lang="ru-RU" dirty="0" err="1" smtClean="0"/>
              <a:t>працівникам</a:t>
            </a:r>
            <a:r>
              <a:rPr lang="ru-RU" dirty="0"/>
              <a:t>, батькам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безпечного</a:t>
            </a:r>
            <a:r>
              <a:rPr lang="ru-RU" dirty="0"/>
              <a:t>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навчальному</a:t>
            </a:r>
            <a:r>
              <a:rPr lang="ru-RU" dirty="0"/>
              <a:t> </a:t>
            </a:r>
            <a:r>
              <a:rPr lang="ru-RU" dirty="0" err="1"/>
              <a:t>закладі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smtClean="0"/>
              <a:t>     </a:t>
            </a:r>
            <a:r>
              <a:rPr lang="ru-RU" dirty="0" err="1"/>
              <a:t>О</a:t>
            </a:r>
            <a:r>
              <a:rPr lang="ru-RU" dirty="0" err="1" smtClean="0"/>
              <a:t>бґрунтувати</a:t>
            </a:r>
            <a:r>
              <a:rPr lang="ru-RU" dirty="0" smtClean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безпечного</a:t>
            </a:r>
            <a:r>
              <a:rPr lang="ru-RU" dirty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вимоги</a:t>
            </a:r>
            <a:r>
              <a:rPr lang="ru-RU" dirty="0"/>
              <a:t> (</a:t>
            </a:r>
            <a:r>
              <a:rPr lang="ru-RU" dirty="0" err="1"/>
              <a:t>критерії</a:t>
            </a:r>
            <a:r>
              <a:rPr lang="ru-RU" dirty="0"/>
              <a:t>) до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ефективної</a:t>
            </a:r>
            <a:r>
              <a:rPr lang="ru-RU" dirty="0"/>
              <a:t>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/>
              <a:t>для кожного </a:t>
            </a:r>
            <a:r>
              <a:rPr lang="ru-RU" dirty="0" err="1"/>
              <a:t>учасника</a:t>
            </a:r>
            <a:r>
              <a:rPr lang="ru-RU" dirty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 smtClean="0"/>
              <a:t>4.       </a:t>
            </a:r>
            <a:r>
              <a:rPr lang="ru-RU" dirty="0" err="1"/>
              <a:t>П</a:t>
            </a:r>
            <a:r>
              <a:rPr lang="ru-RU" dirty="0" err="1" smtClean="0"/>
              <a:t>остійно</a:t>
            </a:r>
            <a:r>
              <a:rPr lang="ru-RU" dirty="0" smtClean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профілактику</a:t>
            </a:r>
            <a:r>
              <a:rPr lang="ru-RU" dirty="0"/>
              <a:t> </a:t>
            </a:r>
            <a:r>
              <a:rPr lang="ru-RU" dirty="0" err="1"/>
              <a:t>булінгу</a:t>
            </a:r>
            <a:r>
              <a:rPr lang="ru-RU" dirty="0"/>
              <a:t>;</a:t>
            </a:r>
          </a:p>
          <a:p>
            <a:pPr marL="514350" indent="-514350">
              <a:buAutoNum type="arabicPeriod" startAt="5"/>
            </a:pPr>
            <a:r>
              <a:rPr lang="ru-RU" dirty="0" err="1"/>
              <a:t>В</a:t>
            </a:r>
            <a:r>
              <a:rPr lang="ru-RU" dirty="0" err="1" smtClean="0"/>
              <a:t>иявляти</a:t>
            </a:r>
            <a:r>
              <a:rPr lang="ru-RU" dirty="0" smtClean="0"/>
              <a:t> </a:t>
            </a:r>
            <a:r>
              <a:rPr lang="ru-RU" dirty="0" err="1"/>
              <a:t>чинники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перешкоджають</a:t>
            </a:r>
            <a:r>
              <a:rPr lang="ru-RU" dirty="0"/>
              <a:t> </a:t>
            </a:r>
            <a:r>
              <a:rPr lang="ru-RU" dirty="0" err="1"/>
              <a:t>безпеці</a:t>
            </a:r>
            <a:r>
              <a:rPr lang="ru-RU" dirty="0"/>
              <a:t>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          </a:t>
            </a:r>
            <a:r>
              <a:rPr lang="ru-RU" dirty="0" err="1" smtClean="0"/>
              <a:t>учасників</a:t>
            </a:r>
            <a:r>
              <a:rPr lang="ru-RU" dirty="0" smtClean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6. </a:t>
            </a:r>
            <a:r>
              <a:rPr lang="ru-RU" dirty="0" smtClean="0"/>
              <a:t>     </a:t>
            </a:r>
            <a:r>
              <a:rPr lang="ru-RU" dirty="0" err="1"/>
              <a:t>В</a:t>
            </a:r>
            <a:r>
              <a:rPr lang="ru-RU" dirty="0" err="1" smtClean="0"/>
              <a:t>иявляти</a:t>
            </a:r>
            <a:r>
              <a:rPr lang="ru-RU" dirty="0" smtClean="0"/>
              <a:t> </a:t>
            </a:r>
            <a:r>
              <a:rPr lang="ru-RU" dirty="0" err="1"/>
              <a:t>небезпечні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закладі</a:t>
            </a:r>
            <a:r>
              <a:rPr lang="ru-RU" dirty="0"/>
              <a:t> та </a:t>
            </a:r>
            <a:r>
              <a:rPr lang="ru-RU" dirty="0" err="1"/>
              <a:t>належно</a:t>
            </a:r>
            <a:r>
              <a:rPr lang="ru-RU" dirty="0"/>
              <a:t> </a:t>
            </a:r>
            <a:r>
              <a:rPr lang="ru-RU" dirty="0" err="1"/>
              <a:t>реагувати</a:t>
            </a:r>
            <a:r>
              <a:rPr lang="ru-RU" dirty="0"/>
              <a:t> на них,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</a:t>
            </a:r>
            <a:r>
              <a:rPr lang="ru-RU" dirty="0" err="1" smtClean="0"/>
              <a:t>запроваджуючи</a:t>
            </a:r>
            <a:r>
              <a:rPr lang="ru-RU" dirty="0" smtClean="0"/>
              <a:t> </a:t>
            </a:r>
            <a:r>
              <a:rPr lang="ru-RU" dirty="0" err="1"/>
              <a:t>чіткі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7. </a:t>
            </a:r>
            <a:r>
              <a:rPr lang="ru-RU" dirty="0" smtClean="0"/>
              <a:t>     </a:t>
            </a:r>
            <a:r>
              <a:rPr lang="ru-RU" dirty="0" err="1"/>
              <a:t>П</a:t>
            </a:r>
            <a:r>
              <a:rPr lang="ru-RU" dirty="0" err="1" smtClean="0"/>
              <a:t>роводити</a:t>
            </a:r>
            <a:r>
              <a:rPr lang="ru-RU" dirty="0"/>
              <a:t>, </a:t>
            </a:r>
            <a:r>
              <a:rPr lang="ru-RU" dirty="0" err="1"/>
              <a:t>згідно</a:t>
            </a:r>
            <a:r>
              <a:rPr lang="ru-RU" dirty="0"/>
              <a:t> з планом, цикли </a:t>
            </a:r>
            <a:r>
              <a:rPr lang="ru-RU" dirty="0" err="1"/>
              <a:t>виховних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</a:t>
            </a:r>
            <a:r>
              <a:rPr lang="ru-RU" dirty="0" err="1" smtClean="0"/>
              <a:t>позакласних</a:t>
            </a:r>
            <a:r>
              <a:rPr lang="ru-RU" dirty="0" smtClean="0"/>
              <a:t> </a:t>
            </a:r>
            <a:r>
              <a:rPr lang="ru-RU" dirty="0"/>
              <a:t>занять </a:t>
            </a:r>
            <a:r>
              <a:rPr lang="ru-RU" dirty="0" err="1"/>
              <a:t>тощо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 smtClean="0"/>
              <a:t>вихованців</a:t>
            </a:r>
            <a:r>
              <a:rPr lang="ru-RU" dirty="0" smtClean="0"/>
              <a:t>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в </a:t>
            </a:r>
            <a:r>
              <a:rPr lang="ru-RU" dirty="0" err="1"/>
              <a:t>освітньому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;</a:t>
            </a:r>
          </a:p>
          <a:p>
            <a:pPr marL="514350" indent="-514350">
              <a:buAutoNum type="arabicPeriod" startAt="8"/>
            </a:pPr>
            <a:r>
              <a:rPr lang="ru-RU" dirty="0" err="1"/>
              <a:t>С</a:t>
            </a:r>
            <a:r>
              <a:rPr lang="ru-RU" dirty="0" err="1" smtClean="0"/>
              <a:t>творювати</a:t>
            </a:r>
            <a:r>
              <a:rPr lang="ru-RU" dirty="0" smtClean="0"/>
              <a:t> </a:t>
            </a:r>
            <a:r>
              <a:rPr lang="ru-RU" dirty="0" err="1"/>
              <a:t>ситуації</a:t>
            </a:r>
            <a:r>
              <a:rPr lang="ru-RU" dirty="0"/>
              <a:t> </a:t>
            </a:r>
            <a:r>
              <a:rPr lang="ru-RU" dirty="0" err="1"/>
              <a:t>успіху</a:t>
            </a:r>
            <a:r>
              <a:rPr lang="ru-RU" dirty="0"/>
              <a:t> для </a:t>
            </a:r>
            <a:r>
              <a:rPr lang="ru-RU" dirty="0" err="1" smtClean="0"/>
              <a:t>вихованців</a:t>
            </a:r>
            <a:r>
              <a:rPr lang="ru-RU" dirty="0" smtClean="0"/>
              <a:t>  </a:t>
            </a:r>
            <a:r>
              <a:rPr lang="ru-RU" dirty="0"/>
              <a:t>в </a:t>
            </a:r>
            <a:r>
              <a:rPr lang="ru-RU" dirty="0" err="1"/>
              <a:t>освітньому</a:t>
            </a: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dirty="0" err="1" smtClean="0"/>
              <a:t>середовищі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 smtClean="0"/>
              <a:t>9.      </a:t>
            </a:r>
            <a:r>
              <a:rPr lang="ru-RU" dirty="0" err="1"/>
              <a:t>В</a:t>
            </a:r>
            <a:r>
              <a:rPr lang="ru-RU" dirty="0" err="1" smtClean="0"/>
              <a:t>ідпрацювати</a:t>
            </a:r>
            <a:r>
              <a:rPr lang="ru-RU" dirty="0" smtClean="0"/>
              <a:t> </a:t>
            </a:r>
            <a:r>
              <a:rPr lang="ru-RU" dirty="0"/>
              <a:t>систему </a:t>
            </a:r>
            <a:r>
              <a:rPr lang="ru-RU" dirty="0" err="1"/>
              <a:t>узгоджених</a:t>
            </a:r>
            <a:r>
              <a:rPr lang="ru-RU" dirty="0"/>
              <a:t> </a:t>
            </a:r>
            <a:r>
              <a:rPr lang="ru-RU" dirty="0" err="1"/>
              <a:t>поглядів</a:t>
            </a:r>
            <a:r>
              <a:rPr lang="ru-RU" dirty="0"/>
              <a:t> і </a:t>
            </a:r>
            <a:r>
              <a:rPr lang="ru-RU" dirty="0" err="1"/>
              <a:t>уявлень</a:t>
            </a:r>
            <a:r>
              <a:rPr lang="ru-RU" dirty="0"/>
              <a:t>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</a:t>
            </a:r>
            <a:r>
              <a:rPr lang="ru-RU" dirty="0" err="1" smtClean="0"/>
              <a:t>вихованців</a:t>
            </a:r>
            <a:r>
              <a:rPr lang="ru-RU" dirty="0" smtClean="0"/>
              <a:t>, </a:t>
            </a:r>
            <a:r>
              <a:rPr lang="ru-RU" dirty="0" err="1"/>
              <a:t>педагогів</a:t>
            </a:r>
            <a:r>
              <a:rPr lang="ru-RU" dirty="0"/>
              <a:t>, </a:t>
            </a:r>
            <a:r>
              <a:rPr lang="ru-RU" dirty="0" err="1"/>
              <a:t>батьків</a:t>
            </a:r>
            <a:r>
              <a:rPr lang="ru-RU" dirty="0"/>
              <a:t> на </a:t>
            </a:r>
            <a:r>
              <a:rPr lang="ru-RU" dirty="0" err="1"/>
              <a:t>освітнє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</a:t>
            </a:r>
            <a:r>
              <a:rPr lang="ru-RU" dirty="0" err="1" smtClean="0"/>
              <a:t>школи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uk-UA" dirty="0" smtClean="0"/>
              <a:t>10.     Схвалити </a:t>
            </a:r>
            <a:r>
              <a:rPr lang="ru-RU" dirty="0"/>
              <a:t>Кодекс </a:t>
            </a:r>
            <a:r>
              <a:rPr lang="ru-RU" dirty="0" err="1"/>
              <a:t>безпечного</a:t>
            </a:r>
            <a:r>
              <a:rPr lang="ru-RU" dirty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 smtClean="0"/>
              <a:t>          (КБОС)   ЗАПОРІЗЬКОЇ </a:t>
            </a:r>
            <a:r>
              <a:rPr lang="ru-RU" dirty="0"/>
              <a:t>ПОЧАТКОВОЇ ШКОЛИ </a:t>
            </a:r>
            <a:r>
              <a:rPr lang="ru-RU" dirty="0" smtClean="0"/>
              <a:t>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«</a:t>
            </a:r>
            <a:r>
              <a:rPr lang="ru-RU" dirty="0"/>
              <a:t>ЕВРИКА» </a:t>
            </a:r>
            <a:r>
              <a:rPr lang="ru-RU" dirty="0" smtClean="0"/>
              <a:t>  ЗАПОРІЗЬКОЇ </a:t>
            </a:r>
            <a:r>
              <a:rPr lang="ru-RU" dirty="0"/>
              <a:t>МІСЬКОЇ РАДИ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6957053"/>
      </p:ext>
    </p:extLst>
  </p:cSld>
  <p:clrMapOvr>
    <a:masterClrMapping/>
  </p:clrMapOvr>
</p:sld>
</file>

<file path=ppt/theme/theme1.xml><?xml version="1.0" encoding="utf-8"?>
<a:theme xmlns:a="http://schemas.openxmlformats.org/drawingml/2006/main" name="CSC(9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33536AC-B4A1-4E0B-B6E7-0186F6B998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CSC(9)</Template>
  <TotalTime>645</TotalTime>
  <Words>524</Words>
  <Application>Microsoft Office PowerPoint</Application>
  <PresentationFormat>Экран (4:3)</PresentationFormat>
  <Paragraphs>73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CSC(9)</vt:lpstr>
      <vt:lpstr>ЗАПОРІЗЬКА ПОЧАТКОВА ШКОЛА «ЕВРИКА» </vt:lpstr>
      <vt:lpstr>ЕПІГРАФ </vt:lpstr>
      <vt:lpstr> </vt:lpstr>
      <vt:lpstr>МЕТА ЗАСІДАННЯ:</vt:lpstr>
      <vt:lpstr> ЧЕРГА ДЕННА</vt:lpstr>
      <vt:lpstr>Проект рішення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ОГОЛОШЕННЯ</dc:title>
  <dc:creator>Лариса</dc:creator>
  <cp:keywords/>
  <cp:lastModifiedBy>Лариса</cp:lastModifiedBy>
  <cp:revision>22</cp:revision>
  <cp:lastPrinted>2015-09-13T19:57:58Z</cp:lastPrinted>
  <dcterms:created xsi:type="dcterms:W3CDTF">2013-11-03T16:21:44Z</dcterms:created>
  <dcterms:modified xsi:type="dcterms:W3CDTF">2022-10-24T12:06:54Z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TC300076309990</vt:lpwstr>
  </property>
</Properties>
</file>