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4" r:id="rId6"/>
    <p:sldId id="263" r:id="rId7"/>
    <p:sldId id="262" r:id="rId8"/>
    <p:sldId id="261" r:id="rId9"/>
    <p:sldId id="260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2" d="100"/>
          <a:sy n="52" d="100"/>
        </p:scale>
        <p:origin x="72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CF0B4-B67F-41BF-89B1-8A3DD0A185CE}" type="datetimeFigureOut">
              <a:rPr lang="ru-RU" smtClean="0"/>
              <a:t>пн 24.10.22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1EB70-337E-428B-B298-96452F6098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198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CF0B4-B67F-41BF-89B1-8A3DD0A185CE}" type="datetimeFigureOut">
              <a:rPr lang="ru-RU" smtClean="0"/>
              <a:t>пн 24.10.22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1EB70-337E-428B-B298-96452F6098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8931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CF0B4-B67F-41BF-89B1-8A3DD0A185CE}" type="datetimeFigureOut">
              <a:rPr lang="ru-RU" smtClean="0"/>
              <a:t>пн 24.10.22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1EB70-337E-428B-B298-96452F6098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927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CF0B4-B67F-41BF-89B1-8A3DD0A185CE}" type="datetimeFigureOut">
              <a:rPr lang="ru-RU" smtClean="0"/>
              <a:t>пн 24.10.22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1EB70-337E-428B-B298-96452F6098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4756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CF0B4-B67F-41BF-89B1-8A3DD0A185CE}" type="datetimeFigureOut">
              <a:rPr lang="ru-RU" smtClean="0"/>
              <a:t>пн 24.10.22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1EB70-337E-428B-B298-96452F6098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758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CF0B4-B67F-41BF-89B1-8A3DD0A185CE}" type="datetimeFigureOut">
              <a:rPr lang="ru-RU" smtClean="0"/>
              <a:t>пн 24.10.22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1EB70-337E-428B-B298-96452F6098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4542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CF0B4-B67F-41BF-89B1-8A3DD0A185CE}" type="datetimeFigureOut">
              <a:rPr lang="ru-RU" smtClean="0"/>
              <a:t>пн 24.10.22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1EB70-337E-428B-B298-96452F6098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3065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CF0B4-B67F-41BF-89B1-8A3DD0A185CE}" type="datetimeFigureOut">
              <a:rPr lang="ru-RU" smtClean="0"/>
              <a:t>пн 24.10.22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1EB70-337E-428B-B298-96452F6098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5746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CF0B4-B67F-41BF-89B1-8A3DD0A185CE}" type="datetimeFigureOut">
              <a:rPr lang="ru-RU" smtClean="0"/>
              <a:t>пн 24.10.22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1EB70-337E-428B-B298-96452F6098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945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CF0B4-B67F-41BF-89B1-8A3DD0A185CE}" type="datetimeFigureOut">
              <a:rPr lang="ru-RU" smtClean="0"/>
              <a:t>пн 24.10.22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1EB70-337E-428B-B298-96452F6098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426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CF0B4-B67F-41BF-89B1-8A3DD0A185CE}" type="datetimeFigureOut">
              <a:rPr lang="ru-RU" smtClean="0"/>
              <a:t>пн 24.10.22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1EB70-337E-428B-B298-96452F6098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0186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6CF0B4-B67F-41BF-89B1-8A3DD0A185CE}" type="datetimeFigureOut">
              <a:rPr lang="ru-RU" smtClean="0"/>
              <a:t>пн 24.10.22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C1EB70-337E-428B-B298-96452F6098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0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35975"/>
            <a:ext cx="9144000" cy="1592825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БЕЗПЕЧНЕ ОСВІТНЄ СЕРЕДОВИЩЕ ЗАКЛАДУ ОСВІТИ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H="1">
            <a:off x="6223819" y="5427405"/>
            <a:ext cx="5722374" cy="1165123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Підготувала: вихователь-методист </a:t>
            </a:r>
          </a:p>
          <a:p>
            <a:pPr algn="l"/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ЗПШ «Еврика»</a:t>
            </a:r>
          </a:p>
          <a:p>
            <a:pPr algn="l"/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Ольга ПАРХОМЕНКО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615" y="3957404"/>
            <a:ext cx="3219616" cy="24090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9806" y="1420759"/>
            <a:ext cx="2782796" cy="37411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8846" y="2094272"/>
            <a:ext cx="4011562" cy="300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20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1949" y="221227"/>
            <a:ext cx="11297264" cy="2993921"/>
          </a:xfrm>
          <a:noFill/>
        </p:spPr>
        <p:txBody>
          <a:bodyPr>
            <a:normAutofit fontScale="90000"/>
          </a:bodyPr>
          <a:lstStyle/>
          <a:p>
            <a:r>
              <a:rPr lang="ru-RU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Освітнє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середовище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частиною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життєвого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соціального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середовища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сукупністю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всіх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освітніх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чинників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безпосередньо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опосередковано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впливають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особистість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процесах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 </a:t>
            </a:r>
            <a:r>
              <a:rPr lang="ru-RU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виховний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простір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формує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особистість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14626" b="17687"/>
          <a:stretch/>
        </p:blipFill>
        <p:spPr>
          <a:xfrm>
            <a:off x="2905433" y="3569109"/>
            <a:ext cx="5781368" cy="293493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5448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42453" y="339213"/>
            <a:ext cx="11164528" cy="5737122"/>
          </a:xfrm>
        </p:spPr>
        <p:txBody>
          <a:bodyPr>
            <a:normAutofit/>
          </a:bodyPr>
          <a:lstStyle/>
          <a:p>
            <a:pPr algn="l"/>
            <a:r>
              <a:rPr lang="ru-RU" sz="4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Освітнє</a:t>
            </a:r>
            <a:r>
              <a:rPr lang="ru-RU" sz="4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середовище</a:t>
            </a:r>
            <a:r>
              <a:rPr lang="ru-RU" sz="4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4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4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4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характеристика </a:t>
            </a:r>
            <a:r>
              <a:rPr lang="ru-RU" sz="4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4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всередині</a:t>
            </a:r>
            <a:r>
              <a:rPr lang="ru-RU" sz="4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освітнього</a:t>
            </a:r>
            <a:r>
              <a:rPr lang="ru-RU" sz="4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закладу;</a:t>
            </a:r>
            <a:br>
              <a:rPr lang="ru-RU" sz="4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система </a:t>
            </a:r>
            <a:r>
              <a:rPr lang="ru-RU" sz="4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впливів</a:t>
            </a:r>
            <a:r>
              <a:rPr lang="ru-RU" sz="4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умов </a:t>
            </a:r>
            <a:r>
              <a:rPr lang="ru-RU" sz="4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sz="4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особистості</a:t>
            </a:r>
            <a:r>
              <a:rPr lang="ru-RU" sz="4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4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система </a:t>
            </a:r>
            <a:r>
              <a:rPr lang="ru-RU" sz="4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можливостей</a:t>
            </a:r>
            <a:r>
              <a:rPr lang="ru-RU" sz="4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4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4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особистості</a:t>
            </a:r>
            <a:r>
              <a:rPr lang="ru-RU" sz="4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4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соціальному</a:t>
            </a:r>
            <a:r>
              <a:rPr lang="ru-RU" sz="4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4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просторово</a:t>
            </a:r>
            <a:r>
              <a:rPr lang="ru-RU" sz="4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-предметному </a:t>
            </a:r>
            <a:r>
              <a:rPr lang="ru-RU" sz="4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оточенні</a:t>
            </a:r>
            <a:r>
              <a:rPr lang="ru-RU" sz="4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4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843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1947" y="206477"/>
            <a:ext cx="11223523" cy="6297562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3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здобувачів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несприятливі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впливи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середовища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зумовлюють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3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появу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складних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ситуацій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3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міжособистісному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спілкуванні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• </a:t>
            </a:r>
            <a:r>
              <a:rPr lang="ru-RU" sz="3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конфлікти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батьками, </a:t>
            </a:r>
            <a:r>
              <a:rPr lang="ru-RU" sz="3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друзями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педагогами;</a:t>
            </a:r>
            <a:b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• </a:t>
            </a:r>
            <a:r>
              <a:rPr lang="ru-RU" sz="3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непорозуміння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3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оточенням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тощо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прояви </a:t>
            </a:r>
            <a:r>
              <a:rPr lang="ru-RU" sz="3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психологічного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3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емоційного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насильства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• </a:t>
            </a:r>
            <a:r>
              <a:rPr lang="ru-RU" sz="3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ігнорування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• </a:t>
            </a:r>
            <a:r>
              <a:rPr lang="ru-RU" sz="3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приниження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• погрози;</a:t>
            </a:r>
            <a:b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• </a:t>
            </a:r>
            <a:r>
              <a:rPr lang="ru-RU" sz="3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недоброзичливе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ставлення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тощо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3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дію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несприятливих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чинників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пов’язаних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навчанням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35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8206" y="309716"/>
            <a:ext cx="11415252" cy="6238567"/>
          </a:xfrm>
        </p:spPr>
        <p:txBody>
          <a:bodyPr>
            <a:normAutofit/>
          </a:bodyPr>
          <a:lstStyle/>
          <a:p>
            <a:pPr algn="l"/>
            <a:r>
              <a:rPr lang="ru-RU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Безпечне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освітнє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середовище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забезпечує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наявність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безпечних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умов </a:t>
            </a:r>
            <a:r>
              <a:rPr lang="ru-RU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праці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комфортну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міжособистісну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взаємодію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сприяючи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емоційному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благополуччю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педагогів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батьків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відсутність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будь-</a:t>
            </a:r>
            <a:r>
              <a:rPr lang="ru-RU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проявів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насильства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наявність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достатніх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ресурсів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запобігання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дотримання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прав і норм </a:t>
            </a:r>
            <a:r>
              <a:rPr lang="ru-RU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фізичної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психологічної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інформаційної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соціальної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кожного </a:t>
            </a:r>
            <a:r>
              <a:rPr lang="ru-RU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учасника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освітнього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процесу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1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r="3125"/>
          <a:stretch/>
        </p:blipFill>
        <p:spPr>
          <a:xfrm>
            <a:off x="1784555" y="103239"/>
            <a:ext cx="8686800" cy="6754761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10209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b="7926"/>
          <a:stretch/>
        </p:blipFill>
        <p:spPr>
          <a:xfrm>
            <a:off x="1206909" y="206477"/>
            <a:ext cx="9778181" cy="632705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62686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b="6749"/>
          <a:stretch/>
        </p:blipFill>
        <p:spPr>
          <a:xfrm>
            <a:off x="1504336" y="427536"/>
            <a:ext cx="9424220" cy="6120747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07890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5187" y="368710"/>
            <a:ext cx="10987547" cy="5560142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кодексу </a:t>
            </a:r>
            <a:r>
              <a:rPr lang="ru-RU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безпечного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освітнього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середовища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виявити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чинники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перешкоджають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безпеці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учасників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освітнього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процесу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відпрацювати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систему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узгоджених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поглядів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уявлень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вихованців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педагогів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психологів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батьків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освітнє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середовище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обґрунтувати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умови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організації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безпечного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освітнього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середовища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вимоги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критерії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до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ефективної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організації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кожного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учасника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освітнього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процесу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скласти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мінімальну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доступну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освітню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програму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sz="28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800" b="1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вихованців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педагогів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батьків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сформулювати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конкретні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рекомендації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учням</a:t>
            </a:r>
            <a:r>
              <a:rPr lang="ru-RU" sz="2800" b="1" dirty="0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800" b="1" dirty="0" err="1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вихованцям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педагогічним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працівникам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адміністрації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батькам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щодо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організації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безпечного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середовища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закладі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70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78</Words>
  <Application>Microsoft Office PowerPoint</Application>
  <PresentationFormat>Широкоэкранный</PresentationFormat>
  <Paragraphs>9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Arial Black</vt:lpstr>
      <vt:lpstr>Calibri</vt:lpstr>
      <vt:lpstr>Calibri Light</vt:lpstr>
      <vt:lpstr>Times New Roman</vt:lpstr>
      <vt:lpstr>Тема Office</vt:lpstr>
      <vt:lpstr>БЕЗПЕЧНЕ ОСВІТНЄ СЕРЕДОВИЩЕ ЗАКЛАДУ ОСВІТИ</vt:lpstr>
      <vt:lpstr>Освітнє середовище є частиною життєвого, соціального середовища людини, що є сукупністю всіх освітніх чинників, які безпосередньо чи опосередковано впливають на особистість у процесах навчання, виховання та розвитку;  виховний простір, що формує особистість.</vt:lpstr>
      <vt:lpstr>Освітнє середовище — це: - характеристика життя всередині освітнього закладу; - система впливів і умов формування особистості; - система можливостей для розвитку особистості у соціальному та просторово-предметному оточенні.</vt:lpstr>
      <vt:lpstr>Для здобувачів освіти несприятливі впливи середовища зумовлюють:   - появу складних ситуацій у міжособистісному спілкуванні:        • конфлікти з батьками, друзями, педагогами;       • непорозуміння з оточенням тощо. - прояви психологічного та емоційного насильства:        • ігнорування;       • приниження;       • погрози;       • недоброзичливе ставлення тощо. - дію несприятливих чинників, пов’язаних із навчанням. </vt:lpstr>
      <vt:lpstr>Безпечне освітнє середовище забезпечує:   - наявність безпечних умов навчання та праці; - комфортну міжособистісну взаємодію, сприяючи емоційному благополуччю учнів, педагогів та батьків; - відсутність будь-яких проявів насильства та наявність достатніх ресурсів для їх запобігання; - дотримання прав і норм фізичної, психологічної, інформаційної та соціальної безпеки кожного учасника освітнього процесу.</vt:lpstr>
      <vt:lpstr>Презентация PowerPoint</vt:lpstr>
      <vt:lpstr>Презентация PowerPoint</vt:lpstr>
      <vt:lpstr>Презентация PowerPoint</vt:lpstr>
      <vt:lpstr>Основні завдання кодексу безпечного освітнього середовища:   - виявити чинники, що перешкоджають безпеці учасників освітнього процесу; - відпрацювати систему узгоджених поглядів і уявлень учнів/вихованців, педагогів, психологів, батьків на освітнє середовище школи; - обґрунтувати умови організації безпечного освітнього середовища та вимоги (критерії) до його ефективної організації для кожного учасника освітнього процесу; - скласти мінімальну та доступну освітню програму для учнів/вихованців, педагогів, батьків; - сформулювати конкретні рекомендації учням/вихованцям, педагогічним працівникам, адміністрації школи, батькам щодо організації безпечного середовища в закладі освіти.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БЕЗПЕЧНЕ ОСВІТНЄ СЕРЕДОВИЩЕ ЗАКЛАДУ ОСВІТИ</dc:title>
  <dc:creator>Dell</dc:creator>
  <cp:lastModifiedBy>Dell</cp:lastModifiedBy>
  <cp:revision>5</cp:revision>
  <dcterms:created xsi:type="dcterms:W3CDTF">2022-10-24T18:53:14Z</dcterms:created>
  <dcterms:modified xsi:type="dcterms:W3CDTF">2022-10-24T19:36:11Z</dcterms:modified>
</cp:coreProperties>
</file>