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5" r:id="rId7"/>
    <p:sldId id="263" r:id="rId8"/>
    <p:sldId id="266" r:id="rId9"/>
    <p:sldId id="268" r:id="rId10"/>
    <p:sldId id="270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5" autoAdjust="0"/>
    <p:restoredTop sz="94660"/>
  </p:normalViewPr>
  <p:slideViewPr>
    <p:cSldViewPr snapToGrid="0">
      <p:cViewPr varScale="1">
        <p:scale>
          <a:sx n="80" d="100"/>
          <a:sy n="80" d="100"/>
        </p:scale>
        <p:origin x="18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nicef.org/stories/social-media-bad-teens-mental-health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nicef.org/ukraine/stories/hot-line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z0111-20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pu.gov.ua/policziya-v-oblastyax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51012" y="254001"/>
            <a:ext cx="8689976" cy="4838700"/>
          </a:xfrm>
        </p:spPr>
        <p:txBody>
          <a:bodyPr>
            <a:normAutofit/>
          </a:bodyPr>
          <a:lstStyle/>
          <a:p>
            <a:r>
              <a:rPr lang="ru-RU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Прояви </a:t>
            </a:r>
            <a:r>
              <a:rPr lang="uk-UA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кібербулінг</a:t>
            </a:r>
            <a:r>
              <a:rPr lang="ru-RU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в </a:t>
            </a:r>
            <a:r>
              <a:rPr lang="ru-RU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освітньому</a:t>
            </a:r>
            <a:r>
              <a:rPr lang="ru-RU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простор</a:t>
            </a:r>
            <a:r>
              <a:rPr lang="uk-UA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uk-UA" sz="5400" dirty="0"/>
              <a:t/>
            </a:r>
            <a:br>
              <a:rPr lang="uk-UA" sz="5400" dirty="0"/>
            </a:br>
            <a:endParaRPr lang="uk-UA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51012" y="5410200"/>
            <a:ext cx="10148888" cy="1308100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pPr algn="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ru-RU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дготувала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ru-RU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наталія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Головань</a:t>
            </a:r>
          </a:p>
        </p:txBody>
      </p:sp>
    </p:spTree>
    <p:extLst>
      <p:ext uri="{BB962C8B-B14F-4D97-AF65-F5344CB8AC3E}">
        <p14:creationId xmlns:p14="http://schemas.microsoft.com/office/powerpoint/2010/main" val="4006862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2105526"/>
            <a:ext cx="10363826" cy="368567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8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Дякую за увагу!</a:t>
            </a:r>
            <a:endParaRPr lang="uk-UA" sz="8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9630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698500"/>
            <a:ext cx="10364451" cy="1016000"/>
          </a:xfrm>
        </p:spPr>
        <p:txBody>
          <a:bodyPr>
            <a:noAutofit/>
          </a:bodyPr>
          <a:lstStyle/>
          <a:p>
            <a:r>
              <a:rPr lang="uk-UA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Кібербулінг</a:t>
            </a:r>
            <a:r>
              <a:rPr lang="uk-UA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це </a:t>
            </a:r>
            <a:r>
              <a:rPr lang="uk-UA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форма психологічного насильства</a:t>
            </a:r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5" y="1562100"/>
            <a:ext cx="10363826" cy="51308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uk-UA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Кібербулінг</a:t>
            </a:r>
            <a:r>
              <a:rPr lang="uk-UA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це </a:t>
            </a:r>
            <a:r>
              <a:rPr lang="uk-UA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булінг</a:t>
            </a:r>
            <a:r>
              <a:rPr lang="uk-UA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із застосуванням цифрових технологій.       </a:t>
            </a:r>
            <a:r>
              <a:rPr lang="uk-UA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</a:t>
            </a:r>
            <a:r>
              <a:rPr lang="uk-UA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Він може відбуватися в соціальних мережах, платформах обміну повідомленнями (</a:t>
            </a:r>
            <a:r>
              <a:rPr lang="uk-UA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месенджерах</a:t>
            </a:r>
            <a:r>
              <a:rPr lang="uk-UA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ігрових платформах та мобільних телефонах. Це неодноразова поведінка, спрямована на залякування, провокування гніву чи приниження тих, проти кого він спрямований. </a:t>
            </a:r>
            <a:endParaRPr lang="uk-UA" sz="3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sz="2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Особистий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булінг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кібербулінг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часто пов’язані між собою. Але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кібербулінг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залишає цифровий слід – записи, який може слугувати доказами, що дозволять зупинити цькування.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6284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083283"/>
          </a:xfrm>
        </p:spPr>
        <p:txBody>
          <a:bodyPr>
            <a:normAutofit fontScale="90000"/>
          </a:bodyPr>
          <a:lstStyle/>
          <a:p>
            <a:pPr algn="l"/>
            <a:r>
              <a:rPr lang="uk-UA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Приклади:</a:t>
            </a:r>
            <a:br>
              <a:rPr lang="uk-UA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1346200"/>
            <a:ext cx="10363826" cy="4444999"/>
          </a:xfrm>
        </p:spPr>
        <p:txBody>
          <a:bodyPr>
            <a:noAutofit/>
          </a:bodyPr>
          <a:lstStyle/>
          <a:p>
            <a:pPr lvl="0"/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поширення брехні про когось або розміщення фотографій, які компрометують когось, у соціальних мережах;</a:t>
            </a:r>
          </a:p>
          <a:p>
            <a:pPr lvl="0"/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надсилання повідомлень або погроз, які ображають когось або можуть завдати комусь шкоди, через платформи обміну повідомленнями;</a:t>
            </a:r>
          </a:p>
          <a:p>
            <a:pPr lvl="0"/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видання себе за когось іншого/іншу і надсилання повідомлень іншим людям від його/її імені.</a:t>
            </a:r>
          </a:p>
          <a:p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6640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190501"/>
            <a:ext cx="10364451" cy="876299"/>
          </a:xfrm>
        </p:spPr>
        <p:txBody>
          <a:bodyPr>
            <a:normAutofit fontScale="90000"/>
          </a:bodyPr>
          <a:lstStyle/>
          <a:p>
            <a:pPr algn="l"/>
            <a:r>
              <a:rPr lang="uk-UA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Типи </a:t>
            </a:r>
            <a:r>
              <a:rPr lang="uk-UA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кібербулінгу</a:t>
            </a:r>
            <a:r>
              <a:rPr lang="uk-UA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838200"/>
            <a:ext cx="10363826" cy="5842000"/>
          </a:xfrm>
        </p:spPr>
        <p:txBody>
          <a:bodyPr>
            <a:normAutofit fontScale="92500"/>
          </a:bodyPr>
          <a:lstStyle/>
          <a:p>
            <a:pPr lvl="0"/>
            <a:r>
              <a:rPr lang="uk-UA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технологічне</a:t>
            </a:r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(як правило, на форумах та в чатах);</a:t>
            </a:r>
          </a:p>
          <a:p>
            <a:pPr lvl="0"/>
            <a:r>
              <a:rPr lang="uk-UA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нападки (домагання)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регулярні висловлювання образливого характеру на адресу жертви (багато СМС-повідомлень, постійні дзвінки), що перевантажують персональні канали комунікації;</a:t>
            </a:r>
          </a:p>
          <a:p>
            <a:pPr lvl="0"/>
            <a:r>
              <a:rPr lang="uk-UA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наклеп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поширення неправдивої, принизливої інформації;</a:t>
            </a:r>
          </a:p>
          <a:p>
            <a:pPr lvl="0"/>
            <a:r>
              <a:rPr lang="uk-UA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самозванство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використання особистих даних жертви (логіни, паролі до </a:t>
            </a:r>
            <a:r>
              <a:rPr lang="uk-UA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акаунтів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мережах, блогах) з метою здійснення від її імені негативної комунікації;</a:t>
            </a:r>
          </a:p>
          <a:p>
            <a:pPr lvl="0"/>
            <a:r>
              <a:rPr lang="uk-UA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публічне розголошення особистої інформації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поширення особистої інформації, наприклад шляхом публікування інтимних фотографій, фінансової інформації, роду діяльності з метою образи чи шантажу;</a:t>
            </a:r>
          </a:p>
          <a:p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0465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841983"/>
          </a:xfrm>
        </p:spPr>
        <p:txBody>
          <a:bodyPr>
            <a:normAutofit fontScale="90000"/>
          </a:bodyPr>
          <a:lstStyle/>
          <a:p>
            <a:pPr lvl="0"/>
            <a:r>
              <a:rPr lang="uk-UA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Сторони </a:t>
            </a:r>
            <a:r>
              <a:rPr lang="uk-UA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кібербулінгу</a:t>
            </a:r>
            <a:r>
              <a:rPr lang="uk-UA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їхні </a:t>
            </a:r>
            <a:r>
              <a:rPr lang="uk-UA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ролі:</a:t>
            </a:r>
            <a:r>
              <a:rPr lang="uk-UA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1130300"/>
            <a:ext cx="10363826" cy="5435600"/>
          </a:xfrm>
        </p:spPr>
        <p:txBody>
          <a:bodyPr>
            <a:normAutofit lnSpcReduction="10000"/>
          </a:bodyPr>
          <a:lstStyle/>
          <a:p>
            <a:pPr lvl="0"/>
            <a:r>
              <a:rPr lang="uk-UA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Кривдник</a:t>
            </a:r>
            <a:r>
              <a:rPr lang="uk-UA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булер</a:t>
            </a:r>
            <a:r>
              <a:rPr lang="uk-UA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учасник освітнього процесу, в тому числі малолітня чи неповнолітня особа, яка вчиняє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булінг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(цькування) щодо іншого учасника освітнього процесу.</a:t>
            </a:r>
          </a:p>
          <a:p>
            <a:pPr lvl="0"/>
            <a:r>
              <a:rPr lang="uk-UA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Потерпілий (жертва)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учасник освітнього процесу, в тому числі малолітня чи неповнолітня особа, щодо якої було вчинено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булінг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(цькування).</a:t>
            </a:r>
          </a:p>
          <a:p>
            <a:pPr lvl="0"/>
            <a:r>
              <a:rPr lang="uk-UA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Спостерігач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свідки та (або) безпосередні очевидці випадку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булінгу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(цькування).</a:t>
            </a:r>
          </a:p>
          <a:p>
            <a:pPr marL="0" indent="0">
              <a:buNone/>
            </a:pP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36790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4" y="0"/>
            <a:ext cx="10364451" cy="1346199"/>
          </a:xfrm>
        </p:spPr>
        <p:txBody>
          <a:bodyPr>
            <a:normAutofit fontScale="90000"/>
          </a:bodyPr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Наслідки можуть і впливати на людину різними способами:</a:t>
            </a:r>
            <a:b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1346199"/>
            <a:ext cx="10363826" cy="5295901"/>
          </a:xfrm>
        </p:spPr>
        <p:txBody>
          <a:bodyPr>
            <a:noAutofit/>
          </a:bodyPr>
          <a:lstStyle/>
          <a:p>
            <a:r>
              <a:rPr lang="uk-UA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Ментально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відчуття смутку, пригніченості, навіть злості, відчуття себе в безглуздому становищі</a:t>
            </a:r>
          </a:p>
          <a:p>
            <a:r>
              <a:rPr lang="uk-UA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Емоційно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відчуття сорому, втрата цікавості до речей, які ти любиш</a:t>
            </a:r>
          </a:p>
          <a:p>
            <a:r>
              <a:rPr lang="uk-UA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Фізично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відчуття втоми (втрата сну) або таких симптомі, як біль у животі та головний біль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Кібербулінг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може впливати на нас багатьма способами. Але це можна подолати, і люди можуть повернути впевненість у собі та здоров’я.</a:t>
            </a: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крайніх випадках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кібербулінг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може призвести навіть до </a:t>
            </a:r>
            <a:r>
              <a:rPr lang="uk-UA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скоєння самогубства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987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1"/>
            <a:ext cx="10364451" cy="1460499"/>
          </a:xfrm>
        </p:spPr>
        <p:txBody>
          <a:bodyPr>
            <a:normAutofit/>
          </a:bodyPr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Що робити у випадку </a:t>
            </a:r>
            <a:r>
              <a:rPr lang="uk-U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кібербулінгу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927100"/>
            <a:ext cx="10363826" cy="5842000"/>
          </a:xfrm>
        </p:spPr>
        <p:txBody>
          <a:bodyPr>
            <a:normAutofit lnSpcReduction="10000"/>
          </a:bodyPr>
          <a:lstStyle/>
          <a:p>
            <a:pPr lvl="0"/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якщо ви відчуваєте </a:t>
            </a:r>
            <a:r>
              <a:rPr lang="uk-UA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булінг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перший крок – це звернутися за допомогою до когось, кому ви довіряєте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якщо </a:t>
            </a:r>
            <a:r>
              <a:rPr lang="uk-UA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булінг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трапляється на соціальній платформі, </a:t>
            </a:r>
            <a:r>
              <a:rPr lang="uk-UA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заблокуйте кривдника і офіційно </a:t>
            </a:r>
            <a:r>
              <a:rPr lang="uk-UA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повідомте</a:t>
            </a:r>
            <a:r>
              <a:rPr lang="uk-UA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 його/її 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поведінку.</a:t>
            </a:r>
          </a:p>
          <a:p>
            <a:pPr lvl="0"/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якщо не зручно спілкуватися з кимось, пошукайте </a:t>
            </a:r>
            <a:r>
              <a:rPr lang="uk-UA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 tooltip="Гарячі лінії психологічної допомоги по протидії насиллю"/>
              </a:rPr>
              <a:t>гарячу лінію у своїй країні</a:t>
            </a:r>
            <a:endParaRPr lang="uk-UA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закладі освіти ви можете </a:t>
            </a:r>
            <a:r>
              <a:rPr lang="uk-UA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звернутися до психолога, тренера, вчителя.</a:t>
            </a:r>
          </a:p>
          <a:p>
            <a:pPr lvl="0"/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якщо 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вам загрожує безпосередня небезпека, слід звернутися до поліції чи служб швидкої допомоги у вашій країні.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1361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127001"/>
            <a:ext cx="10364451" cy="2087694"/>
          </a:xfrm>
        </p:spPr>
        <p:txBody>
          <a:bodyPr>
            <a:normAutofit/>
          </a:bodyPr>
          <a:lstStyle/>
          <a:p>
            <a:r>
              <a:rPr lang="uk-UA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Покарання за </a:t>
            </a:r>
            <a:r>
              <a:rPr lang="uk-UA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кібербулінг</a:t>
            </a:r>
            <a:r>
              <a:rPr lang="uk-UA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br>
              <a:rPr lang="uk-UA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4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1358900"/>
            <a:ext cx="10363826" cy="529590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Норми 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Порядку реагування на випадки </a:t>
            </a:r>
            <a:r>
              <a:rPr lang="uk-UA" sz="2400" b="1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булінгу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(цькування), затвердженого наказом Міністерством освіти і науки України від 28 грудня 2019 </a:t>
            </a:r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року1646</a:t>
            </a:r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</a:t>
            </a:r>
          </a:p>
          <a:p>
            <a:pPr marL="0" lvl="0" indent="0">
              <a:buNone/>
            </a:pP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далі- 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Порядок), поширюється у тому числі на випадки прояву </a:t>
            </a:r>
            <a:r>
              <a:rPr lang="uk-UA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кібербулінгу</a:t>
            </a:r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>
              <a:buNone/>
            </a:pPr>
            <a:endParaRPr lang="uk-UA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якщо ви зазнаєте </a:t>
            </a:r>
            <a:r>
              <a:rPr lang="uk-UA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кібербулінгу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боку інших учнів, </a:t>
            </a:r>
            <a:r>
              <a:rPr lang="uk-UA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повідомте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це в своїй школі</a:t>
            </a:r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Якщо вам загрожує безпосередня небезпека, слід звернутися до поліції чи служб швидкої допомоги у вашій країні.</a:t>
            </a:r>
          </a:p>
          <a:p>
            <a:pPr marL="0" indent="0">
              <a:buNone/>
            </a:pP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lvl="0"/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5232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4" y="330201"/>
            <a:ext cx="10364451" cy="1206500"/>
          </a:xfrm>
        </p:spPr>
        <p:txBody>
          <a:bodyPr>
            <a:normAutofit/>
          </a:bodyPr>
          <a:lstStyle/>
          <a:p>
            <a:r>
              <a:rPr lang="uk-UA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освітніх закладах ставляться до </a:t>
            </a:r>
            <a:r>
              <a:rPr lang="uk-UA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булінгу</a:t>
            </a:r>
            <a:r>
              <a:rPr lang="uk-UA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серйозно і вживають відповідні </a:t>
            </a:r>
            <a:r>
              <a:rPr lang="uk-UA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заходи:</a:t>
            </a:r>
            <a:endParaRPr lang="uk-UA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1676400"/>
            <a:ext cx="10363826" cy="509270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uk-UA" sz="2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 закладу освіти у разі отримання заяви або повідомлення про випадок </a:t>
            </a:r>
            <a:r>
              <a:rPr lang="uk-UA" sz="22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булінгу</a:t>
            </a:r>
            <a:r>
              <a:rPr lang="uk-UA" sz="2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(цькування</a:t>
            </a:r>
            <a:r>
              <a:rPr lang="uk-UA" sz="22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r>
              <a:rPr lang="uk-UA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2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невідкладно </a:t>
            </a:r>
            <a: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строк, що не перевищує однієї доби, повідомляє </a:t>
            </a:r>
            <a: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територіальний орган (підрозділ) Національної поліції України</a:t>
            </a:r>
            <a: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принаймні одного з батьків або інших законних представників малолітньої чи неповнолітньої особи, яка стала стороною </a:t>
            </a:r>
            <a:r>
              <a:rPr lang="uk-UA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булінгу</a:t>
            </a:r>
            <a: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(цькування);</a:t>
            </a:r>
          </a:p>
          <a:p>
            <a:pPr lvl="0"/>
            <a: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потреби викликає бригаду екстреної (швидкої) медичної допомоги для надання екстреної медичної допомоги;</a:t>
            </a:r>
          </a:p>
          <a:p>
            <a:pPr lvl="0"/>
            <a: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повідомляє службу у справах дітей з метою вирішення питання щодо соціального захисту малолітньої чи неповнолітньої особи, яка стала стороною </a:t>
            </a:r>
            <a:r>
              <a:rPr lang="uk-UA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булінгу</a:t>
            </a:r>
            <a: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(цькування), з’ясування причин, які призвели до випадку </a:t>
            </a:r>
            <a:r>
              <a:rPr lang="uk-UA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булінгу</a:t>
            </a:r>
            <a: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(цькування) та вжиття заходів для усунення таких причин</a:t>
            </a:r>
            <a:r>
              <a:rPr lang="uk-UA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uk-UA" sz="2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54526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апля">
  <a:themeElements>
    <a:clrScheme name="Droplet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TM04033925[[fn=Капля]]</Template>
  <TotalTime>87</TotalTime>
  <Words>346</Words>
  <Application>Microsoft Office PowerPoint</Application>
  <PresentationFormat>Широкоэкранный</PresentationFormat>
  <Paragraphs>47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Times New Roman</vt:lpstr>
      <vt:lpstr>Tw Cen MT</vt:lpstr>
      <vt:lpstr>Капля</vt:lpstr>
      <vt:lpstr>Прояви кібербулінгу в освітньому просторі </vt:lpstr>
      <vt:lpstr>Кібербулінг це – форма психологічного насильства </vt:lpstr>
      <vt:lpstr>Приклади: </vt:lpstr>
      <vt:lpstr>Типи кібербулінгу: </vt:lpstr>
      <vt:lpstr>Сторони кібербулінгу та їхні ролі: </vt:lpstr>
      <vt:lpstr>Наслідки можуть і впливати на людину різними способами: </vt:lpstr>
      <vt:lpstr>Що робити у випадку кібербулінгу? </vt:lpstr>
      <vt:lpstr>Покарання за кібербулінг! </vt:lpstr>
      <vt:lpstr>в освітніх закладах ставляться до булінгу серйозно і вживають відповідні заходи: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Прояви кібербулінгу в освітньому просторі</dc:title>
  <dc:creator>Дашка</dc:creator>
  <cp:lastModifiedBy>Дашка</cp:lastModifiedBy>
  <cp:revision>12</cp:revision>
  <dcterms:created xsi:type="dcterms:W3CDTF">2022-10-20T13:30:33Z</dcterms:created>
  <dcterms:modified xsi:type="dcterms:W3CDTF">2022-10-20T15:00:02Z</dcterms:modified>
</cp:coreProperties>
</file>