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sldIdLst>
    <p:sldId id="257" r:id="rId2"/>
    <p:sldId id="268" r:id="rId3"/>
    <p:sldId id="269" r:id="rId4"/>
    <p:sldId id="270" r:id="rId5"/>
    <p:sldId id="271" r:id="rId6"/>
    <p:sldId id="272" r:id="rId7"/>
    <p:sldId id="258" r:id="rId8"/>
    <p:sldId id="260" r:id="rId9"/>
    <p:sldId id="261" r:id="rId10"/>
    <p:sldId id="263" r:id="rId11"/>
    <p:sldId id="273" r:id="rId12"/>
    <p:sldId id="265" r:id="rId13"/>
    <p:sldId id="274" r:id="rId14"/>
    <p:sldId id="275" r:id="rId15"/>
    <p:sldId id="276" r:id="rId16"/>
    <p:sldId id="264" r:id="rId17"/>
    <p:sldId id="266" r:id="rId18"/>
    <p:sldId id="277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24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39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8389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31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7706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02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07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109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88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56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77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30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66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59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88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01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6ECF1-0FC3-4D74-B192-93D116948DA0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307DBB-D5CC-4490-9274-A9A94DEC8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15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7" Type="http://schemas.openxmlformats.org/officeDocument/2006/relationships/image" Target="../media/image13.jf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fif"/><Relationship Id="rId5" Type="http://schemas.openxmlformats.org/officeDocument/2006/relationships/image" Target="../media/image11.jfif"/><Relationship Id="rId4" Type="http://schemas.openxmlformats.org/officeDocument/2006/relationships/image" Target="../media/image10.jf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9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378" y="-124584"/>
            <a:ext cx="12192000" cy="6857999"/>
          </a:xfrm>
        </p:spPr>
      </p:pic>
      <p:sp>
        <p:nvSpPr>
          <p:cNvPr id="7" name="Прямоугольник 6"/>
          <p:cNvSpPr/>
          <p:nvPr/>
        </p:nvSpPr>
        <p:spPr>
          <a:xfrm>
            <a:off x="1260909" y="577516"/>
            <a:ext cx="9336506" cy="3455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uk-UA" sz="4000" b="1" dirty="0" smtClean="0">
              <a:solidFill>
                <a:schemeClr val="accent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4000" b="1" dirty="0" smtClean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 </a:t>
            </a:r>
            <a:r>
              <a:rPr lang="uk-UA" sz="4000" b="1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uk-UA" sz="4000" b="1" dirty="0" smtClean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ПЕДАГОГІЧНА ПІДТРИМКА </a:t>
            </a:r>
            <a:r>
              <a:rPr lang="uk-UA" sz="4000" b="1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ДІТЕЙ З ОСОБЛИВИМИ ОСВІТНІМИ ПОТРЕБАМИ</a:t>
            </a:r>
            <a:endParaRPr lang="ru-RU" sz="4000" dirty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55907" y="3888606"/>
            <a:ext cx="51302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Підготувала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Олена СЕЛІВАНОВСЬКА, 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 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ЗПШ «Еврика»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07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4046" y="-3132"/>
            <a:ext cx="10058399" cy="137954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ЕФЕКТИВНЕ ІНКЛЮЗИВНЕ НАВЧАННЯ(метааналіз-50.000 досліджень-</a:t>
            </a:r>
            <a:br>
              <a:rPr lang="uk-UA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 млн. школярів)</a:t>
            </a:r>
            <a:endParaRPr lang="ru-RU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17" y="1652413"/>
            <a:ext cx="3238500" cy="167256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17" y="3936732"/>
            <a:ext cx="3339966" cy="165554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393" y="1652413"/>
            <a:ext cx="2619375" cy="17430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488" y="4005040"/>
            <a:ext cx="3445845" cy="167476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000" y="1652414"/>
            <a:ext cx="3311191" cy="164802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74317" y="3395488"/>
            <a:ext cx="3339966" cy="54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 ПРАВА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474" y="3863878"/>
            <a:ext cx="3822397" cy="201907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4071486" y="3395488"/>
            <a:ext cx="4013735" cy="54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УСТАНОВКИ , СТАВЛЕННЯ ВЧИТЕЛЯ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268001" y="3395487"/>
            <a:ext cx="3705825" cy="54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ФОРМУВАЛЬНЕ ОЦІНЮВАННЯ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4317" y="5679808"/>
            <a:ext cx="333996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ГРУПОВИХ ФОРМ НАВЧАННЯ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97164" y="5679809"/>
            <a:ext cx="40821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ПОЗИТИВНИЙ СОЦІАЛЬНО – ПСИХОЛОГІЧНИЙ КЛІМАТ В КЛАСІ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260713" y="5643222"/>
            <a:ext cx="374315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РОЗВИВАЛЬНЕ ІНКЛЮЗИВНЕ ОСВІТНЕ СЕРЕДОВИЩЕ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36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 ЗАПРОВАДЖЕННЯ ІНКЛЮЗІВНОЇ ОСВІТИ</a:t>
            </a:r>
            <a:endParaRPr lang="ru-RU" sz="4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позитивної атмосфери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Командний підхід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Індивідуалізація навчального процесу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 та модифікації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 педагогів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Ефективне залучення членів родини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8871" y="2393576"/>
            <a:ext cx="3073493" cy="3610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31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86628"/>
            <a:ext cx="8928515" cy="153041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ПРИОРИТЕТНІ НАПРЯМИ ДІЯЛЬНОСТІ ЗАКЛАДУ ОСВІТИ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(Лист МОН  від 22.07.2020 № 22.1/10 -1495	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 smtClean="0"/>
              <a:t>				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2783" y="1934679"/>
            <a:ext cx="10979217" cy="4639376"/>
          </a:xfrm>
        </p:spPr>
        <p:txBody>
          <a:bodyPr>
            <a:normAutofit fontScale="92500" lnSpcReduction="20000"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Соціально-педагогічний патронаж здобувачів освіти і їх батьків( законних представників;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 соціальних проблем, які потребують негайного вирішення. За потреби направлення до відповідних фахівців з метою надання допомоги;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соціальних умов розвитку дітей з ООП;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Соціалізація дитини з ООП , адаптація в новому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Інформування дитини з ООП та їх батьків про мережу закладів позашкільної освіти, залучення дитини до участі в гуртках, секціях з урахуванням її можливостей;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рекомендацій учасникам освітнього процесу щодо шляхів ефективної інтеграції дитини з ООП в колективі однолітків, формування позитивного мікроклімату в дитячому колективі;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 прав дітей з ООП, за відповідним дорученням  представлення їх інтересів у відповідних органах та службах.</a:t>
            </a:r>
          </a:p>
          <a:p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34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КОМАНДНИЙ ПІДХІД: ЧИННИКИ УСПІХУ</a:t>
            </a:r>
            <a:endParaRPr lang="ru-RU" sz="4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3294" y="2133600"/>
            <a:ext cx="9801318" cy="3777622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 підтримка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Фінансово-організаційна підтримка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 підтримка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 між учасниками команди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Спільне бачення, спільні цілі та відчуття причетності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Чіткість ролей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Індивідуальність членів команди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команди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343" y="1517644"/>
            <a:ext cx="3102069" cy="210213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707" y="4602960"/>
            <a:ext cx="3086752" cy="225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196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770;p7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25388" y="325997"/>
            <a:ext cx="9726705" cy="62182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3051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ІНДИВІДУАЛЬНА ПРОГРАМА РОЗВИТКУ</a:t>
            </a:r>
            <a:endParaRPr lang="ru-RU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0212" y="2133599"/>
            <a:ext cx="10372164" cy="4428565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Індивідуальна програма розвитку розробляється ГРУПОЮ ФАХІВЦІВ(Заступник директора з НВР, вчителі, асистент вчителя, практичний психолог, вчитель-логопед, вчитель-дефектолог та інші) із залученням батьків.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Індивідуальна програма розвитку-це письмовий документ, якій загалом є контрактом між педагогічними працівниками та батьками(опікунами) дитини. Він закріплює вимоги до організації навчання дитини, зокрема визначає характер освітніх послуг та форм підтримки.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програми: визначення конкретних стратегій і підходів до навчання/розвитку дитини з ООП.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173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9740750" cy="3777622"/>
          </a:xfrm>
        </p:spPr>
        <p:txBody>
          <a:bodyPr/>
          <a:lstStyle/>
          <a:p>
            <a:r>
              <a:rPr lang="uk-UA" dirty="0" smtClean="0"/>
              <a:t> ПРОФЕСІЙНЕ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3612" y="3947670"/>
            <a:ext cx="4177365" cy="1963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НАЙЕФЕКТИВНІШЕ НАВЧАННЯ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42973" y="362872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014636" y="3923097"/>
            <a:ext cx="4177364" cy="1963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«ПРОСТО» ПРОФЕСІЙНЕ!!! ВИКЛАДАННЯ (гарна педагогічна практика)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6658428" y="431852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лево 9"/>
          <p:cNvSpPr/>
          <p:nvPr/>
        </p:nvSpPr>
        <p:spPr>
          <a:xfrm>
            <a:off x="6559564" y="4904873"/>
            <a:ext cx="978408" cy="5101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115503"/>
            <a:ext cx="8989980" cy="331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34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11756"/>
            <a:ext cx="8911687" cy="1347537"/>
          </a:xfrm>
        </p:spPr>
        <p:txBody>
          <a:bodyPr>
            <a:noAutofit/>
          </a:bodyPr>
          <a:lstStyle/>
          <a:p>
            <a:r>
              <a:rPr lang="uk-UA" sz="4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Соціально-педагогічна підтримка дітей з ООП в закладі освіти</a:t>
            </a:r>
            <a:endParaRPr lang="ru-RU" sz="4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8778" y="1559293"/>
            <a:ext cx="10676839" cy="5111014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57560" y="2871336"/>
            <a:ext cx="4302493" cy="1482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 ДІЯЛЬНІСТЬ ПЕДАГОГІВ ЗАКЛАДУ ОСВІТИ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22407" y="1812557"/>
            <a:ext cx="4071487" cy="770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Взаємодія(співпраця) з дитиною з ОПП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H="1" flipV="1">
            <a:off x="7856637" y="1803533"/>
            <a:ext cx="4042610" cy="801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Взаємодія(співпраця з батьками, сім'єю дитини з ООП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28285" y="4620127"/>
            <a:ext cx="3965609" cy="1135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інклюзивної культури закладу освіти, створення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інклюзивного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 середовища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6637" y="4726003"/>
            <a:ext cx="4335363" cy="10299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Взаємодія(робота у складі) з командою психолого-педагогічного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 з ООП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78980" y="5906904"/>
            <a:ext cx="565965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Міжвідомча співпраця( взаємодія з ІРЦ, </a:t>
            </a:r>
            <a:r>
              <a:rPr lang="uk-UA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соціальними </a:t>
            </a:r>
            <a:r>
              <a:rPr lang="uk-UA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службами тощо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3586227" y="2652964"/>
            <a:ext cx="678580" cy="94387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9187313" y="2713722"/>
            <a:ext cx="702644" cy="78987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гнутая вправо стрелка 17"/>
          <p:cNvSpPr/>
          <p:nvPr/>
        </p:nvSpPr>
        <p:spPr>
          <a:xfrm rot="5720051">
            <a:off x="6994719" y="4541635"/>
            <a:ext cx="743002" cy="86258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Выгнутая вниз стрелка 19"/>
          <p:cNvSpPr/>
          <p:nvPr/>
        </p:nvSpPr>
        <p:spPr>
          <a:xfrm>
            <a:off x="5447899" y="4667644"/>
            <a:ext cx="798897" cy="799505"/>
          </a:xfrm>
          <a:prstGeom prst="curvedUpArrow">
            <a:avLst>
              <a:gd name="adj1" fmla="val 13366"/>
              <a:gd name="adj2" fmla="val 5327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Двойная стрелка вверх/вниз 20"/>
          <p:cNvSpPr/>
          <p:nvPr/>
        </p:nvSpPr>
        <p:spPr>
          <a:xfrm>
            <a:off x="6391171" y="4448944"/>
            <a:ext cx="484632" cy="147814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85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423" y="580745"/>
            <a:ext cx="5172636" cy="128587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65" y="2474259"/>
            <a:ext cx="7010400" cy="405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1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Нормативно-правове забезпечення інклюзивного навчання</a:t>
            </a:r>
            <a:endParaRPr lang="ru-RU" sz="4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7341" y="2097740"/>
            <a:ext cx="9236542" cy="4204447"/>
          </a:xfrm>
        </p:spPr>
        <p:txBody>
          <a:bodyPr/>
          <a:lstStyle/>
          <a:p>
            <a:pPr marL="171450" lvl="0" indent="-171450" algn="just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400"/>
              <a:buNone/>
            </a:pPr>
            <a:r>
              <a:rPr lang="ru-RU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1991 </a:t>
            </a:r>
            <a:r>
              <a:rPr lang="ru-RU" sz="2000" b="1" dirty="0" err="1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рік</a:t>
            </a:r>
            <a:endParaRPr lang="ru-RU" sz="2000" b="1" dirty="0"/>
          </a:p>
          <a:p>
            <a:pPr marL="171450" lvl="0" indent="-171450" algn="just">
              <a:lnSpc>
                <a:spcPct val="90000"/>
              </a:lnSpc>
              <a:spcBef>
                <a:spcPts val="700"/>
              </a:spcBef>
              <a:buClr>
                <a:schemeClr val="dk1"/>
              </a:buClr>
              <a:buSzPts val="2000"/>
              <a:buNone/>
            </a:pP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Україна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визнає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Конвенцію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ООН “Про права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дитини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”, яка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зазначає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що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«…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усі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діти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мають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право на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освіту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і, як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наслідок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цього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право на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прогрес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».</a:t>
            </a:r>
            <a:endParaRPr lang="ru-RU" sz="2000" b="1" dirty="0"/>
          </a:p>
          <a:p>
            <a:pPr marL="171450" lvl="0" indent="-171450">
              <a:lnSpc>
                <a:spcPct val="80000"/>
              </a:lnSpc>
              <a:spcBef>
                <a:spcPts val="700"/>
              </a:spcBef>
              <a:buClr>
                <a:schemeClr val="hlink"/>
              </a:buClr>
              <a:buSzPts val="2000"/>
              <a:buFont typeface="Arial"/>
              <a:buChar char="•"/>
            </a:pPr>
            <a:r>
              <a:rPr lang="ru-RU" sz="2000" b="1" dirty="0" err="1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Всесвітня</a:t>
            </a:r>
            <a:r>
              <a:rPr lang="ru-RU" sz="2000" b="1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декларація</a:t>
            </a:r>
            <a:r>
              <a:rPr lang="ru-RU" sz="2000" b="1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прав </a:t>
            </a:r>
            <a:r>
              <a:rPr lang="ru-RU" sz="2000" b="1" dirty="0" err="1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людини</a:t>
            </a:r>
            <a:r>
              <a:rPr lang="ru-RU" sz="2000" b="1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(1948)</a:t>
            </a:r>
            <a:endParaRPr lang="ru-RU" sz="2000" b="1" dirty="0"/>
          </a:p>
          <a:p>
            <a:pPr marL="171450" lvl="0" indent="-171450">
              <a:lnSpc>
                <a:spcPct val="80000"/>
              </a:lnSpc>
              <a:spcBef>
                <a:spcPts val="700"/>
              </a:spcBef>
              <a:buClr>
                <a:schemeClr val="dk1"/>
              </a:buClr>
              <a:buSzPts val="2000"/>
              <a:buNone/>
            </a:pP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Кожен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має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право на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освіту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освіта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має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бути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спрямована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на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розвиток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людської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особистості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та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посилення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поваги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до прав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людини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та </a:t>
            </a:r>
            <a:r>
              <a:rPr lang="ru-RU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основних</a:t>
            </a:r>
            <a:r>
              <a:rPr lang="ru-RU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свобод…».</a:t>
            </a:r>
            <a:endParaRPr lang="ru-RU" sz="2000" b="1" dirty="0"/>
          </a:p>
          <a:p>
            <a:pPr marL="171450" lvl="0" indent="-171450">
              <a:lnSpc>
                <a:spcPct val="90000"/>
              </a:lnSpc>
              <a:spcBef>
                <a:spcPts val="700"/>
              </a:spcBef>
              <a:buClr>
                <a:srgbClr val="002060"/>
              </a:buClr>
              <a:buSzPts val="2000"/>
              <a:buFont typeface="Arial"/>
              <a:buChar char="•"/>
            </a:pPr>
            <a:r>
              <a:rPr lang="ru-RU" sz="20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Декларація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ООН про права </a:t>
            </a:r>
            <a:r>
              <a:rPr lang="ru-RU" sz="20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розумово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відсталих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осіб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(1971 р.)</a:t>
            </a:r>
            <a:endParaRPr lang="ru-RU" sz="2000" b="1" dirty="0"/>
          </a:p>
          <a:p>
            <a:pPr marL="171450" lvl="0" indent="-171450">
              <a:lnSpc>
                <a:spcPct val="90000"/>
              </a:lnSpc>
              <a:spcBef>
                <a:spcPts val="700"/>
              </a:spcBef>
              <a:buClr>
                <a:srgbClr val="002060"/>
              </a:buClr>
              <a:buSzPts val="2000"/>
              <a:buFont typeface="Arial"/>
              <a:buChar char="•"/>
            </a:pPr>
            <a:r>
              <a:rPr lang="ru-RU" sz="20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Декларація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ООН про права </a:t>
            </a:r>
            <a:r>
              <a:rPr lang="ru-RU" sz="20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інвалідів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(1975 р.)</a:t>
            </a:r>
            <a:endParaRPr lang="ru-RU" sz="2000" b="1" dirty="0"/>
          </a:p>
          <a:p>
            <a:pPr marL="171450" lvl="0" indent="-171450">
              <a:lnSpc>
                <a:spcPct val="90000"/>
              </a:lnSpc>
              <a:spcBef>
                <a:spcPts val="700"/>
              </a:spcBef>
              <a:buClr>
                <a:srgbClr val="002060"/>
              </a:buClr>
              <a:buSzPts val="2000"/>
              <a:buFont typeface="Arial"/>
              <a:buChar char="•"/>
            </a:pPr>
            <a:r>
              <a:rPr lang="ru-RU" sz="20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Конвенція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ООН про права </a:t>
            </a:r>
            <a:r>
              <a:rPr lang="ru-RU" sz="20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осіб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з </a:t>
            </a:r>
            <a:r>
              <a:rPr lang="ru-RU" sz="20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інвалідністю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2006 р. – </a:t>
            </a:r>
            <a:r>
              <a:rPr lang="ru-RU" sz="20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ратифікація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Україною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1" dirty="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 </a:t>
            </a:r>
            <a:r>
              <a:rPr lang="ru-RU" sz="2000" b="1" dirty="0" err="1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грудня</a:t>
            </a:r>
            <a:r>
              <a:rPr lang="ru-RU" sz="2000" b="1" dirty="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2016р.</a:t>
            </a:r>
            <a:endParaRPr lang="ru-RU" sz="20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lvl="0" indent="-4445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ts val="2000"/>
              <a:buNone/>
            </a:pPr>
            <a:endParaRPr lang="ru-RU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435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Нормативно-правове забезпечення інклюзивного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02541" y="2133600"/>
            <a:ext cx="9102071" cy="3777622"/>
          </a:xfrm>
        </p:spPr>
        <p:txBody>
          <a:bodyPr/>
          <a:lstStyle/>
          <a:p>
            <a:pPr marL="171450" lvl="0" indent="-171450" algn="just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400"/>
              <a:buNone/>
            </a:pPr>
            <a:r>
              <a:rPr lang="ru-RU" sz="2000" b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28 </a:t>
            </a:r>
            <a:r>
              <a:rPr lang="ru-RU" sz="2000" b="1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вересня</a:t>
            </a:r>
            <a:r>
              <a:rPr lang="ru-RU" sz="2000" b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2017 року набрав </a:t>
            </a:r>
            <a:r>
              <a:rPr lang="ru-RU" sz="2000" b="1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чинності</a:t>
            </a:r>
            <a:r>
              <a:rPr lang="ru-RU" sz="2000" b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Закон </a:t>
            </a:r>
            <a:r>
              <a:rPr lang="ru-RU" sz="2000" b="1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України</a:t>
            </a:r>
            <a:r>
              <a:rPr lang="ru-RU" sz="2000" b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“Про </a:t>
            </a:r>
            <a:r>
              <a:rPr lang="ru-RU" sz="2000" b="1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освіту</a:t>
            </a:r>
            <a:r>
              <a:rPr lang="ru-RU" sz="2000" b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” </a:t>
            </a:r>
            <a:r>
              <a:rPr lang="ru-RU" sz="2000" b="1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від</a:t>
            </a:r>
            <a:r>
              <a:rPr lang="ru-RU" sz="2000" b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05.09.2017 року №2145-</a:t>
            </a:r>
            <a:r>
              <a:rPr lang="en-US" sz="2000" b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VIII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lnSpc>
                <a:spcPct val="90000"/>
              </a:lnSpc>
              <a:spcBef>
                <a:spcPts val="700"/>
              </a:spcBef>
              <a:buClr>
                <a:schemeClr val="dk1"/>
              </a:buClr>
              <a:buSzPts val="2400"/>
              <a:buNone/>
            </a:pPr>
            <a:endParaRPr lang="en-US" sz="2000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171450" lvl="0" indent="-171450" algn="just">
              <a:lnSpc>
                <a:spcPct val="90000"/>
              </a:lnSpc>
              <a:spcBef>
                <a:spcPts val="700"/>
              </a:spcBef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ч.6 ст.3 – держава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створює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умови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для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здобуття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освіти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особами з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особливими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освітніми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потребами з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урахуванням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індивідуальних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потреб,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можливостей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,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здібностей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, а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також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забезпечує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виявлення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та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усунення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факторів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,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що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перешкоджають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реалізації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прав і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задоволенню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потреб таких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осіб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у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сфері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освіти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9050" algn="just">
              <a:lnSpc>
                <a:spcPct val="90000"/>
              </a:lnSpc>
              <a:spcBef>
                <a:spcPts val="700"/>
              </a:spcBef>
              <a:buClr>
                <a:schemeClr val="dk1"/>
              </a:buClr>
              <a:buSzPts val="2400"/>
              <a:buNone/>
            </a:pPr>
            <a:endParaRPr lang="ru-RU" sz="2000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171450" lvl="0" indent="-171450">
              <a:lnSpc>
                <a:spcPct val="90000"/>
              </a:lnSpc>
              <a:spcBef>
                <a:spcPts val="700"/>
              </a:spcBef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ст.19 і 20 – у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разі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звернення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особи з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особливими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освітніми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потребами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або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її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батьків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така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група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або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клас</a:t>
            </a:r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ru-RU" sz="2000" b="1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утворюється</a:t>
            </a:r>
            <a:r>
              <a:rPr lang="ru-RU" sz="2000" b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в </a:t>
            </a:r>
            <a:r>
              <a:rPr lang="ru-RU" sz="2000" b="1" dirty="0" err="1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обов'язковому</a:t>
            </a:r>
            <a:r>
              <a:rPr lang="ru-RU" sz="2000" b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порядку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96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ІНКЛЮЗІЯ</a:t>
            </a:r>
            <a:endParaRPr lang="ru-RU" sz="4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510118"/>
            <a:ext cx="8915400" cy="3401104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Інклюзія від англійського 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INKLUSION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включення)-процес збільшення ступеня участі всіх громадян в соціумі. І насамперед тих, що мають труднощі у фізичному або розумовому розвитку.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707" y="192992"/>
            <a:ext cx="2505917" cy="231712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4353" y="354917"/>
            <a:ext cx="2736476" cy="1993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57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ІНКЛЮЗІЇ</a:t>
            </a:r>
            <a:endParaRPr lang="ru-RU" sz="4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34353"/>
            <a:ext cx="8915400" cy="4476869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інклюзії полягає в тому, щоб надати всім учням рівний і справедливий доступ до успішного навчання та сприяти розвитку соціальних, академічних і неакадемічних умінь в навчальному процесі.																									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Даунінг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Айхінгер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647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ІНКЛЮЗИВНА ОСВІТА</a:t>
            </a:r>
            <a:endParaRPr lang="ru-RU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53671"/>
            <a:ext cx="8915400" cy="4557551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Інклюзивна освіта- це система освітніх послуг, що ґрунтується на принципі забезпечення основного права дітей на освіту та права здобувати її за місцем проживання, що передбачає навчання дітей з особливими освітніми потребами в умовах закладу освіти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541" y="4378418"/>
            <a:ext cx="3397623" cy="236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645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713297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Категоріальний апарат діяльності педагогів з підтримки дітей з ООП</a:t>
            </a:r>
            <a:endParaRPr lang="ru-RU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89212" y="991403"/>
            <a:ext cx="8915400" cy="49198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89212" y="1164657"/>
            <a:ext cx="8915399" cy="11069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 з особливими освітніми потребами (ООП)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 ,яка потребує постійної або тимчасової підтримки в освітньому процесі з метою забезпечення її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на освіту( Закон України про освіту»)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135" y="2321788"/>
            <a:ext cx="2877953" cy="596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Інклюзивне </a:t>
            </a:r>
            <a:r>
              <a:rPr lang="uk-UA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освітніх послуг,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гарантованих державою, що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 на принципах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недискримінації, врахування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багатоманітності людини,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 залучення та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включення до освітнього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 всіх його учасників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України «Про освіту»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11600" y="2321789"/>
            <a:ext cx="3009973" cy="5965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Інклюзивне освітнє </a:t>
            </a:r>
            <a:r>
              <a:rPr lang="uk-UA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</a:p>
          <a:p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Сукупність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 , способів і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 їх реалізації для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спільного навчання, виховання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розвитку здобувачів освіти з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 їхніх потреб та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ожливостей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України про освіту)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99085" y="2334721"/>
            <a:ext cx="2938362" cy="59526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b="1" u="sng" dirty="0"/>
              <a:t>Індивідуальна програма </a:t>
            </a:r>
            <a:r>
              <a:rPr lang="uk-UA" b="1" u="sng" dirty="0" smtClean="0"/>
              <a:t>розвитку</a:t>
            </a:r>
          </a:p>
          <a:p>
            <a:endParaRPr lang="ru-RU" dirty="0"/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що забезпечує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індивідуалізацію навчання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ООП ,закріплює перелік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 для психолого-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педагогічних, корекційних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потреб/ послуг для розвитку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дитини  та розробляється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групою фахівців  з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обов’язковим залученням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 дитини  з метою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конкретних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 стратегій  і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 до навчання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України по Освіту»)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414959" y="2334722"/>
            <a:ext cx="2735140" cy="6075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Психолого-педагогічний </a:t>
            </a:r>
            <a:r>
              <a:rPr lang="uk-UA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</a:t>
            </a:r>
          </a:p>
          <a:p>
            <a:endParaRPr lang="uk-UA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 з організації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 процесу 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 України по освіту)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8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0"/>
            <a:ext cx="8911687" cy="69301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ДІТИ З ООП</a:t>
            </a:r>
            <a:br>
              <a:rPr lang="uk-UA" sz="4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9373" y="336883"/>
            <a:ext cx="3992732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395664" y="628047"/>
            <a:ext cx="3465094" cy="5274978"/>
          </a:xfrm>
        </p:spPr>
        <p:txBody>
          <a:bodyPr>
            <a:normAutofit fontScale="92500"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</a:t>
            </a:r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-фізичного розвитку</a:t>
            </a:r>
          </a:p>
          <a:p>
            <a:pPr marL="0" indent="0">
              <a:buNone/>
            </a:pPr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Особливости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навчальної діяльності</a:t>
            </a:r>
          </a:p>
          <a:p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встановлення соціальних контактів</a:t>
            </a:r>
          </a:p>
          <a:p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Діти, зумовлені впливом соціального середовища</a:t>
            </a:r>
          </a:p>
          <a:p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392203" y="291164"/>
            <a:ext cx="4113428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10242" y="628047"/>
            <a:ext cx="6776957" cy="5406505"/>
          </a:xfrm>
        </p:spPr>
        <p:txBody>
          <a:bodyPr>
            <a:normAutofit fontScale="70000" lnSpcReduction="20000"/>
          </a:bodyPr>
          <a:lstStyle/>
          <a:p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Діти, які мають порушення розвитку:</a:t>
            </a:r>
          </a:p>
          <a:p>
            <a:pPr>
              <a:buFontTx/>
              <a:buChar char="-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Інтелектуальні порушення;</a:t>
            </a:r>
          </a:p>
          <a:p>
            <a:pPr>
              <a:buFontTx/>
              <a:buChar char="-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зору;</a:t>
            </a:r>
          </a:p>
          <a:p>
            <a:pPr>
              <a:buFontTx/>
              <a:buChar char="-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слуху;</a:t>
            </a:r>
          </a:p>
          <a:p>
            <a:pPr>
              <a:buFontTx/>
              <a:buChar char="-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опорно-рухового апарату;</a:t>
            </a:r>
          </a:p>
          <a:p>
            <a:pPr>
              <a:buFontTx/>
              <a:buChar char="-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мовлення;</a:t>
            </a:r>
          </a:p>
          <a:p>
            <a:pPr>
              <a:buFontTx/>
              <a:buChar char="-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 порушення психофізичного розвитку.</a:t>
            </a: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Діти , які мають зштовхування з труднощами в навчальної діяльності:</a:t>
            </a:r>
          </a:p>
          <a:p>
            <a:pPr>
              <a:buFontTx/>
              <a:buChar char="-"/>
            </a:pP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исклексія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Обдаровані діти;</a:t>
            </a: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Діти, які мають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первазивне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(наскрізне) порушення розвитку:</a:t>
            </a: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Розлади аутентичного спектру.</a:t>
            </a: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Діти, які:</a:t>
            </a:r>
          </a:p>
          <a:p>
            <a:pPr>
              <a:buFontTx/>
              <a:buChar char="-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 підтримки в навчанні, що пов'язана з проживанням на  тимчасово окупованої території;</a:t>
            </a:r>
          </a:p>
          <a:p>
            <a:pPr>
              <a:buFontTx/>
              <a:buChar char="-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 статус ВПО, біженців  та діти, які потребують додаткового та тимчасового захисту;</a:t>
            </a:r>
          </a:p>
          <a:p>
            <a:pPr>
              <a:buFontTx/>
              <a:buChar char="-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Здобувають освіту в закладах з навчанням мовами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корених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народів і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нацменин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00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67944"/>
            <a:ext cx="8911687" cy="1275846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Сучасне інклюзивне навчання</a:t>
            </a:r>
            <a:endParaRPr lang="ru-RU" sz="4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57" y="5648424"/>
            <a:ext cx="4912378" cy="1359375"/>
          </a:xfrm>
        </p:spPr>
      </p:pic>
      <p:sp>
        <p:nvSpPr>
          <p:cNvPr id="4" name="Прямоугольник 3"/>
          <p:cNvSpPr/>
          <p:nvPr/>
        </p:nvSpPr>
        <p:spPr>
          <a:xfrm>
            <a:off x="6865235" y="4996822"/>
            <a:ext cx="481020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ПІДТРИМКА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6903736" y="3157957"/>
            <a:ext cx="4600876" cy="13901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ПОСИЛЕНА ПІДТРИМКА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адаптивні навчальні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матеріали, засоби)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65235" y="1794889"/>
            <a:ext cx="46778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СПЕЦІАЛЬНА ПІДТРИМКА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662" y="3513222"/>
            <a:ext cx="4411863" cy="17237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61" y="1264520"/>
            <a:ext cx="495696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37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1113</TotalTime>
  <Words>985</Words>
  <Application>Microsoft Office PowerPoint</Application>
  <PresentationFormat>Широкоэкранный</PresentationFormat>
  <Paragraphs>150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Нормативно-правове забезпечення інклюзивного навчання</vt:lpstr>
      <vt:lpstr>Нормативно-правове забезпечення інклюзивного навчання</vt:lpstr>
      <vt:lpstr>ІНКЛЮЗІЯ</vt:lpstr>
      <vt:lpstr>МЕТА ІНКЛЮЗІЇ</vt:lpstr>
      <vt:lpstr>ІНКЛЮЗИВНА ОСВІТА</vt:lpstr>
      <vt:lpstr>Категоріальний апарат діяльності педагогів з підтримки дітей з ООП</vt:lpstr>
      <vt:lpstr>ДІТИ З ООП </vt:lpstr>
      <vt:lpstr>Сучасне інклюзивне навчання</vt:lpstr>
      <vt:lpstr>ЕФЕКТИВНЕ ІНКЛЮЗИВНЕ НАВЧАННЯ(метааналіз-50.000 досліджень- 86 млн. школярів)</vt:lpstr>
      <vt:lpstr>УМОВИ ЗАПРОВАДЖЕННЯ ІНКЛЮЗІВНОЇ ОСВІТИ</vt:lpstr>
      <vt:lpstr>ПРИОРИТЕТНІ НАПРЯМИ ДІЯЛЬНОСТІ ЗАКЛАДУ ОСВІТИ (Лист МОН  від 22.07.2020 № 22.1/10 -1495       </vt:lpstr>
      <vt:lpstr>КОМАНДНИЙ ПІДХІД: ЧИННИКИ УСПІХУ</vt:lpstr>
      <vt:lpstr>Презентация PowerPoint</vt:lpstr>
      <vt:lpstr>ІНДИВІДУАЛЬНА ПРОГРАМА РОЗВИТКУ</vt:lpstr>
      <vt:lpstr>Презентация PowerPoint</vt:lpstr>
      <vt:lpstr>Соціально-педагогічна підтримка дітей з ООП в закладі освіти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Елена</cp:lastModifiedBy>
  <cp:revision>37</cp:revision>
  <dcterms:created xsi:type="dcterms:W3CDTF">2023-02-27T15:07:50Z</dcterms:created>
  <dcterms:modified xsi:type="dcterms:W3CDTF">2023-02-28T12:22:02Z</dcterms:modified>
</cp:coreProperties>
</file>