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5"/>
            <a:ext cx="9144000" cy="68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B050"/>
                </a:solidFill>
                <a:cs typeface="Arial" pitchFamily="34" charset="0"/>
              </a:rPr>
              <a:t>Як створити освітнє середовище, яке мотивує, активізує, зберігає та розвиває.</a:t>
            </a:r>
            <a:endParaRPr lang="ru-RU" sz="6600" b="1" dirty="0">
              <a:solidFill>
                <a:srgbClr val="00B050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869114" cy="1389061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357826"/>
            <a:ext cx="3143272" cy="1357322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42852"/>
            <a:ext cx="1577975" cy="1539875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85728"/>
            <a:ext cx="7500990" cy="928694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434"/>
                </a:solidFill>
                <a:cs typeface="Arial" pitchFamily="34" charset="0"/>
              </a:rPr>
              <a:t>Сучасне </a:t>
            </a:r>
            <a:r>
              <a:rPr lang="ru-RU" sz="2400" dirty="0" smtClean="0">
                <a:solidFill>
                  <a:srgbClr val="007434"/>
                </a:solidFill>
                <a:cs typeface="Arial" pitchFamily="34" charset="0"/>
              </a:rPr>
              <a:t>інноваційне освітнє середовище</a:t>
            </a:r>
            <a:endParaRPr lang="ru-RU" sz="24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285852" y="1285860"/>
            <a:ext cx="214314" cy="714380"/>
          </a:xfrm>
          <a:prstGeom prst="downArrow">
            <a:avLst/>
          </a:prstGeom>
          <a:solidFill>
            <a:srgbClr val="66FF99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214554"/>
            <a:ext cx="2000264" cy="2000264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2357430"/>
            <a:ext cx="1643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07434"/>
                </a:solidFill>
              </a:rPr>
              <a:t>Продумати та забезпечити оптимальні умови для розвитку та саморозвитку дітей</a:t>
            </a:r>
            <a:endParaRPr lang="ru-RU" sz="1600" dirty="0">
              <a:solidFill>
                <a:srgbClr val="007434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500430" y="1285860"/>
            <a:ext cx="214314" cy="857256"/>
          </a:xfrm>
          <a:prstGeom prst="downArrow">
            <a:avLst/>
          </a:prstGeom>
          <a:solidFill>
            <a:srgbClr val="66FF99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2285992"/>
            <a:ext cx="1714512" cy="1214446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86050" y="2357430"/>
            <a:ext cx="1714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solidFill>
                  <a:srgbClr val="007434"/>
                </a:solidFill>
              </a:rPr>
              <a:t>Відповідати віковим особливостям дітей </a:t>
            </a:r>
            <a:endParaRPr lang="ru-RU" sz="1600" dirty="0">
              <a:solidFill>
                <a:srgbClr val="007434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8072462" y="1285860"/>
            <a:ext cx="214314" cy="1143008"/>
          </a:xfrm>
          <a:prstGeom prst="downArrow">
            <a:avLst/>
          </a:prstGeom>
          <a:solidFill>
            <a:srgbClr val="66FF99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29454" y="2428868"/>
            <a:ext cx="2071702" cy="2143140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Мотивувати дітей знаходити </a:t>
            </a:r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місце для задоволення власних </a:t>
            </a:r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задатків </a:t>
            </a:r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мотивувати знаходити місце для задоволення власних задатків</a:t>
            </a:r>
            <a:endParaRPr lang="ru-RU" sz="1600" dirty="0">
              <a:solidFill>
                <a:srgbClr val="00743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3438" y="2071678"/>
            <a:ext cx="1714512" cy="1214446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Активізує </a:t>
            </a:r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до</a:t>
            </a:r>
            <a:r>
              <a:rPr lang="ru-RU" sz="1600" dirty="0" smtClean="0">
                <a:solidFill>
                  <a:srgbClr val="007434"/>
                </a:solidFill>
                <a:cs typeface="Arial" pitchFamily="34" charset="0"/>
              </a:rPr>
              <a:t> </a:t>
            </a:r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діяльності</a:t>
            </a:r>
            <a:endParaRPr lang="ru-RU" sz="1600" dirty="0">
              <a:solidFill>
                <a:srgbClr val="007434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5286380" y="1285860"/>
            <a:ext cx="214314" cy="714380"/>
          </a:xfrm>
          <a:prstGeom prst="downArrow">
            <a:avLst/>
          </a:prstGeom>
          <a:solidFill>
            <a:srgbClr val="66FF99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71472" y="4643446"/>
            <a:ext cx="3214710" cy="1571636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Розвиває </a:t>
            </a:r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якості особистості та</a:t>
            </a:r>
            <a:r>
              <a:rPr lang="ru-RU" sz="1600" dirty="0" smtClean="0">
                <a:solidFill>
                  <a:srgbClr val="007434"/>
                </a:solidFill>
                <a:cs typeface="Arial" pitchFamily="34" charset="0"/>
              </a:rPr>
              <a:t> </a:t>
            </a:r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важливі для життя компетентності.</a:t>
            </a:r>
            <a:endParaRPr lang="ru-RU" sz="1600" dirty="0">
              <a:solidFill>
                <a:srgbClr val="007434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6248" y="4786322"/>
            <a:ext cx="2571768" cy="1214446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Зберігає </a:t>
            </a:r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фізичне та</a:t>
            </a:r>
            <a:r>
              <a:rPr lang="ru-RU" sz="1600" dirty="0" smtClean="0">
                <a:solidFill>
                  <a:srgbClr val="007434"/>
                </a:solidFill>
                <a:cs typeface="Arial" pitchFamily="34" charset="0"/>
              </a:rPr>
              <a:t> </a:t>
            </a:r>
            <a:r>
              <a:rPr lang="uk-UA" sz="1600" dirty="0" smtClean="0">
                <a:solidFill>
                  <a:srgbClr val="007434"/>
                </a:solidFill>
                <a:cs typeface="Arial" pitchFamily="34" charset="0"/>
              </a:rPr>
              <a:t>психологічне здоров’я</a:t>
            </a:r>
            <a:endParaRPr lang="ru-RU" sz="1600" dirty="0">
              <a:solidFill>
                <a:srgbClr val="007434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500826" y="1428736"/>
            <a:ext cx="214314" cy="3071834"/>
          </a:xfrm>
          <a:prstGeom prst="downArrow">
            <a:avLst/>
          </a:prstGeom>
          <a:solidFill>
            <a:srgbClr val="66FF99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357422" y="1357298"/>
            <a:ext cx="214314" cy="3071834"/>
          </a:xfrm>
          <a:prstGeom prst="downArrow">
            <a:avLst/>
          </a:prstGeom>
          <a:solidFill>
            <a:srgbClr val="66FF99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142852"/>
            <a:ext cx="6357982" cy="571504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7434"/>
                </a:solidFill>
              </a:rPr>
              <a:t>        Раціонально </a:t>
            </a:r>
            <a:r>
              <a:rPr lang="ru-RU" sz="2000" dirty="0" smtClean="0">
                <a:solidFill>
                  <a:srgbClr val="007434"/>
                </a:solidFill>
              </a:rPr>
              <a:t>облаштоване </a:t>
            </a:r>
            <a:r>
              <a:rPr lang="uk-UA" sz="2000" dirty="0" smtClean="0">
                <a:solidFill>
                  <a:srgbClr val="007434"/>
                </a:solidFill>
              </a:rPr>
              <a:t>освітне </a:t>
            </a:r>
            <a:r>
              <a:rPr lang="ru-RU" sz="2000" dirty="0" smtClean="0">
                <a:solidFill>
                  <a:srgbClr val="007434"/>
                </a:solidFill>
              </a:rPr>
              <a:t>середовище </a:t>
            </a:r>
            <a:endParaRPr lang="ru-RU" sz="2000" dirty="0">
              <a:solidFill>
                <a:srgbClr val="007434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4030663" cy="3214710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857232"/>
            <a:ext cx="3357586" cy="3571900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429132"/>
            <a:ext cx="2038588" cy="2286016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572008"/>
            <a:ext cx="5143536" cy="2138363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5"/>
            <a:ext cx="9144000" cy="68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42968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	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Особливе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місце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у предметно</a:t>
            </a:r>
            <a:r>
              <a:rPr lang="uk-UA" sz="2000" dirty="0" err="1" smtClean="0">
                <a:solidFill>
                  <a:srgbClr val="007434"/>
                </a:solidFill>
                <a:latin typeface="+mj-lt"/>
              </a:rPr>
              <a:t>му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середовищі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відводиться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дидактичним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розвивальним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матеріалам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які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використовуються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цілеспрямовано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та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спонукають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до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роздумів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Зміст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розвивального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предметного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середовища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має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задовольняти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всі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потреби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щодо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розвитку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дитини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та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становлення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її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творчих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здібностей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Для кожного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вікового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періоду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предметно-ігрове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середовище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особливе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Наприклад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у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дітей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середнього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дошкільного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віку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потреба в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русі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надзвичайно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велика, тому в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групі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слід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виділити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місце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для спортивного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куточка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Можна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створити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в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кімнаті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доріжку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руху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де за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допомогою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модулів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картинок та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знаків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чи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символів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буде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визначено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які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рухи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повинні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виконувати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діти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(ходьба,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повзання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лазіння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подолання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перешкод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тощо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).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Середній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вік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-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розквіт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сюжетно-рольової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гри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Діти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цього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віку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вже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можуть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використовувати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предмети-замінники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символи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які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дозволяють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вийти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за рамки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реальної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предметної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дії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та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відтворити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загальний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задум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у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ігровій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формі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використовуючи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інші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предмети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Ця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особливість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відіграє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важливу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роль в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інтелектуальному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розвитку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дитини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отже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бажано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замість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реальних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предметів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якомога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більше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пропонувати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предметів-замінників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Враховуючи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що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в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середньому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дошкільному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віці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інтерес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проявляється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до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мови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ігрове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середовище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необхідно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наповнити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дидактичними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іграми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Більш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різноманітним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ніж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у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молодшому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віці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стає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матеріал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для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будівельних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та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конструктивних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ігор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виникає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потреба у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місці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для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експериментування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</a:t>
            </a:r>
          </a:p>
          <a:p>
            <a:endParaRPr lang="ru-RU" dirty="0">
              <a:solidFill>
                <a:srgbClr val="007434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1"/>
            <a:ext cx="9144000" cy="68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142852"/>
            <a:ext cx="6357982" cy="571504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434"/>
                </a:solidFill>
                <a:cs typeface="Arial" pitchFamily="34" charset="0"/>
              </a:rPr>
              <a:t>Незаповнене та </a:t>
            </a:r>
            <a:r>
              <a:rPr lang="ru-RU" sz="2000" dirty="0" smtClean="0">
                <a:solidFill>
                  <a:srgbClr val="007434"/>
                </a:solidFill>
                <a:cs typeface="Arial" pitchFamily="34" charset="0"/>
              </a:rPr>
              <a:t>безбарвне </a:t>
            </a:r>
            <a:r>
              <a:rPr lang="uk-UA" sz="2000" dirty="0" smtClean="0">
                <a:solidFill>
                  <a:srgbClr val="007434"/>
                </a:solidFill>
                <a:cs typeface="Arial" pitchFamily="34" charset="0"/>
              </a:rPr>
              <a:t>освітнє</a:t>
            </a:r>
            <a:r>
              <a:rPr lang="ru-RU" sz="2000" dirty="0" smtClean="0">
                <a:solidFill>
                  <a:srgbClr val="007434"/>
                </a:solidFill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7434"/>
                </a:solidFill>
                <a:cs typeface="Arial" pitchFamily="34" charset="0"/>
              </a:rPr>
              <a:t>середовище</a:t>
            </a:r>
            <a:endParaRPr lang="ru-RU" sz="2000" dirty="0">
              <a:solidFill>
                <a:srgbClr val="00743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86190"/>
            <a:ext cx="3786214" cy="2845433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85860"/>
            <a:ext cx="3357586" cy="2643206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142984"/>
            <a:ext cx="3571900" cy="2214578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286256"/>
            <a:ext cx="3361501" cy="2143140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428604"/>
            <a:ext cx="885831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7434"/>
                </a:solidFill>
                <a:latin typeface="+mj-lt"/>
              </a:rPr>
              <a:t>	У старших вікових групах необхідно застосовувати різні матеріали, які сприяють оволодінню читанням, математикою: друковані літери, слова, таблиці, книжки з крупним шрифтом, посібники з цифрами, настільно-друковані ігри з цифрами та літерами, ребуси, головоломки. 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Так само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використовують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матеріали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що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стимулюють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розвиток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пізнавальної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активності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дітей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-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дитячі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енциклопедії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ілюстровані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видання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про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тваринний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та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рослинний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світ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дитячі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журнали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альбоми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Обов'язково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виділяється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місце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для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дидактичних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ігор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математичного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змісту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причому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таких, де б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діти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могли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виявляти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самостійність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у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виборі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матеріалу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Не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забуваймо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і про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предмети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для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дослідно-пошукової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діяльності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-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магніти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збільшувальне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скло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пружини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ваги, мензурки, великий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вибір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природних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матеріалів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</a:t>
            </a:r>
          </a:p>
          <a:p>
            <a:r>
              <a:rPr lang="uk-UA" sz="2000" dirty="0" smtClean="0">
                <a:solidFill>
                  <a:srgbClr val="007434"/>
                </a:solidFill>
                <a:latin typeface="+mj-lt"/>
              </a:rPr>
              <a:t>	Одне слово, будь-яке середовище має забезпечувати розвиток творчих компонентів мислення дітей, давати їм можливість вільно маніпулювати об'єктами, конструювати різні моделі бачення світу, вирішувати творчі завдання.</a:t>
            </a:r>
            <a:endParaRPr lang="ru-RU" sz="2000" dirty="0" smtClean="0">
              <a:solidFill>
                <a:srgbClr val="007434"/>
              </a:solidFill>
              <a:latin typeface="+mj-lt"/>
            </a:endParaRPr>
          </a:p>
          <a:p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	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Отже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довкілля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дитини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є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важливою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умовою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ефективної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підготовки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її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до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майбутнього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самостійного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життя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 </a:t>
            </a:r>
            <a:r>
              <a:rPr lang="uk-UA" sz="2000" dirty="0" smtClean="0">
                <a:solidFill>
                  <a:srgbClr val="007434"/>
                </a:solidFill>
                <a:latin typeface="+mj-lt"/>
              </a:rPr>
              <a:t>Освітнє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середовище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має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бути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організоване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так,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аби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спонукати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дитину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до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виконання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активних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дій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відповідно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до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її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життєвого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ритму,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фізичних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та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психічних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 </a:t>
            </a:r>
            <a:r>
              <a:rPr lang="ru-RU" sz="2000" dirty="0" err="1" smtClean="0">
                <a:solidFill>
                  <a:srgbClr val="007434"/>
                </a:solidFill>
                <a:latin typeface="+mj-lt"/>
              </a:rPr>
              <a:t>можливостей</a:t>
            </a:r>
            <a:r>
              <a:rPr lang="ru-RU" sz="2000" dirty="0" smtClean="0">
                <a:solidFill>
                  <a:srgbClr val="007434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1"/>
            <a:ext cx="9144000" cy="68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357290" y="142852"/>
            <a:ext cx="6357982" cy="571504"/>
          </a:xfrm>
          <a:prstGeom prst="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434"/>
                </a:solidFill>
                <a:cs typeface="Arial" pitchFamily="34" charset="0"/>
              </a:rPr>
              <a:t>Перенасичене предметнее</a:t>
            </a:r>
            <a:r>
              <a:rPr lang="uk-UA" sz="2000" dirty="0" smtClean="0">
                <a:solidFill>
                  <a:srgbClr val="007434"/>
                </a:solidFill>
                <a:cs typeface="Arial" pitchFamily="34" charset="0"/>
              </a:rPr>
              <a:t> освітнє</a:t>
            </a:r>
            <a:r>
              <a:rPr lang="ru-RU" sz="2000" dirty="0" smtClean="0">
                <a:solidFill>
                  <a:srgbClr val="007434"/>
                </a:solidFill>
                <a:cs typeface="Arial" pitchFamily="34" charset="0"/>
              </a:rPr>
              <a:t> середовище</a:t>
            </a:r>
            <a:endParaRPr lang="ru-RU" sz="2000" dirty="0">
              <a:solidFill>
                <a:srgbClr val="007434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928670"/>
            <a:ext cx="3148013" cy="2759075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5000660" cy="3030471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71942"/>
            <a:ext cx="3643338" cy="2517999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851050"/>
            <a:ext cx="4540923" cy="2887900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1"/>
            <a:ext cx="9144000" cy="68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4050522" cy="2928958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42852"/>
            <a:ext cx="2714644" cy="3689131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4177974" cy="2714644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000504"/>
            <a:ext cx="2839199" cy="2649543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01"/>
            <a:ext cx="9144000" cy="68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3529013" cy="3414713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71942"/>
            <a:ext cx="2571768" cy="2555634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143116"/>
            <a:ext cx="2582863" cy="3086100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714752"/>
            <a:ext cx="3102056" cy="2928958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142852"/>
            <a:ext cx="2500313" cy="1812925"/>
          </a:xfrm>
          <a:prstGeom prst="rect">
            <a:avLst/>
          </a:prstGeom>
          <a:ln w="38100" cap="sq">
            <a:solidFill>
              <a:srgbClr val="0074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70</Words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Як створити освітнє середовище, яке мотивує, активізує, зберігає та розвиває.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створити освітнє середовище, яке мотивує, активізує, зберігає та розвиває.</dc:title>
  <dc:creator>User</dc:creator>
  <cp:lastModifiedBy>*</cp:lastModifiedBy>
  <cp:revision>36</cp:revision>
  <dcterms:created xsi:type="dcterms:W3CDTF">2023-02-25T23:23:22Z</dcterms:created>
  <dcterms:modified xsi:type="dcterms:W3CDTF">2023-02-26T14:52:10Z</dcterms:modified>
</cp:coreProperties>
</file>