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77" r:id="rId4"/>
    <p:sldId id="270" r:id="rId5"/>
    <p:sldId id="271" r:id="rId6"/>
    <p:sldId id="274" r:id="rId7"/>
    <p:sldId id="278" r:id="rId8"/>
    <p:sldId id="279" r:id="rId9"/>
    <p:sldId id="280" r:id="rId10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87" autoAdjust="0"/>
    <p:restoredTop sz="94624" autoAdjust="0"/>
  </p:normalViewPr>
  <p:slideViewPr>
    <p:cSldViewPr>
      <p:cViewPr varScale="1">
        <p:scale>
          <a:sx n="92" d="100"/>
          <a:sy n="92" d="100"/>
        </p:scale>
        <p:origin x="-522" y="-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505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D8FCD-D100-4486-998D-DD5B6A1922AE}" type="datetimeFigureOut">
              <a:rPr lang="ru-RU" smtClean="0"/>
              <a:pPr/>
              <a:t>24.02.2023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B67DB-E673-4484-888A-1AAB13E99D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D8FCD-D100-4486-998D-DD5B6A1922AE}" type="datetimeFigureOut">
              <a:rPr lang="ru-RU" smtClean="0"/>
              <a:pPr/>
              <a:t>24.02.2023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B67DB-E673-4484-888A-1AAB13E99D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D8FCD-D100-4486-998D-DD5B6A1922AE}" type="datetimeFigureOut">
              <a:rPr lang="ru-RU" smtClean="0"/>
              <a:pPr/>
              <a:t>24.02.2023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B67DB-E673-4484-888A-1AAB13E99D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Image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그림 개체 틀 2">
            <a:extLst>
              <a:ext uri="{FF2B5EF4-FFF2-40B4-BE49-F238E27FC236}">
                <a16:creationId xmlns:a16="http://schemas.microsoft.com/office/drawing/2014/main" xmlns="" id="{6E3EB2D9-614D-4F52-A3BD-39613A8924C3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951237" y="0"/>
            <a:ext cx="3241527" cy="51435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marR="0" indent="0" algn="ctr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ko-KR" altLang="en-US"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ko-KR" dirty="0"/>
              <a:t>Place Your Picture Here Send To Back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xmlns="" val="26270914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D8FCD-D100-4486-998D-DD5B6A1922AE}" type="datetimeFigureOut">
              <a:rPr lang="ru-RU" smtClean="0"/>
              <a:pPr/>
              <a:t>24.02.2023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B67DB-E673-4484-888A-1AAB13E99D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D8FCD-D100-4486-998D-DD5B6A1922AE}" type="datetimeFigureOut">
              <a:rPr lang="ru-RU" smtClean="0"/>
              <a:pPr/>
              <a:t>24.02.2023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B67DB-E673-4484-888A-1AAB13E99D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D8FCD-D100-4486-998D-DD5B6A1922AE}" type="datetimeFigureOut">
              <a:rPr lang="ru-RU" smtClean="0"/>
              <a:pPr/>
              <a:t>24.02.2023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B67DB-E673-4484-888A-1AAB13E99D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D8FCD-D100-4486-998D-DD5B6A1922AE}" type="datetimeFigureOut">
              <a:rPr lang="ru-RU" smtClean="0"/>
              <a:pPr/>
              <a:t>24.02.2023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B67DB-E673-4484-888A-1AAB13E99D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D8FCD-D100-4486-998D-DD5B6A1922AE}" type="datetimeFigureOut">
              <a:rPr lang="ru-RU" smtClean="0"/>
              <a:pPr/>
              <a:t>24.02.2023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B67DB-E673-4484-888A-1AAB13E99D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D8FCD-D100-4486-998D-DD5B6A1922AE}" type="datetimeFigureOut">
              <a:rPr lang="ru-RU" smtClean="0"/>
              <a:pPr/>
              <a:t>24.02.2023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B67DB-E673-4484-888A-1AAB13E99D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D8FCD-D100-4486-998D-DD5B6A1922AE}" type="datetimeFigureOut">
              <a:rPr lang="ru-RU" smtClean="0"/>
              <a:pPr/>
              <a:t>24.02.2023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B67DB-E673-4484-888A-1AAB13E99D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D8FCD-D100-4486-998D-DD5B6A1922AE}" type="datetimeFigureOut">
              <a:rPr lang="ru-RU" smtClean="0"/>
              <a:pPr/>
              <a:t>24.02.2023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B67DB-E673-4484-888A-1AAB13E99D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D8FCD-D100-4486-998D-DD5B6A1922AE}" type="datetimeFigureOut">
              <a:rPr lang="ru-RU" smtClean="0"/>
              <a:pPr/>
              <a:t>24.02.2023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CB67DB-E673-4484-888A-1AAB13E99DF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nove_zakon.jpg"/>
          <p:cNvPicPr>
            <a:picLocks noChangeAspect="1"/>
          </p:cNvPicPr>
          <p:nvPr/>
        </p:nvPicPr>
        <p:blipFill>
          <a:blip r:embed="rId2">
            <a:lum bright="40000" contrast="-20000"/>
          </a:blip>
          <a:stretch>
            <a:fillRect/>
          </a:stretch>
        </p:blipFill>
        <p:spPr>
          <a:xfrm>
            <a:off x="285750" y="0"/>
            <a:ext cx="8572500" cy="51435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42858"/>
            <a:ext cx="7886728" cy="3714776"/>
          </a:xfrm>
        </p:spPr>
        <p:txBody>
          <a:bodyPr>
            <a:normAutofit fontScale="90000"/>
          </a:bodyPr>
          <a:lstStyle/>
          <a:p>
            <a:r>
              <a:rPr lang="uk-UA" sz="2700" b="1" dirty="0" smtClean="0">
                <a:latin typeface="Arial Black" pitchFamily="34" charset="0"/>
                <a:cs typeface="Lucida Sans Unicode" pitchFamily="34" charset="0"/>
              </a:rPr>
              <a:t>«Зміни до порядку розслідування та обліку нещасних випадків, професійних захворювань та аварій на виробництві, затвердженого постановою Кабінету Міністрів України від 17.04.2019 р.№337, введені Постановою Кабінету міністрів України від 20.01.2023 року №59»</a:t>
            </a:r>
            <a:r>
              <a:rPr lang="ru-RU" b="1" dirty="0" smtClean="0">
                <a:latin typeface="Lucida Sans Unicode" pitchFamily="34" charset="0"/>
                <a:cs typeface="Lucida Sans Unicode" pitchFamily="34" charset="0"/>
              </a:rPr>
              <a:t/>
            </a:r>
            <a:br>
              <a:rPr lang="ru-RU" b="1" dirty="0" smtClean="0">
                <a:latin typeface="Lucida Sans Unicode" pitchFamily="34" charset="0"/>
                <a:cs typeface="Lucida Sans Unicode" pitchFamily="34" charset="0"/>
              </a:rPr>
            </a:b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1616996053_56-p-temno-goluboi-fon-5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Ключові питання:</a:t>
            </a:r>
            <a:endParaRPr lang="ru-RU" sz="40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7158" y="1071552"/>
            <a:ext cx="835824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50000"/>
              </a:lnSpc>
              <a:buFont typeface="Wingdings" pitchFamily="2" charset="2"/>
              <a:buChar char="Ø"/>
            </a:pPr>
            <a:r>
              <a:rPr lang="uk-UA" noProof="1" smtClean="0">
                <a:solidFill>
                  <a:schemeClr val="bg1">
                    <a:lumMod val="95000"/>
                  </a:schemeClr>
                </a:solidFill>
              </a:rPr>
              <a:t>  </a:t>
            </a:r>
            <a:r>
              <a:rPr lang="uk-UA" noProof="1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доповнення п.3 в частині законодавства , що використовується в Порядку</a:t>
            </a:r>
          </a:p>
          <a:p>
            <a:pPr>
              <a:lnSpc>
                <a:spcPct val="250000"/>
              </a:lnSpc>
              <a:buFont typeface="Wingdings" pitchFamily="2" charset="2"/>
              <a:buChar char="Ø"/>
            </a:pPr>
            <a:r>
              <a:rPr lang="uk-UA" noProof="1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зміни у роботі комісії (спеціальної комісії) при розслідуванні НВ на виробництві</a:t>
            </a:r>
          </a:p>
          <a:p>
            <a:pPr>
              <a:lnSpc>
                <a:spcPct val="250000"/>
              </a:lnSpc>
              <a:buFont typeface="Wingdings" pitchFamily="2" charset="2"/>
              <a:buChar char="Ø"/>
            </a:pPr>
            <a:r>
              <a:rPr lang="uk-UA" noProof="1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додавання розділу “Процедура розслідування нещасних випадків у період дії правового режиму воєнного (надзвичайного)   стану в Україні або окремих її місцевостях” </a:t>
            </a:r>
          </a:p>
          <a:p>
            <a:pPr>
              <a:lnSpc>
                <a:spcPct val="150000"/>
              </a:lnSpc>
              <a:buFontTx/>
              <a:buChar char="-"/>
            </a:pPr>
            <a:endParaRPr lang="uk-UA" dirty="0" smtClean="0">
              <a:solidFill>
                <a:schemeClr val="bg1">
                  <a:lumMod val="95000"/>
                </a:schemeClr>
              </a:solidFill>
            </a:endParaRPr>
          </a:p>
          <a:p>
            <a:endParaRPr lang="uk-UA" dirty="0" smtClean="0">
              <a:solidFill>
                <a:schemeClr val="bg1">
                  <a:lumMod val="95000"/>
                </a:schemeClr>
              </a:solidFill>
            </a:endParaRPr>
          </a:p>
          <a:p>
            <a:pPr>
              <a:buFontTx/>
              <a:buChar char="-"/>
            </a:pPr>
            <a:endParaRPr lang="uk-UA" dirty="0" smtClean="0">
              <a:solidFill>
                <a:schemeClr val="bg1">
                  <a:lumMod val="95000"/>
                </a:schemeClr>
              </a:solidFill>
            </a:endParaRPr>
          </a:p>
          <a:p>
            <a:pPr>
              <a:buFontTx/>
              <a:buChar char="-"/>
            </a:pPr>
            <a:endParaRPr lang="ru-RU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6" descr="1616996053_56-p-temno-goluboi-fon-5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Додавання нових нормативних документів, що використовуються у Порядку</a:t>
            </a:r>
            <a:endParaRPr lang="uk-UA" sz="28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lnSpc>
                <a:spcPct val="170000"/>
              </a:lnSpc>
              <a:buFont typeface="Wingdings" pitchFamily="2" charset="2"/>
              <a:buChar char="Ø"/>
            </a:pPr>
            <a:r>
              <a:rPr lang="uk-UA" sz="3800" noProof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“Про оборону України”;</a:t>
            </a:r>
          </a:p>
          <a:p>
            <a:pPr>
              <a:lnSpc>
                <a:spcPct val="170000"/>
              </a:lnSpc>
              <a:buFont typeface="Wingdings" pitchFamily="2" charset="2"/>
              <a:buChar char="Ø"/>
            </a:pPr>
            <a:r>
              <a:rPr lang="uk-UA" sz="3800" noProof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“Про правовий режим надзвичайного стану”;</a:t>
            </a:r>
          </a:p>
          <a:p>
            <a:pPr>
              <a:lnSpc>
                <a:spcPct val="170000"/>
              </a:lnSpc>
              <a:buFont typeface="Wingdings" pitchFamily="2" charset="2"/>
              <a:buChar char="Ø"/>
            </a:pPr>
            <a:r>
              <a:rPr lang="uk-UA" sz="3800" noProof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“Про правовий режим воєнного стану”, </a:t>
            </a:r>
          </a:p>
          <a:p>
            <a:pPr>
              <a:lnSpc>
                <a:spcPct val="170000"/>
              </a:lnSpc>
              <a:buFont typeface="Wingdings" pitchFamily="2" charset="2"/>
              <a:buChar char="Ø"/>
            </a:pPr>
            <a:r>
              <a:rPr lang="uk-UA" sz="3800" noProof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“Про електронні документи та електронний документообіг”, </a:t>
            </a:r>
          </a:p>
          <a:p>
            <a:pPr>
              <a:lnSpc>
                <a:spcPct val="170000"/>
              </a:lnSpc>
              <a:buFont typeface="Wingdings" pitchFamily="2" charset="2"/>
              <a:buChar char="Ø"/>
            </a:pPr>
            <a:r>
              <a:rPr lang="uk-UA" sz="3800" noProof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“Про електронні довірчі послуги”.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6" descr="1616996053_56-p-temno-goluboi-fon-5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bg1">
                    <a:lumMod val="95000"/>
                  </a:schemeClr>
                </a:solidFill>
              </a:rPr>
              <a:t/>
            </a:r>
            <a:br>
              <a:rPr lang="uk-UA" dirty="0" smtClean="0">
                <a:solidFill>
                  <a:schemeClr val="bg1">
                    <a:lumMod val="95000"/>
                  </a:schemeClr>
                </a:solidFill>
              </a:rPr>
            </a:br>
            <a:r>
              <a:rPr lang="uk-UA" sz="36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uk-UA" sz="31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Зміни у роботі комісії при розслідуванні НВ</a:t>
            </a:r>
            <a:br>
              <a:rPr lang="uk-UA" sz="31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1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70000"/>
              </a:lnSpc>
              <a:buFont typeface="Wingdings" pitchFamily="2" charset="2"/>
              <a:buChar char="Ø"/>
            </a:pPr>
            <a:endParaRPr lang="uk-UA" sz="1500" dirty="0" smtClean="0">
              <a:solidFill>
                <a:schemeClr val="bg1">
                  <a:lumMod val="95000"/>
                </a:schemeClr>
              </a:solidFill>
            </a:endParaRPr>
          </a:p>
          <a:p>
            <a:pPr>
              <a:lnSpc>
                <a:spcPct val="170000"/>
              </a:lnSpc>
              <a:buFont typeface="Wingdings" pitchFamily="2" charset="2"/>
              <a:buChar char="Ø"/>
            </a:pPr>
            <a:r>
              <a:rPr lang="uk-UA" sz="19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- повідомлення про нещасний випадок від роботодавця протягом 1 доби замість 2 годин;</a:t>
            </a:r>
          </a:p>
          <a:p>
            <a:pPr>
              <a:lnSpc>
                <a:spcPct val="170000"/>
              </a:lnSpc>
              <a:buFont typeface="Wingdings" pitchFamily="2" charset="2"/>
              <a:buChar char="Ø"/>
            </a:pPr>
            <a:r>
              <a:rPr lang="uk-UA" sz="19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19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9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інформування членів комісії  та потерпілого  усіма можливими засобами </a:t>
            </a:r>
            <a:r>
              <a:rPr lang="uk-UA" sz="1900" dirty="0" err="1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зв</a:t>
            </a:r>
            <a:r>
              <a:rPr lang="en-US" sz="19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19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язку ;</a:t>
            </a:r>
            <a:endParaRPr lang="en-US" sz="19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  <a:buFont typeface="Wingdings" pitchFamily="2" charset="2"/>
              <a:buChar char="Ø"/>
            </a:pPr>
            <a:r>
              <a:rPr lang="en-US" sz="19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19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прийняття рішень</a:t>
            </a:r>
            <a:r>
              <a:rPr lang="en-US" sz="19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uk-UA" sz="19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наявності</a:t>
            </a:r>
            <a:r>
              <a:rPr lang="ru-RU" sz="19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більшості складу </a:t>
            </a:r>
            <a:r>
              <a:rPr lang="uk-UA" sz="19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комісії</a:t>
            </a:r>
            <a:r>
              <a:rPr lang="ru-RU" sz="19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uk-UA" sz="19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  <a:buFont typeface="Wingdings" pitchFamily="2" charset="2"/>
              <a:buChar char="Ø"/>
            </a:pPr>
            <a:r>
              <a:rPr lang="en-US" sz="19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19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розслідування нещасних випадків, що спричинили тяжкі наслідки, у тому числі з можливою  інвалідністю  потерпілого, проводиться комісією підприємства без відповідного письмового  доручення територіального органу </a:t>
            </a:r>
            <a:r>
              <a:rPr lang="uk-UA" sz="1900" noProof="1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Держпраці;</a:t>
            </a:r>
            <a:endParaRPr lang="uk-UA" sz="1900" b="1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  <a:buFont typeface="Wingdings" pitchFamily="2" charset="2"/>
              <a:buChar char="Ø"/>
            </a:pPr>
            <a:r>
              <a:rPr lang="uk-UA" sz="1900" b="1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 складанні акту Н-1 комісія може надавати свою окрему думку стосовно п.5,7,8.</a:t>
            </a:r>
          </a:p>
          <a:p>
            <a:endParaRPr lang="ru-RU" sz="11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6" descr="1616996053_56-p-temno-goluboi-fon-5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Зміни у роботі спеціальної комісії </a:t>
            </a:r>
            <a:br>
              <a:rPr lang="uk-UA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при розслідуванні НВ</a:t>
            </a:r>
            <a:endParaRPr lang="ru-RU" sz="28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214428"/>
            <a:ext cx="8572560" cy="3643337"/>
          </a:xfrm>
        </p:spPr>
        <p:txBody>
          <a:bodyPr>
            <a:normAutofit/>
          </a:bodyPr>
          <a:lstStyle/>
          <a:p>
            <a:pPr>
              <a:lnSpc>
                <a:spcPct val="170000"/>
              </a:lnSpc>
              <a:buFont typeface="Wingdings" pitchFamily="2" charset="2"/>
              <a:buChar char="Ø"/>
            </a:pPr>
            <a:endParaRPr lang="uk-UA" sz="1600" dirty="0" smtClean="0">
              <a:solidFill>
                <a:schemeClr val="bg1">
                  <a:lumMod val="95000"/>
                </a:schemeClr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uk-UA" sz="18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продовження наказом Держпраці строку розслідування  до 10 робочих діб замість 5 ти, </a:t>
            </a:r>
            <a:r>
              <a:rPr lang="en-US" sz="18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8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з причин виявлення порушень вимог порядку з обгрунтуванням причин;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uk-UA" sz="18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- спеціальна комісія може не погоджуватись з обгрунтуванням відхилення матеріалів діла  Держпрацею, та вмотивовано його відхилити;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uk-UA" sz="18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 складу комісії можуть долучатися представники Держатомрегулювання;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6" descr="1616996053_56-p-temno-goluboi-fon-5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2000" b="1" noProof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“Процедура</a:t>
            </a:r>
            <a:r>
              <a:rPr lang="uk-UA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розслідування нещасних випадків у період дії правового режиму воєнного (надзвичайного) стану в Україні або окремих її місцевостях ”</a:t>
            </a:r>
            <a:endParaRPr lang="uk-UA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lnSpc>
                <a:spcPct val="170000"/>
              </a:lnSpc>
            </a:pPr>
            <a:r>
              <a:rPr lang="uk-UA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Нещасні випадки, що сталися з працівниками  , </a:t>
            </a:r>
            <a:r>
              <a:rPr lang="uk-UA" b="1" u="sng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під час виконання трудових обов’язків внаслідок воєнних (бойових) дій </a:t>
            </a:r>
            <a:r>
              <a:rPr lang="uk-UA" b="1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(бомбардувань, ракетних та артилерійських обстрілів, мінувань територій та приміщень, захоплення в полон, інших протиправних дій, здійснення масових терористичних актів, що супроводжуються загибеллю людей чи руйнуванням особливо важливих об’єктів життєзабезпечення тощо), </a:t>
            </a:r>
            <a:r>
              <a:rPr lang="uk-UA" b="1" u="sng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підлягають спеціальному розслідуванню незалежно від ступеня тяжкості травм (ушкодження здоров’я).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6" descr="1616996053_56-p-temno-goluboi-fon-5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2000" b="1" noProof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“Процедура</a:t>
            </a:r>
            <a:r>
              <a:rPr lang="uk-UA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розслідування нещасних випадків у період дії правового режиму воєнного (надзвичайного) стану в Україні або окремих її місцевостях ”</a:t>
            </a:r>
            <a:endParaRPr lang="ru-RU" sz="28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70000"/>
              </a:lnSpc>
              <a:buFont typeface="Wingdings" pitchFamily="2" charset="2"/>
              <a:buChar char="Ø"/>
            </a:pPr>
            <a:r>
              <a:rPr lang="uk-UA" sz="26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Розслідування проводиться спеціальною комісією незалежно від ступеня тяжкості травм;</a:t>
            </a:r>
          </a:p>
          <a:p>
            <a:pPr>
              <a:lnSpc>
                <a:spcPct val="170000"/>
              </a:lnSpc>
              <a:buFont typeface="Wingdings" pitchFamily="2" charset="2"/>
              <a:buChar char="Ø"/>
            </a:pPr>
            <a:r>
              <a:rPr lang="uk-UA" sz="26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 проводяться дослідження на предмет алкогольного або наркотичного </a:t>
            </a:r>
            <a:r>
              <a:rPr lang="uk-UA" sz="2600" noProof="1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</a:t>
            </a:r>
            <a:r>
              <a:rPr lang="en-US" sz="26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600" noProof="1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яніння</a:t>
            </a:r>
            <a:r>
              <a:rPr lang="en-US" sz="26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6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потерпілого;</a:t>
            </a:r>
          </a:p>
          <a:p>
            <a:pPr>
              <a:lnSpc>
                <a:spcPct val="170000"/>
              </a:lnSpc>
              <a:buFont typeface="Wingdings" pitchFamily="2" charset="2"/>
              <a:buChar char="Ø"/>
            </a:pPr>
            <a:r>
              <a:rPr lang="uk-UA" sz="26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Склад комісії -3 особи ;</a:t>
            </a:r>
          </a:p>
          <a:p>
            <a:pPr>
              <a:lnSpc>
                <a:spcPct val="170000"/>
              </a:lnSpc>
              <a:buFont typeface="Wingdings" pitchFamily="2" charset="2"/>
              <a:buChar char="Ø"/>
            </a:pPr>
            <a:r>
              <a:rPr lang="uk-UA" sz="26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Перелік матеріалів розслідування – 11;</a:t>
            </a:r>
          </a:p>
          <a:p>
            <a:pPr>
              <a:lnSpc>
                <a:spcPct val="170000"/>
              </a:lnSpc>
              <a:buFont typeface="Wingdings" pitchFamily="2" charset="2"/>
              <a:buChar char="Ø"/>
            </a:pPr>
            <a:r>
              <a:rPr lang="uk-UA" sz="26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Протокол обстеження місця нещасного випадку за наявності усіх можливих документів;</a:t>
            </a:r>
          </a:p>
          <a:p>
            <a:pPr>
              <a:lnSpc>
                <a:spcPct val="170000"/>
              </a:lnSpc>
              <a:buFont typeface="Wingdings" pitchFamily="2" charset="2"/>
              <a:buChar char="Ø"/>
            </a:pPr>
            <a:r>
              <a:rPr lang="uk-UA" sz="26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Можливість  призупинення  розслідування  до припинення бойових дій.</a:t>
            </a:r>
          </a:p>
          <a:p>
            <a:pPr>
              <a:lnSpc>
                <a:spcPct val="170000"/>
              </a:lnSpc>
              <a:buFont typeface="Wingdings" pitchFamily="2" charset="2"/>
              <a:buChar char="Ø"/>
            </a:pPr>
            <a:endParaRPr lang="ru-RU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6" descr="1616996053_56-p-temno-goluboi-fon-5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2000" b="1" noProof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“Процедура</a:t>
            </a:r>
            <a:r>
              <a:rPr lang="uk-UA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розслідування нещасних випадків у період дії правового режиму воєнного (надзвичайного) стану в Україні або окремих її місцевостях ”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71552"/>
            <a:ext cx="8501122" cy="3714776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  <a:buNone/>
            </a:pPr>
            <a:r>
              <a:rPr lang="uk-UA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акті розслідування Н-1 відповідно додатка 11</a:t>
            </a:r>
            <a:r>
              <a:rPr lang="en-US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’ </a:t>
            </a:r>
            <a:r>
              <a:rPr lang="uk-UA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lnSpc>
                <a:spcPct val="170000"/>
              </a:lnSpc>
              <a:buFont typeface="Wingdings" pitchFamily="2" charset="2"/>
              <a:buChar char="Ø"/>
            </a:pPr>
            <a:r>
              <a:rPr lang="uk-UA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нові пункти  ” задеклароване місце проживання ” та  ” унікальний номер запису в Єдиному державному демографічному реєстрі ” ;</a:t>
            </a:r>
          </a:p>
          <a:p>
            <a:pPr>
              <a:lnSpc>
                <a:spcPct val="170000"/>
              </a:lnSpc>
              <a:buFont typeface="Wingdings" pitchFamily="2" charset="2"/>
              <a:buChar char="Ø"/>
            </a:pPr>
            <a:r>
              <a:rPr lang="uk-UA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виключені дані про стаж роботи, відомості про інструктажі , медогляд  та професійний добір;</a:t>
            </a:r>
          </a:p>
          <a:p>
            <a:pPr>
              <a:lnSpc>
                <a:spcPct val="170000"/>
              </a:lnSpc>
              <a:buFont typeface="Wingdings" pitchFamily="2" charset="2"/>
              <a:buChar char="Ø"/>
            </a:pPr>
            <a:r>
              <a:rPr lang="uk-UA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кількість пунктів скорочено до 8;</a:t>
            </a:r>
          </a:p>
          <a:p>
            <a:pPr>
              <a:lnSpc>
                <a:spcPct val="170000"/>
              </a:lnSpc>
              <a:buFont typeface="Wingdings" pitchFamily="2" charset="2"/>
              <a:buChar char="Ø"/>
            </a:pPr>
            <a:r>
              <a:rPr lang="uk-UA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виключені пункти  8, 9  –   ”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особи,  </a:t>
            </a:r>
            <a:r>
              <a:rPr lang="uk-UA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допустили </a:t>
            </a:r>
            <a:r>
              <a:rPr lang="uk-UA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порушення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noProof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вимог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охорони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uk-UA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гігієни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праці ”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uk-UA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заходи </a:t>
            </a:r>
            <a:r>
              <a:rPr lang="uk-UA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запобігання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подібним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нещасним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випадкам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гострим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професійним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захворюванням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uk-UA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отруєнням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uk-UA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аваріям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”.</a:t>
            </a:r>
          </a:p>
          <a:p>
            <a:pPr>
              <a:buNone/>
            </a:pPr>
            <a:r>
              <a:rPr lang="uk-UA" sz="1600" dirty="0" smtClean="0"/>
              <a:t> 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1616996053_56-p-temno-goluboi-fon-5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14414" y="1857370"/>
            <a:ext cx="59293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5400" b="1" dirty="0" smtClean="0">
                <a:latin typeface="Times New Roman" pitchFamily="18" charset="0"/>
                <a:cs typeface="Times New Roman" pitchFamily="18" charset="0"/>
              </a:rPr>
              <a:t>Дякую за увагу!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726</TotalTime>
  <Words>529</Words>
  <Application>Microsoft Office PowerPoint</Application>
  <PresentationFormat>Экран (16:9)</PresentationFormat>
  <Paragraphs>42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«Зміни до порядку розслідування та обліку нещасних випадків, професійних захворювань та аварій на виробництві, затвердженого постановою Кабінету Міністрів України від 17.04.2019 р.№337, введені Постановою Кабінету міністрів України від 20.01.2023 року №59» </vt:lpstr>
      <vt:lpstr>Ключові питання:</vt:lpstr>
      <vt:lpstr>Додавання нових нормативних документів, що використовуються у Порядку</vt:lpstr>
      <vt:lpstr>  Зміни у роботі комісії при розслідуванні НВ </vt:lpstr>
      <vt:lpstr>Зміни у роботі спеціальної комісії  при розслідуванні НВ</vt:lpstr>
      <vt:lpstr>“Процедура розслідування нещасних випадків у період дії правового режиму воєнного (надзвичайного) стану в Україні або окремих її місцевостях ”</vt:lpstr>
      <vt:lpstr>“Процедура розслідування нещасних випадків у період дії правового режиму воєнного (надзвичайного) стану в Україні або окремих її місцевостях ”</vt:lpstr>
      <vt:lpstr>“Процедура розслідування нещасних випадків у період дії правового режиму воєнного (надзвичайного) стану в Україні або окремих її місцевостях ”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Оксана</dc:creator>
  <cp:lastModifiedBy>User</cp:lastModifiedBy>
  <cp:revision>79</cp:revision>
  <dcterms:created xsi:type="dcterms:W3CDTF">2022-11-08T13:09:28Z</dcterms:created>
  <dcterms:modified xsi:type="dcterms:W3CDTF">2023-02-24T08:28:39Z</dcterms:modified>
</cp:coreProperties>
</file>