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74" r:id="rId6"/>
    <p:sldId id="264" r:id="rId7"/>
    <p:sldId id="263" r:id="rId8"/>
    <p:sldId id="261" r:id="rId9"/>
    <p:sldId id="266" r:id="rId10"/>
    <p:sldId id="267" r:id="rId11"/>
    <p:sldId id="268" r:id="rId12"/>
    <p:sldId id="265" r:id="rId13"/>
    <p:sldId id="260" r:id="rId14"/>
    <p:sldId id="269" r:id="rId15"/>
    <p:sldId id="270" r:id="rId16"/>
    <p:sldId id="275" r:id="rId17"/>
    <p:sldId id="278" r:id="rId18"/>
    <p:sldId id="277" r:id="rId19"/>
    <p:sldId id="271" r:id="rId20"/>
    <p:sldId id="279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463-20#Tex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145-19#Tex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ed-era.com/courses/course-v1:AmericanCouncils+AcIn101+AcIn2019/about" TargetMode="External"/><Relationship Id="rId2" Type="http://schemas.openxmlformats.org/officeDocument/2006/relationships/hyperlink" Target="https://academiq.org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n.gov.ua/storage/app/media/Serpneva%20conferentcia/2019/posibniki/abetka%20dlya%20directora.pdf" TargetMode="External"/><Relationship Id="rId5" Type="http://schemas.openxmlformats.org/officeDocument/2006/relationships/hyperlink" Target="https://mon.gov.ua/ua/npa/pro-zatverdzhennya-metodichnih-rekomendacij-z-pitan-formuvannya-vnutrishnoyi-sistemi-zabezpechennya-yakosti-osviti-u-zakladah-zagalnoyi-serednoyi-osviti" TargetMode="External"/><Relationship Id="rId4" Type="http://schemas.openxmlformats.org/officeDocument/2006/relationships/hyperlink" Target="https://training.eo.gov.ua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145-19#Tex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463-20#Tex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6178" y="688932"/>
            <a:ext cx="8542421" cy="4183693"/>
          </a:xfrm>
        </p:spPr>
        <p:txBody>
          <a:bodyPr>
            <a:noAutofit/>
          </a:bodyPr>
          <a:lstStyle/>
          <a:p>
            <a:r>
              <a:rPr lang="uk-UA" sz="6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Академічна  доброчесність в навчальному закладі </a:t>
            </a:r>
            <a:r>
              <a:rPr lang="uk-UA" sz="6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66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399" y="5654842"/>
            <a:ext cx="7197726" cy="685799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 Є. Тимошенко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6474" y="40907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0" y="3070897"/>
            <a:ext cx="4331368" cy="360345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31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852863"/>
            <a:ext cx="10131425" cy="33688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академічної відповідальності вчителя:</a:t>
            </a:r>
            <a:b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академічної відповідальності застосувати до педагога, приймає педагогічна рада.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uk-UA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педраді має бути присутнім  і сам педагогічний працівник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законний представник.</a:t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2310063"/>
            <a:ext cx="10286999" cy="4355432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порушував  педагогічний працівник академічну доброчесність, чи ні, враховується також, коли вирішується питання, притягувати педагогічного працівника до дисциплінарної відповідальності, чи ні, а також під час конкурсного відбору на посаду керівника закладу освіти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стаття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 Закону України </a:t>
            </a:r>
            <a:r>
              <a:rPr lang="uk-UA" sz="2800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“Про повну загальну середню освіту</a:t>
            </a:r>
            <a:r>
              <a:rPr lang="uk-UA" sz="2800" u="sng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69" y="252664"/>
            <a:ext cx="10600658" cy="181320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у школі підтвердили факт порушення академічної доброчесності вчителем, такий вчитель:</a:t>
            </a:r>
            <a:b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2178" y="1876926"/>
            <a:ext cx="5281863" cy="4872790"/>
          </a:xfrm>
        </p:spPr>
        <p:txBody>
          <a:bodyPr>
            <a:normAutofit/>
          </a:bodyPr>
          <a:lstStyle/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 залучатися до заходів забезпечення і підвищення якості освіти, учнівських олімпіад та інших змагань;</a:t>
            </a: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допускається до позачергової атестації;</a:t>
            </a: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 отримувати премії, інші заохочувальні виплати, нагороди протягом одного року;</a:t>
            </a: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бути позбавлений педагогічного звання.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5" y="1876927"/>
            <a:ext cx="4632157" cy="472841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9506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53246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Це </a:t>
            </a:r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означає, що педагоги не можуть користуватися </a:t>
            </a:r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науковими </a:t>
            </a:r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творчими розробками інших педагогів  просто треба робити це без порушення авторських прав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558" y="2610853"/>
            <a:ext cx="9842668" cy="4247147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Наприклад: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початку вашої публікації має бути текст такого змісту: “На офіційній сторінці у соціальних мережах / сайті освітнього омбудсмена оприлюднено &lt;назва нашої публікації&gt;” –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і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 після цього пряме посилання на нашу публікацію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сайті або офіційній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Фейсбук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-сторінці, залежно від того, де саме було опубліковано матеріал.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9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548" y="-517358"/>
            <a:ext cx="10131425" cy="2310064"/>
          </a:xfrm>
        </p:spPr>
        <p:txBody>
          <a:bodyPr/>
          <a:lstStyle/>
          <a:p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Академічна доброчесність серед Батьків та здобувачів освіти:</a:t>
            </a:r>
            <a:endParaRPr lang="uk-UA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727" y="998621"/>
            <a:ext cx="7074568" cy="55706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Іноді саме батьки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підштовхують дитину до недоброчесної поведінки, купуючи їй книжку готових домашніх завдань, виконуючи замість дитини поробки або інші завдання. 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чином дитина звикає, що будь-яке завдання можна виконати не самостійно, порушує авторські права та знецінює роботу тих, хто працює самостійно. 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95" y="1371599"/>
            <a:ext cx="4391526" cy="487278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437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академічної відповідальності учня:</a:t>
            </a:r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636295"/>
            <a:ext cx="10131425" cy="5498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академічної доброчесності педагогічний працівник може робити учню зауваження.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Нині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найпоширеніший вид відповідальності, який застосовують до учня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учень може повторно проходити підсумкове оцінювання, ДПА, відповідний освітній компонент освітньої програми, позбавлятися академічної стипендії, призових місць на учнівських змаганнях, турнірах, олімпіадах,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</a:t>
            </a:r>
          </a:p>
          <a:p>
            <a:pPr marL="0" indent="0" algn="r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(частина 7, статті 43 Закону України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“Про повну загальну </a:t>
            </a:r>
            <a:r>
              <a:rPr lang="uk-UA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  середню </a:t>
            </a:r>
            <a:r>
              <a:rPr lang="uk-UA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освіту”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6420" y="264695"/>
            <a:ext cx="5065295" cy="6352673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про академічну відповідальність учнів приймає педагогічний працівник, який виявив порушення академічної доброчесності, або педагогічна рада закладу освіти відповідно до положення про внутрішню систему забезпечення якості освіти.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про позбавлення учня недоброчесно отриманих академічної стипендії, призових місць на учнівських змаганнях, турнірах, олімпіадах, конкурсах приймає той орган (посадова особа), який їх присвоїв. 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4695"/>
            <a:ext cx="5053264" cy="62684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773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68442"/>
            <a:ext cx="10131425" cy="1503947"/>
          </a:xfrm>
        </p:spPr>
        <p:txBody>
          <a:bodyPr/>
          <a:lstStyle/>
          <a:p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нехтування академічною відповідальністю: </a:t>
            </a:r>
            <a:endParaRPr lang="uk-UA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564105"/>
            <a:ext cx="5390146" cy="5125452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знецінення університетських дипломів країни;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невизнання диплому  за кордоном;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низька можливість працевлаштування (недовіра працедавця);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медичного обслуговування;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знецінення наукового потенціалу держави в цілому;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гальмування розвитку економіки;</a:t>
            </a:r>
          </a:p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 авторитету держави у світ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64105"/>
            <a:ext cx="4656221" cy="464419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615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РОБИТИ, ЩОБ ПОДОЛАТИ АКАДЕМІЧНУ НЕДОБРОЧЕСНІСТЬ У ШКОЛІ:</a:t>
            </a:r>
            <a:b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305" y="1564105"/>
            <a:ext cx="4969042" cy="5161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Ідентифікація проблеми: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проблеми та замовчування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Залучення до вирішення  проблеми усі зацікавлені сторони: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усіх, хто підтримує цю ідею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032" y="1720516"/>
            <a:ext cx="4704344" cy="425917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8033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34716" y="120317"/>
            <a:ext cx="4872790" cy="6521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Створення положення про дотримання академічної доброчесності: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затвердження;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 усіх учасників навчального процесу про положення та санкції за їх порушення</a:t>
            </a:r>
          </a:p>
          <a:p>
            <a:pPr marL="0" indent="0">
              <a:buNone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Моніторинг :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дотримання;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динаміка;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94" y="388269"/>
            <a:ext cx="3946358" cy="598846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287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-830179"/>
            <a:ext cx="10131425" cy="5570621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 крок -  </a:t>
            </a:r>
            <a:r>
              <a:rPr lang="uk-UA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просвітницької діяльності у школах та серед освітніх управлінців. Учням, вчителям, керівникам шкіл та управлінь освітою необхідно розповідати про існування такого явища, його види та відповідальність. Оскільки саме учні – те покоління, яке згодом формуватиме майбутнє нашої країни, – саме в них насамперед потрібно закладати цінності доброчесної поведінки. 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645568"/>
            <a:ext cx="4925679" cy="287554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062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42" y="721894"/>
            <a:ext cx="11693705" cy="5616276"/>
          </a:xfrm>
        </p:spPr>
        <p:txBody>
          <a:bodyPr>
            <a:normAutofit lnSpcReduction="10000"/>
          </a:bodyPr>
          <a:lstStyle/>
          <a:p>
            <a:r>
              <a:rPr lang="uk-UA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Академічна доброчесність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це сукупність етичних принципів та визначених законом правил, якими мають керуватися учасники освітнього процесу під час навчання, викладання та провадження наукової (творчої) діяльності з метою забезпечення довіри до результатів навчання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 (творчих) досягнень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000" dirty="0"/>
              <a:t> </a:t>
            </a:r>
            <a:endParaRPr lang="uk-UA" sz="4000" dirty="0" smtClean="0"/>
          </a:p>
          <a:p>
            <a:pPr marL="0" indent="0" algn="r">
              <a:buNone/>
            </a:pPr>
            <a:r>
              <a:rPr lang="uk-UA" sz="4000" dirty="0" smtClean="0"/>
              <a:t>Стаття </a:t>
            </a:r>
            <a:r>
              <a:rPr lang="uk-UA" sz="4000" dirty="0"/>
              <a:t>42 </a:t>
            </a:r>
            <a:r>
              <a:rPr lang="uk-UA" sz="4000" u="sng" dirty="0">
                <a:hlinkClick r:id="rId2"/>
              </a:rPr>
              <a:t>Закону України “Про освіту</a:t>
            </a:r>
            <a:r>
              <a:rPr lang="uk-UA" sz="4000" u="sng" dirty="0" smtClean="0">
                <a:hlinkClick r:id="rId2"/>
              </a:rPr>
              <a:t>”</a:t>
            </a:r>
            <a:r>
              <a:rPr lang="uk-UA" sz="4000" u="sng" dirty="0" smtClean="0"/>
              <a:t> </a:t>
            </a:r>
          </a:p>
          <a:p>
            <a:pPr marL="0" indent="0" algn="r">
              <a:buNone/>
            </a:pPr>
            <a:r>
              <a:rPr lang="uk-UA" sz="4000" u="sng" dirty="0" smtClean="0"/>
              <a:t>від 05.09.2017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2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4" y="553454"/>
            <a:ext cx="8831179" cy="5739062"/>
          </a:xfrm>
        </p:spPr>
      </p:pic>
    </p:spTree>
    <p:extLst>
      <p:ext uri="{BB962C8B-B14F-4D97-AF65-F5344CB8AC3E}">
        <p14:creationId xmlns:p14="http://schemas.microsoft.com/office/powerpoint/2010/main" val="589492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96254"/>
            <a:ext cx="10131425" cy="1203157"/>
          </a:xfrm>
        </p:spPr>
        <p:txBody>
          <a:bodyPr/>
          <a:lstStyle/>
          <a:p>
            <a:r>
              <a:rPr lang="uk-UA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Ресурси:</a:t>
            </a:r>
            <a:endParaRPr lang="uk-UA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491915"/>
            <a:ext cx="10131425" cy="5859379"/>
          </a:xfrm>
        </p:spPr>
        <p:txBody>
          <a:bodyPr>
            <a:normAutofit fontScale="92500" lnSpcReduction="20000"/>
          </a:bodyPr>
          <a:lstStyle/>
          <a:p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</a:t>
            </a:r>
            <a:r>
              <a:rPr lang="uk-UA" sz="2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Проект формування академічної доброчесності у школі</a:t>
            </a:r>
            <a:r>
              <a:rPr lang="uk-UA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»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Цей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сприяв практичній реалізації статті 42 Закону України «Про освіту» і співпрацював із різними шкільними аудиторіями – вчителями, учнями, адміністраторами шкіл, батьками, освітніми управлінцями, формуючи в них чітке уявлення про основи академічної доброчесності та нової шкільної культури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розроблено</a:t>
            </a:r>
            <a:r>
              <a:rPr lang="uk-UA" sz="2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онлайн-курс “Академічна доброчесність</a:t>
            </a:r>
            <a:r>
              <a:rPr lang="uk-UA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”</a:t>
            </a:r>
            <a:endParaRPr lang="uk-UA" sz="2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освітнього омбудсмена спільно з </a:t>
            </a:r>
            <a:r>
              <a:rPr lang="uk-UA" sz="26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проєктом</a:t>
            </a:r>
            <a:r>
              <a:rPr lang="uk-UA" sz="2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USAID «</a:t>
            </a:r>
            <a:r>
              <a:rPr lang="uk-UA" sz="26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uk-UA" sz="2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розробили безоплатну програму підвищення кваліфікації педагогічних працівників закладів загальної середньої освіти</a:t>
            </a:r>
            <a:r>
              <a:rPr lang="uk-UA" sz="2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 “Рівні можливості в освіті: через прикладні інструменти до запобігання корупції</a:t>
            </a:r>
            <a:r>
              <a:rPr lang="uk-UA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”</a:t>
            </a:r>
            <a:endParaRPr lang="uk-UA" sz="2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“</a:t>
            </a:r>
            <a:r>
              <a:rPr lang="uk-UA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Методичні </a:t>
            </a:r>
            <a:r>
              <a:rPr lang="uk-UA" sz="2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рекомендацій з питань формування внутрішньої системи забезпечення якості освіти у закладах загальної середньої освіти”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затверджені наказом МОН №1460 від 30 листопада 2020 року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 “</a:t>
            </a:r>
            <a:r>
              <a:rPr lang="uk-UA" sz="2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Абетка </a:t>
            </a:r>
            <a:r>
              <a:rPr lang="uk-UA" sz="2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для директора”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одним з авторів якої є освітній омбудсмен Сергій Горбачов. 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Онлайн-курс на</a:t>
            </a:r>
            <a:r>
              <a:rPr lang="en-US" sz="2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EdEra</a:t>
            </a:r>
            <a:r>
              <a:rPr lang="en-US" sz="2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«Академічна доброчесність для вчителів»</a:t>
            </a:r>
            <a:endParaRPr lang="uk-UA" sz="2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517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874" y="276727"/>
            <a:ext cx="9722352" cy="55144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9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96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7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3770" y="180474"/>
            <a:ext cx="5393456" cy="62443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Академічна доброчесність </a:t>
            </a:r>
            <a:r>
              <a:rPr lang="uk-UA" sz="4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0" indent="0">
              <a:buNone/>
            </a:pPr>
            <a:r>
              <a:rPr lang="uk-UA" sz="4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доброчесна поведінка </a:t>
            </a:r>
            <a:r>
              <a:rPr lang="uk-UA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кожного: </a:t>
            </a:r>
            <a:endParaRPr lang="uk-UA" sz="4000" b="1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учнів,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батьків,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вчителів, 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директора,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органів управління освітою.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5" y="563670"/>
            <a:ext cx="3983277" cy="487262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319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12821"/>
            <a:ext cx="10131425" cy="1720516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фундаментальні цінності:</a:t>
            </a:r>
            <a:r>
              <a:rPr lang="uk-UA" sz="4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77863" y="962527"/>
            <a:ext cx="9689884" cy="6039524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чесність,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довіра, </a:t>
            </a: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справедливість,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овага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ідповідальність</a:t>
            </a:r>
          </a:p>
          <a:p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очність</a:t>
            </a:r>
          </a:p>
          <a:p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олегіальність</a:t>
            </a:r>
          </a:p>
          <a:p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розорість</a:t>
            </a:r>
          </a:p>
          <a:p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гуманність</a:t>
            </a:r>
          </a:p>
          <a:p>
            <a:endParaRPr lang="uk-UA" sz="2800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10" y="1215025"/>
            <a:ext cx="5912285" cy="528598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352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00417"/>
            <a:ext cx="10131425" cy="1841326"/>
          </a:xfrm>
        </p:spPr>
        <p:txBody>
          <a:bodyPr/>
          <a:lstStyle/>
          <a:p>
            <a:r>
              <a:rPr lang="uk-UA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академічної </a:t>
            </a:r>
            <a:r>
              <a:rPr lang="uk-UA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доброчесності – для результату:</a:t>
            </a:r>
            <a:endParaRPr lang="uk-UA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0327" y="1913021"/>
            <a:ext cx="4596900" cy="5137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 від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великий об’єм знань, </a:t>
            </a:r>
          </a:p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вчить вчитися, </a:t>
            </a:r>
          </a:p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цікавить результат навчання, а не оцінка</a:t>
            </a:r>
          </a:p>
          <a:p>
            <a:pPr marL="0" indent="0">
              <a:buNone/>
            </a:pP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12" y="2142067"/>
            <a:ext cx="3256767" cy="407095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224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40632"/>
            <a:ext cx="10131425" cy="152801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 академічної доброчесності вважається:</a:t>
            </a:r>
            <a:b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227222"/>
            <a:ext cx="10131425" cy="545030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академічний плагіат (оприлюднення чиїхось результатів дослідження як власних або тексту без вказання авторства);</a:t>
            </a: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амо плагіат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(опублікування власних раніше опублікованих наукових результатів як нових);</a:t>
            </a: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фабрикація (вигадування даних чи фактів);</a:t>
            </a: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фальсифікація (відома зміна чи модифікація вже наявних даних, що стосуються освітнього процесу чи наукових досліджень);</a:t>
            </a: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списування; </a:t>
            </a: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обман;</a:t>
            </a: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хабарництво;</a:t>
            </a: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необ’єктивне оцінювання;</a:t>
            </a: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 учням під час оцінювання їх навчальних результатів чи створення перешкод під час оцінювання;</a:t>
            </a:r>
          </a:p>
          <a:p>
            <a:pPr lvl="0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на працівника, щоб він здійснив необ’єктивне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</a:p>
          <a:p>
            <a:pPr marL="0" lvl="0" indent="0" algn="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(частина 4 статті 42 </a:t>
            </a:r>
            <a:r>
              <a:rPr lang="uk-UA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Закону України  “Про освіту”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43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7" y="108285"/>
            <a:ext cx="7098631" cy="6629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905" y="565484"/>
            <a:ext cx="3838074" cy="570296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3720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0"/>
            <a:ext cx="10131425" cy="1491917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Академічна доброчесність Педагогічного працівника:</a:t>
            </a:r>
            <a:endParaRPr lang="uk-UA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716" y="1347537"/>
            <a:ext cx="9782509" cy="51374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 педагогічних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академічна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недоброчесність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проявляється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вони використовують готові розробки уроків без посилання на авторство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поширена проблема, коли педагоги під час підвищення кваліфікації замість того, щоб самостійно пройти програму підвищення кваліфікації платять, аби інші люди виконали це за них.) </a:t>
            </a:r>
          </a:p>
        </p:txBody>
      </p:sp>
    </p:spTree>
    <p:extLst>
      <p:ext uri="{BB962C8B-B14F-4D97-AF65-F5344CB8AC3E}">
        <p14:creationId xmlns:p14="http://schemas.microsoft.com/office/powerpoint/2010/main" val="19943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663" y="288758"/>
            <a:ext cx="11670632" cy="2418347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Прийнятий у 2020 році Закон України</a:t>
            </a: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uk-UA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“</a:t>
            </a: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 повну загальну середню освіту”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чітко визначає, що кожен учасник освітнього процесу зобов’язаний дотримуватися академічної доброчесності (частина 1 статті 43 вказаного Закону) й додає до  списку наступні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 види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недоброчесності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школах: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2266" y="2382252"/>
            <a:ext cx="10131425" cy="4283242"/>
          </a:xfrm>
        </p:spPr>
        <p:txBody>
          <a:bodyPr>
            <a:normAutofit/>
          </a:bodyPr>
          <a:lstStyle/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допомоги учням під час проходження ними підсумкового оцінювання, ДПА, ЗНО, не передбаченої умовами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процедурами їх проходження;</a:t>
            </a: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учнем під час контрольних заходів непередбачених допоміжних матеріалів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 засобів;</a:t>
            </a: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 процедури оцінювання результатів навчання замість інших осіб;</a:t>
            </a:r>
          </a:p>
          <a:p>
            <a:pPr lvl="0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необ’єктивне оцінювання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педагогічних працівників під час атестації чи сертифікації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uk-UA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частина 4 статті 43 Закону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79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452</TotalTime>
  <Words>765</Words>
  <Application>Microsoft Office PowerPoint</Application>
  <PresentationFormat>Широкоэкранный</PresentationFormat>
  <Paragraphs>98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Небеса</vt:lpstr>
      <vt:lpstr>Академічна  доброчесність в навчальному закладі  </vt:lpstr>
      <vt:lpstr>Презентация PowerPoint</vt:lpstr>
      <vt:lpstr>Презентация PowerPoint</vt:lpstr>
      <vt:lpstr>фундаментальні цінності:   </vt:lpstr>
      <vt:lpstr>Необхідність академічної доброчесності – для результату:</vt:lpstr>
      <vt:lpstr>Порушенням академічної доброчесності вважається: </vt:lpstr>
      <vt:lpstr>Презентация PowerPoint</vt:lpstr>
      <vt:lpstr>Академічна доброчесність Педагогічного працівника:</vt:lpstr>
      <vt:lpstr>Прийнятий у 2020 році Закон України “Про повну загальну середню освіту” чітко визначає, що кожен учасник освітнього процесу зобов’язаний дотримуватися академічної доброчесності (частина 1 статті 43 вказаного Закону) й додає до  списку наступні можливі види  недоброчесності у школах:   </vt:lpstr>
      <vt:lpstr>Види академічної відповідальності вчителя: ! який вид академічної відповідальності застосувати до педагога, приймає педагогічна рада.  ! На педраді має бути присутнім  і сам педагогічний працівник або його законний представник.  </vt:lpstr>
      <vt:lpstr>Якщо у школі підтвердили факт порушення академічної доброчесності вчителем, такий вчитель: </vt:lpstr>
      <vt:lpstr>! Це не означає, що педагоги не можуть користуватися науковими та творчими розробками інших педагогів  просто треба робити це без порушення авторських прав</vt:lpstr>
      <vt:lpstr>Академічна доброчесність серед Батьків та здобувачів освіти:</vt:lpstr>
      <vt:lpstr>Види академічної відповідальності учня: </vt:lpstr>
      <vt:lpstr>Презентация PowerPoint</vt:lpstr>
      <vt:lpstr>Наслідки нехтування академічною відповідальністю: </vt:lpstr>
      <vt:lpstr>ЩО РОБИТИ, ЩОБ ПОДОЛАТИ АКАДЕМІЧНУ НЕДОБРОЧЕСНІСТЬ У ШКОЛІ: </vt:lpstr>
      <vt:lpstr>Презентация PowerPoint</vt:lpstr>
      <vt:lpstr>Презентация PowerPoint</vt:lpstr>
      <vt:lpstr>Презентация PowerPoint</vt:lpstr>
      <vt:lpstr>Ресурси: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Академічна  доброчесність в навчальному закладі .</dc:title>
  <dc:creator>Дашка</dc:creator>
  <cp:lastModifiedBy>Дашка</cp:lastModifiedBy>
  <cp:revision>35</cp:revision>
  <dcterms:created xsi:type="dcterms:W3CDTF">2023-03-12T04:55:30Z</dcterms:created>
  <dcterms:modified xsi:type="dcterms:W3CDTF">2023-03-20T16:33:04Z</dcterms:modified>
</cp:coreProperties>
</file>