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4" r:id="rId3"/>
    <p:sldId id="260" r:id="rId4"/>
    <p:sldId id="265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90" d="100"/>
          <a:sy n="90" d="100"/>
        </p:scale>
        <p:origin x="-2256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20.03.2023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20.03.2023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20.03.2023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20.03.2023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20.03.2023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20.03.2023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20.03.2023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20.03.2023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20.03.2023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20.03.2023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20.03.2023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/>
          <p:nvPr/>
        </p:nvGrpSpPr>
        <p:grpSpPr>
          <a:xfrm>
            <a:off x="1691679" y="2132856"/>
            <a:ext cx="6984777" cy="2673588"/>
            <a:chOff x="1115616" y="2146448"/>
            <a:chExt cx="7165477" cy="3336515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13174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60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 </a:t>
              </a: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104515" y="5022054"/>
              <a:ext cx="5084704" cy="4609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 smtClean="0"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 </a:t>
              </a:r>
              <a:endParaRPr lang="ru-RU" dirty="0">
                <a:solidFill>
                  <a:schemeClr val="accent3">
                    <a:lumMod val="50000"/>
                  </a:schemeClr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2051720" y="620688"/>
            <a:ext cx="57606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/>
              <a:t>Засідання</a:t>
            </a:r>
            <a:r>
              <a:rPr lang="ru-RU" sz="2800" b="1" dirty="0" smtClean="0"/>
              <a:t> </a:t>
            </a:r>
            <a:r>
              <a:rPr lang="ru-RU" sz="2800" b="1" dirty="0" err="1"/>
              <a:t>педагогічної</a:t>
            </a:r>
            <a:r>
              <a:rPr lang="ru-RU" sz="2800" b="1" dirty="0"/>
              <a:t> ради №</a:t>
            </a:r>
            <a:r>
              <a:rPr lang="ru-RU" sz="2800" b="1" dirty="0" smtClean="0"/>
              <a:t>5  ЗПШ </a:t>
            </a:r>
            <a:r>
              <a:rPr lang="ru-RU" sz="2800" b="1" dirty="0"/>
              <a:t>«</a:t>
            </a:r>
            <a:r>
              <a:rPr lang="ru-RU" sz="2800" b="1" dirty="0" err="1"/>
              <a:t>Еврика</a:t>
            </a:r>
            <a:r>
              <a:rPr lang="ru-RU" sz="2800" b="1" dirty="0"/>
              <a:t>» </a:t>
            </a:r>
          </a:p>
          <a:p>
            <a:pPr algn="ctr"/>
            <a:r>
              <a:rPr lang="ru-RU" sz="2800" b="1" dirty="0" err="1"/>
              <a:t>Запорізької</a:t>
            </a:r>
            <a:r>
              <a:rPr lang="ru-RU" sz="2800" b="1" dirty="0"/>
              <a:t> </a:t>
            </a:r>
            <a:r>
              <a:rPr lang="ru-RU" sz="2800" b="1" dirty="0" err="1"/>
              <a:t>міської</a:t>
            </a:r>
            <a:r>
              <a:rPr lang="ru-RU" sz="2800" b="1" dirty="0"/>
              <a:t> </a:t>
            </a:r>
            <a:r>
              <a:rPr lang="ru-RU" sz="2800" b="1" dirty="0" smtClean="0"/>
              <a:t>ради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3105835"/>
            <a:ext cx="669674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solidFill>
                  <a:srgbClr val="000000"/>
                </a:solidFill>
                <a:latin typeface="Times New Roman"/>
                <a:ea typeface="Calibri"/>
              </a:rPr>
              <a:t>«</a:t>
            </a:r>
            <a:r>
              <a:rPr lang="uk-UA" sz="3200" b="1" dirty="0">
                <a:solidFill>
                  <a:srgbClr val="000000"/>
                </a:solidFill>
                <a:latin typeface="Times New Roman"/>
                <a:ea typeface="Calibri"/>
              </a:rPr>
              <a:t>Академічна  доброчесність в навчальному закладі</a:t>
            </a:r>
            <a:r>
              <a:rPr lang="uk-UA" sz="3200" dirty="0">
                <a:solidFill>
                  <a:srgbClr val="000000"/>
                </a:solidFill>
                <a:latin typeface="Times New Roman"/>
                <a:ea typeface="Calibri"/>
              </a:rPr>
              <a:t> » </a:t>
            </a:r>
            <a:endParaRPr lang="uk-UA" sz="3200" dirty="0" smtClean="0">
              <a:solidFill>
                <a:srgbClr val="000000"/>
              </a:solidFill>
              <a:latin typeface="Times New Roman"/>
              <a:ea typeface="Calibri"/>
            </a:endParaRPr>
          </a:p>
          <a:p>
            <a:pPr algn="ctr"/>
            <a:endParaRPr lang="uk-UA" sz="3200" dirty="0">
              <a:solidFill>
                <a:srgbClr val="000000"/>
              </a:solidFill>
              <a:latin typeface="Times New Roman"/>
            </a:endParaRPr>
          </a:p>
          <a:p>
            <a:pPr algn="ctr"/>
            <a:endParaRPr lang="uk-UA" sz="3200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uk-UA" sz="2400" dirty="0" smtClean="0">
                <a:solidFill>
                  <a:srgbClr val="000000"/>
                </a:solidFill>
                <a:latin typeface="Times New Roman"/>
              </a:rPr>
              <a:t>м. Запоріжжя</a:t>
            </a:r>
          </a:p>
          <a:p>
            <a:pPr algn="ctr"/>
            <a:r>
              <a:rPr lang="uk-UA" sz="2400" dirty="0">
                <a:solidFill>
                  <a:srgbClr val="000000"/>
                </a:solidFill>
                <a:latin typeface="Times New Roman"/>
              </a:rPr>
              <a:t>б</a:t>
            </a:r>
            <a:r>
              <a:rPr lang="uk-UA" sz="2400" dirty="0" smtClean="0">
                <a:solidFill>
                  <a:srgbClr val="000000"/>
                </a:solidFill>
                <a:latin typeface="Times New Roman"/>
              </a:rPr>
              <a:t>ерезень  2023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8798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Порядок </a:t>
            </a:r>
            <a:r>
              <a:rPr lang="ru-RU" dirty="0" err="1" smtClean="0"/>
              <a:t>денний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43528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1.  </a:t>
            </a:r>
            <a:r>
              <a:rPr lang="ru-RU" sz="2400" dirty="0" err="1"/>
              <a:t>Аналіз</a:t>
            </a:r>
            <a:r>
              <a:rPr lang="ru-RU" sz="2400" dirty="0"/>
              <a:t> </a:t>
            </a:r>
            <a:r>
              <a:rPr lang="ru-RU" sz="2400" dirty="0" err="1"/>
              <a:t>виконання</a:t>
            </a:r>
            <a:r>
              <a:rPr lang="ru-RU" sz="2400" dirty="0"/>
              <a:t> </a:t>
            </a:r>
            <a:r>
              <a:rPr lang="ru-RU" sz="2400" dirty="0" err="1"/>
              <a:t>рішень</a:t>
            </a:r>
            <a:r>
              <a:rPr lang="ru-RU" sz="2400" dirty="0"/>
              <a:t> </a:t>
            </a:r>
            <a:r>
              <a:rPr lang="ru-RU" sz="2400" dirty="0" err="1"/>
              <a:t>попереднього</a:t>
            </a:r>
            <a:r>
              <a:rPr lang="ru-RU" sz="2400" dirty="0"/>
              <a:t> </a:t>
            </a:r>
            <a:r>
              <a:rPr lang="ru-RU" sz="2400" dirty="0" err="1"/>
              <a:t>засідання</a:t>
            </a:r>
            <a:r>
              <a:rPr lang="ru-RU" sz="2400" dirty="0"/>
              <a:t> </a:t>
            </a:r>
            <a:r>
              <a:rPr lang="ru-RU" sz="2400" dirty="0" err="1"/>
              <a:t>педагогічної</a:t>
            </a:r>
            <a:r>
              <a:rPr lang="ru-RU" sz="2400" dirty="0"/>
              <a:t> ради. </a:t>
            </a:r>
            <a:r>
              <a:rPr lang="ru-RU" sz="2400" dirty="0" smtClean="0"/>
              <a:t>                                                                 </a:t>
            </a:r>
            <a:r>
              <a:rPr lang="ru-RU" sz="2400" dirty="0" err="1" smtClean="0">
                <a:solidFill>
                  <a:srgbClr val="FF0000"/>
                </a:solidFill>
              </a:rPr>
              <a:t>Л.Зуб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endParaRPr lang="ru-RU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400" dirty="0" smtClean="0"/>
              <a:t>2</a:t>
            </a:r>
            <a:r>
              <a:rPr lang="ru-RU" sz="2400" dirty="0"/>
              <a:t>.  </a:t>
            </a:r>
            <a:r>
              <a:rPr lang="ru-RU" sz="2400" dirty="0" err="1"/>
              <a:t>Академічна</a:t>
            </a:r>
            <a:r>
              <a:rPr lang="ru-RU" sz="2400" dirty="0"/>
              <a:t>  </a:t>
            </a:r>
            <a:r>
              <a:rPr lang="ru-RU" sz="2400" dirty="0" err="1"/>
              <a:t>доброчесність</a:t>
            </a:r>
            <a:r>
              <a:rPr lang="ru-RU" sz="2400" dirty="0"/>
              <a:t> в </a:t>
            </a:r>
            <a:r>
              <a:rPr lang="ru-RU" sz="2400" dirty="0" err="1"/>
              <a:t>навчальному</a:t>
            </a:r>
            <a:r>
              <a:rPr lang="ru-RU" sz="2400" dirty="0"/>
              <a:t> </a:t>
            </a:r>
            <a:r>
              <a:rPr lang="ru-RU" sz="2400" dirty="0" err="1"/>
              <a:t>закладі</a:t>
            </a:r>
            <a:r>
              <a:rPr lang="ru-RU" sz="2400" dirty="0"/>
              <a:t> .         </a:t>
            </a:r>
            <a:r>
              <a:rPr lang="ru-RU" sz="2400" dirty="0" smtClean="0"/>
              <a:t>        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                                                                            </a:t>
            </a:r>
            <a:r>
              <a:rPr lang="ru-RU" sz="2400" dirty="0" err="1" smtClean="0">
                <a:solidFill>
                  <a:srgbClr val="FF0000"/>
                </a:solidFill>
              </a:rPr>
              <a:t>Є.А.Тимошенко</a:t>
            </a:r>
            <a:r>
              <a:rPr lang="ru-RU" sz="2400" dirty="0" smtClean="0"/>
              <a:t>                                                                                                                          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3.  </a:t>
            </a:r>
            <a:r>
              <a:rPr lang="ru-RU" sz="2400" dirty="0" err="1"/>
              <a:t>Академічна</a:t>
            </a:r>
            <a:r>
              <a:rPr lang="ru-RU" sz="2400" dirty="0"/>
              <a:t> </a:t>
            </a:r>
            <a:r>
              <a:rPr lang="ru-RU" sz="2400" dirty="0" err="1"/>
              <a:t>доброчесність</a:t>
            </a:r>
            <a:r>
              <a:rPr lang="ru-RU" sz="2400" dirty="0"/>
              <a:t> – як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пояснити</a:t>
            </a:r>
            <a:r>
              <a:rPr lang="ru-RU" sz="2400" dirty="0"/>
              <a:t> </a:t>
            </a:r>
            <a:r>
              <a:rPr lang="ru-RU" sz="2400" dirty="0" err="1"/>
              <a:t>учням</a:t>
            </a:r>
            <a:r>
              <a:rPr lang="ru-RU" sz="2400" dirty="0"/>
              <a:t> і </a:t>
            </a:r>
            <a:r>
              <a:rPr lang="ru-RU" sz="2400" dirty="0" err="1"/>
              <a:t>створити</a:t>
            </a:r>
            <a:r>
              <a:rPr lang="ru-RU" sz="2400" dirty="0"/>
              <a:t> систему в  </a:t>
            </a:r>
            <a:r>
              <a:rPr lang="ru-RU" sz="2400" dirty="0" smtClean="0"/>
              <a:t> </a:t>
            </a:r>
            <a:r>
              <a:rPr lang="ru-RU" sz="2400" dirty="0" err="1" smtClean="0"/>
              <a:t>школі</a:t>
            </a:r>
            <a:r>
              <a:rPr lang="ru-RU" sz="2400" dirty="0" smtClean="0"/>
              <a:t>.                                                      </a:t>
            </a:r>
            <a:r>
              <a:rPr lang="ru-RU" sz="2400" dirty="0">
                <a:solidFill>
                  <a:srgbClr val="FF0000"/>
                </a:solidFill>
              </a:rPr>
              <a:t>О.В. </a:t>
            </a:r>
            <a:r>
              <a:rPr lang="ru-RU" sz="2400" dirty="0" err="1">
                <a:solidFill>
                  <a:srgbClr val="FF0000"/>
                </a:solidFill>
              </a:rPr>
              <a:t>Здоровцова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                                                                                  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4.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робити</a:t>
            </a:r>
            <a:r>
              <a:rPr lang="ru-RU" sz="2400" dirty="0"/>
              <a:t> , </a:t>
            </a:r>
            <a:r>
              <a:rPr lang="ru-RU" sz="2400" dirty="0" err="1"/>
              <a:t>щоб</a:t>
            </a:r>
            <a:r>
              <a:rPr lang="ru-RU" sz="2400" dirty="0"/>
              <a:t> </a:t>
            </a:r>
            <a:r>
              <a:rPr lang="ru-RU" sz="2400" dirty="0" err="1"/>
              <a:t>подолати</a:t>
            </a:r>
            <a:r>
              <a:rPr lang="ru-RU" sz="2400" dirty="0"/>
              <a:t> </a:t>
            </a:r>
            <a:r>
              <a:rPr lang="ru-RU" sz="2400" dirty="0" err="1"/>
              <a:t>академічну</a:t>
            </a:r>
            <a:r>
              <a:rPr lang="ru-RU" sz="2400" dirty="0"/>
              <a:t> </a:t>
            </a:r>
            <a:r>
              <a:rPr lang="ru-RU" sz="2400" dirty="0" err="1"/>
              <a:t>недоброчесність</a:t>
            </a:r>
            <a:r>
              <a:rPr lang="ru-RU" sz="2400" dirty="0"/>
              <a:t> у </a:t>
            </a:r>
            <a:r>
              <a:rPr lang="ru-RU" sz="2400" dirty="0" err="1" smtClean="0"/>
              <a:t>школі</a:t>
            </a:r>
            <a:r>
              <a:rPr lang="ru-RU" sz="2400" dirty="0"/>
              <a:t>.</a:t>
            </a:r>
            <a:r>
              <a:rPr lang="ru-RU" sz="2400" dirty="0" smtClean="0"/>
              <a:t>                                                                                  </a:t>
            </a:r>
            <a:r>
              <a:rPr lang="ru-RU" sz="2400" dirty="0" err="1" smtClean="0">
                <a:solidFill>
                  <a:srgbClr val="FF0000"/>
                </a:solidFill>
              </a:rPr>
              <a:t>О.Г.Вертегел</a:t>
            </a:r>
            <a:r>
              <a:rPr lang="ru-RU" sz="2400" dirty="0" smtClean="0"/>
              <a:t> 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5</a:t>
            </a:r>
            <a:r>
              <a:rPr lang="ru-RU" sz="2400" dirty="0"/>
              <a:t>. </a:t>
            </a:r>
            <a:r>
              <a:rPr lang="ru-RU" sz="2400" dirty="0" err="1"/>
              <a:t>Звіт</a:t>
            </a:r>
            <a:r>
              <a:rPr lang="ru-RU" sz="2400" dirty="0"/>
              <a:t> за результатами фокус – </a:t>
            </a:r>
            <a:r>
              <a:rPr lang="ru-RU" sz="2400" dirty="0" err="1"/>
              <a:t>групових</a:t>
            </a:r>
            <a:r>
              <a:rPr lang="ru-RU" sz="2400" dirty="0"/>
              <a:t> </a:t>
            </a:r>
            <a:r>
              <a:rPr lang="ru-RU" sz="2400" dirty="0" err="1"/>
              <a:t>інтерв’ю</a:t>
            </a:r>
            <a:r>
              <a:rPr lang="ru-RU" sz="2400" dirty="0"/>
              <a:t> з </a:t>
            </a:r>
            <a:r>
              <a:rPr lang="ru-RU" sz="2400" dirty="0" err="1"/>
              <a:t>вчителями</a:t>
            </a:r>
            <a:r>
              <a:rPr lang="ru-RU" sz="2400" dirty="0"/>
              <a:t>: </a:t>
            </a:r>
            <a:r>
              <a:rPr lang="ru-RU" sz="2400" dirty="0" err="1"/>
              <a:t>академічна</a:t>
            </a:r>
            <a:r>
              <a:rPr lang="ru-RU" sz="2400" dirty="0"/>
              <a:t> </a:t>
            </a:r>
            <a:r>
              <a:rPr lang="ru-RU" sz="2400" dirty="0" err="1"/>
              <a:t>доброчесність</a:t>
            </a:r>
            <a:r>
              <a:rPr lang="ru-RU" sz="2400" dirty="0"/>
              <a:t> у </a:t>
            </a:r>
            <a:r>
              <a:rPr lang="ru-RU" sz="2400" dirty="0" err="1"/>
              <a:t>школі</a:t>
            </a:r>
            <a:r>
              <a:rPr lang="ru-RU" sz="2400" dirty="0"/>
              <a:t> . </a:t>
            </a:r>
            <a:r>
              <a:rPr lang="ru-RU" sz="2400" dirty="0" smtClean="0"/>
              <a:t>             </a:t>
            </a:r>
            <a:r>
              <a:rPr lang="ru-RU" sz="2400" dirty="0" smtClean="0">
                <a:solidFill>
                  <a:srgbClr val="FF0000"/>
                </a:solidFill>
              </a:rPr>
              <a:t>О.М</a:t>
            </a:r>
            <a:r>
              <a:rPr lang="ru-RU" sz="2400" dirty="0">
                <a:solidFill>
                  <a:srgbClr val="FF0000"/>
                </a:solidFill>
              </a:rPr>
              <a:t>. </a:t>
            </a:r>
            <a:r>
              <a:rPr lang="ru-RU" sz="2400" dirty="0" err="1">
                <a:solidFill>
                  <a:srgbClr val="FF0000"/>
                </a:solidFill>
              </a:rPr>
              <a:t>Селівановська</a:t>
            </a:r>
            <a:endParaRPr lang="ru-RU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400" dirty="0" smtClean="0"/>
              <a:t>6</a:t>
            </a:r>
            <a:r>
              <a:rPr lang="ru-RU" sz="2400" dirty="0"/>
              <a:t>. </a:t>
            </a:r>
            <a:r>
              <a:rPr lang="ru-RU" sz="2400" dirty="0" err="1"/>
              <a:t>Схвалення</a:t>
            </a:r>
            <a:r>
              <a:rPr lang="ru-RU" sz="2400" dirty="0"/>
              <a:t>   </a:t>
            </a:r>
            <a:r>
              <a:rPr lang="ru-RU" sz="2400" dirty="0" err="1"/>
              <a:t>Положення</a:t>
            </a:r>
            <a:r>
              <a:rPr lang="ru-RU" sz="2400" dirty="0"/>
              <a:t> про </a:t>
            </a:r>
            <a:r>
              <a:rPr lang="ru-RU" sz="2400" dirty="0" err="1"/>
              <a:t>Академічну</a:t>
            </a:r>
            <a:r>
              <a:rPr lang="ru-RU" sz="2400" dirty="0"/>
              <a:t> </a:t>
            </a:r>
            <a:r>
              <a:rPr lang="ru-RU" sz="2400" dirty="0" err="1"/>
              <a:t>доброчесність</a:t>
            </a:r>
            <a:r>
              <a:rPr lang="ru-RU" sz="2400" dirty="0"/>
              <a:t> в </a:t>
            </a:r>
            <a:r>
              <a:rPr lang="ru-RU" sz="2400" dirty="0" err="1"/>
              <a:t>закладі</a:t>
            </a:r>
            <a:r>
              <a:rPr lang="ru-RU" sz="2400" dirty="0"/>
              <a:t>.    </a:t>
            </a:r>
            <a:r>
              <a:rPr lang="ru-RU" sz="2400" dirty="0" smtClean="0"/>
              <a:t>                                                                                    </a:t>
            </a:r>
            <a:r>
              <a:rPr lang="ru-RU" sz="2400" dirty="0" err="1" smtClean="0">
                <a:solidFill>
                  <a:srgbClr val="FF0000"/>
                </a:solidFill>
              </a:rPr>
              <a:t>Л.Зуб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"/>
          <p:cNvGrpSpPr>
            <a:grpSpLocks/>
          </p:cNvGrpSpPr>
          <p:nvPr/>
        </p:nvGrpSpPr>
        <p:grpSpPr bwMode="auto">
          <a:xfrm>
            <a:off x="1691680" y="2020778"/>
            <a:ext cx="6480720" cy="3661278"/>
            <a:chOff x="607288" y="-815361"/>
            <a:chExt cx="7925152" cy="5277809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07288" y="-815361"/>
              <a:ext cx="7925152" cy="5324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 smtClean="0">
                  <a:solidFill>
                    <a:schemeClr val="accent3">
                      <a:lumMod val="50000"/>
                    </a:schemeClr>
                  </a:solidFill>
                  <a:latin typeface="Monotype Corsiva" pitchFamily="66" charset="0"/>
                  <a:cs typeface="Arial" charset="0"/>
                </a:rPr>
                <a:t> </a:t>
              </a:r>
              <a:endParaRPr lang="ru-RU" dirty="0">
                <a:solidFill>
                  <a:schemeClr val="accent3">
                    <a:lumMod val="50000"/>
                  </a:schemeClr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" name="Прямоугольник 3"/>
            <p:cNvSpPr>
              <a:spLocks noChangeArrowheads="1"/>
            </p:cNvSpPr>
            <p:nvPr/>
          </p:nvSpPr>
          <p:spPr bwMode="auto">
            <a:xfrm>
              <a:off x="1366078" y="3885681"/>
              <a:ext cx="6491880" cy="576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sz="2000" b="1" dirty="0" smtClean="0">
                  <a:solidFill>
                    <a:schemeClr val="accent3">
                      <a:lumMod val="50000"/>
                    </a:schemeClr>
                  </a:solidFill>
                  <a:latin typeface="Monotype Corsiva" pitchFamily="66" charset="0"/>
                  <a:cs typeface="Arial" charset="0"/>
                </a:rPr>
                <a:t> </a:t>
              </a:r>
              <a:endParaRPr lang="ru-RU" sz="2000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  <a:cs typeface="Arial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657362" y="389562"/>
            <a:ext cx="64807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Протокол № 4</a:t>
            </a:r>
          </a:p>
          <a:p>
            <a:pPr algn="ctr"/>
            <a:r>
              <a:rPr lang="ru-RU" sz="2800" b="1" dirty="0" err="1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засідання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800" b="1" dirty="0" err="1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педагогічної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ради ЗПШ «</a:t>
            </a:r>
            <a:r>
              <a:rPr lang="ru-RU" sz="2800" b="1" dirty="0" err="1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Еврика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» </a:t>
            </a:r>
          </a:p>
          <a:p>
            <a:pPr algn="ctr"/>
            <a:r>
              <a:rPr lang="ru-RU" sz="2800" b="1" dirty="0" err="1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Запорізької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800" b="1" dirty="0" err="1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міської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ради 28.02.2023 року</a:t>
            </a:r>
          </a:p>
          <a:p>
            <a:pPr algn="ctr"/>
            <a:endParaRPr lang="ru-RU" sz="2800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11660" y="1772816"/>
            <a:ext cx="6840760" cy="4021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b="1" dirty="0">
                <a:latin typeface="Times New Roman"/>
                <a:ea typeface="Times New Roman"/>
                <a:cs typeface="Times New Roman"/>
              </a:rPr>
              <a:t>Порядок денний:</a:t>
            </a:r>
            <a:endParaRPr lang="ru-RU" sz="16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Times New Roman"/>
                <a:ea typeface="Calibri"/>
                <a:cs typeface="Times New Roman"/>
              </a:rPr>
              <a:t>1.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Про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вибір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підручників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для 1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класу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закладів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загальної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середньої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осві</a:t>
            </a:r>
            <a:r>
              <a:rPr lang="uk-UA" dirty="0">
                <a:latin typeface="Times New Roman"/>
                <a:ea typeface="Calibri"/>
                <a:cs typeface="Times New Roman"/>
              </a:rPr>
              <a:t>ти.</a:t>
            </a:r>
            <a:endParaRPr lang="ru-RU" sz="16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Times New Roman"/>
                <a:ea typeface="Calibri"/>
                <a:cs typeface="Times New Roman"/>
              </a:rPr>
              <a:t>2. Про визнання результатів підвищення кваліфікації та документів про проходження підвищення кваліфікації педагогічних працівників ЗПШ «Еврика</a:t>
            </a:r>
            <a:r>
              <a:rPr lang="uk-UA" dirty="0" smtClean="0">
                <a:latin typeface="Times New Roman"/>
                <a:ea typeface="Calibri"/>
                <a:cs typeface="Times New Roman"/>
              </a:rPr>
              <a:t>».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uk-UA" dirty="0" smtClean="0">
              <a:latin typeface="Times New Roman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ru-RU" sz="1600" dirty="0" err="1" smtClean="0">
                <a:ea typeface="Calibri"/>
                <a:cs typeface="Times New Roman"/>
              </a:rPr>
              <a:t>Інформацію</a:t>
            </a:r>
            <a:r>
              <a:rPr lang="ru-RU" sz="1600" dirty="0" smtClean="0">
                <a:ea typeface="Calibri"/>
                <a:cs typeface="Times New Roman"/>
              </a:rPr>
              <a:t> </a:t>
            </a:r>
            <a:r>
              <a:rPr lang="ru-RU" sz="1600" dirty="0" err="1">
                <a:ea typeface="Calibri"/>
                <a:cs typeface="Times New Roman"/>
              </a:rPr>
              <a:t>взяти</a:t>
            </a:r>
            <a:r>
              <a:rPr lang="ru-RU" sz="1600" dirty="0">
                <a:ea typeface="Calibri"/>
                <a:cs typeface="Times New Roman"/>
              </a:rPr>
              <a:t> до </a:t>
            </a:r>
            <a:r>
              <a:rPr lang="ru-RU" sz="1600" dirty="0" err="1">
                <a:ea typeface="Calibri"/>
                <a:cs typeface="Times New Roman"/>
              </a:rPr>
              <a:t>відома</a:t>
            </a:r>
            <a:r>
              <a:rPr lang="ru-RU" sz="1600" dirty="0" smtClean="0">
                <a:ea typeface="Calibri"/>
                <a:cs typeface="Times New Roman"/>
              </a:rPr>
              <a:t>.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ru-RU" sz="1600" dirty="0">
                <a:ea typeface="Calibri"/>
                <a:cs typeface="Times New Roman"/>
              </a:rPr>
              <a:t>1. </a:t>
            </a:r>
            <a:r>
              <a:rPr lang="ru-RU" sz="1600" dirty="0" err="1">
                <a:ea typeface="Calibri"/>
                <a:cs typeface="Times New Roman"/>
              </a:rPr>
              <a:t>Визнати</a:t>
            </a:r>
            <a:r>
              <a:rPr lang="ru-RU" sz="1600" dirty="0">
                <a:ea typeface="Calibri"/>
                <a:cs typeface="Times New Roman"/>
              </a:rPr>
              <a:t> </a:t>
            </a:r>
            <a:r>
              <a:rPr lang="ru-RU" sz="1600" dirty="0" err="1">
                <a:ea typeface="Calibri"/>
                <a:cs typeface="Times New Roman"/>
              </a:rPr>
              <a:t>результати</a:t>
            </a:r>
            <a:r>
              <a:rPr lang="ru-RU" sz="1600" dirty="0">
                <a:ea typeface="Calibri"/>
                <a:cs typeface="Times New Roman"/>
              </a:rPr>
              <a:t> </a:t>
            </a:r>
            <a:r>
              <a:rPr lang="ru-RU" sz="1600" dirty="0" err="1">
                <a:ea typeface="Calibri"/>
                <a:cs typeface="Times New Roman"/>
              </a:rPr>
              <a:t>підвищення</a:t>
            </a:r>
            <a:r>
              <a:rPr lang="ru-RU" sz="1600" dirty="0">
                <a:ea typeface="Calibri"/>
                <a:cs typeface="Times New Roman"/>
              </a:rPr>
              <a:t> </a:t>
            </a:r>
            <a:r>
              <a:rPr lang="ru-RU" sz="1600" dirty="0" err="1">
                <a:ea typeface="Calibri"/>
                <a:cs typeface="Times New Roman"/>
              </a:rPr>
              <a:t>кваліфікації</a:t>
            </a:r>
            <a:r>
              <a:rPr lang="ru-RU" sz="1600" dirty="0">
                <a:ea typeface="Calibri"/>
                <a:cs typeface="Times New Roman"/>
              </a:rPr>
              <a:t> (</a:t>
            </a:r>
            <a:r>
              <a:rPr lang="ru-RU" sz="1600" dirty="0" err="1">
                <a:ea typeface="Calibri"/>
                <a:cs typeface="Times New Roman"/>
              </a:rPr>
              <a:t>додається</a:t>
            </a:r>
            <a:r>
              <a:rPr lang="ru-RU" sz="1600" dirty="0">
                <a:ea typeface="Calibri"/>
                <a:cs typeface="Times New Roman"/>
              </a:rPr>
              <a:t>).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ea typeface="Calibri"/>
                <a:cs typeface="Times New Roman"/>
              </a:rPr>
              <a:t>       2</a:t>
            </a:r>
            <a:r>
              <a:rPr lang="ru-RU" sz="1600" dirty="0">
                <a:ea typeface="Calibri"/>
                <a:cs typeface="Times New Roman"/>
              </a:rPr>
              <a:t>. Вести </a:t>
            </a:r>
            <a:r>
              <a:rPr lang="ru-RU" sz="1600" dirty="0" err="1">
                <a:ea typeface="Calibri"/>
                <a:cs typeface="Times New Roman"/>
              </a:rPr>
              <a:t>облік</a:t>
            </a:r>
            <a:r>
              <a:rPr lang="ru-RU" sz="1600" dirty="0">
                <a:ea typeface="Calibri"/>
                <a:cs typeface="Times New Roman"/>
              </a:rPr>
              <a:t> </a:t>
            </a:r>
            <a:r>
              <a:rPr lang="ru-RU" sz="1600" dirty="0" err="1">
                <a:ea typeface="Calibri"/>
                <a:cs typeface="Times New Roman"/>
              </a:rPr>
              <a:t>підвищення</a:t>
            </a:r>
            <a:r>
              <a:rPr lang="ru-RU" sz="1600" dirty="0">
                <a:ea typeface="Calibri"/>
                <a:cs typeface="Times New Roman"/>
              </a:rPr>
              <a:t> </a:t>
            </a:r>
            <a:r>
              <a:rPr lang="ru-RU" sz="1600" dirty="0" err="1">
                <a:ea typeface="Calibri"/>
                <a:cs typeface="Times New Roman"/>
              </a:rPr>
              <a:t>кваліфікації</a:t>
            </a:r>
            <a:r>
              <a:rPr lang="ru-RU" sz="1600" dirty="0">
                <a:ea typeface="Calibri"/>
                <a:cs typeface="Times New Roman"/>
              </a:rPr>
              <a:t> </a:t>
            </a:r>
            <a:r>
              <a:rPr lang="ru-RU" sz="1600" dirty="0" err="1">
                <a:ea typeface="Calibri"/>
                <a:cs typeface="Times New Roman"/>
              </a:rPr>
              <a:t>педагогічних</a:t>
            </a:r>
            <a:r>
              <a:rPr lang="ru-RU" sz="1600" dirty="0">
                <a:ea typeface="Calibri"/>
                <a:cs typeface="Times New Roman"/>
              </a:rPr>
              <a:t> </a:t>
            </a:r>
            <a:r>
              <a:rPr lang="ru-RU" sz="1600" dirty="0" err="1">
                <a:ea typeface="Calibri"/>
                <a:cs typeface="Times New Roman"/>
              </a:rPr>
              <a:t>працівників</a:t>
            </a:r>
            <a:r>
              <a:rPr lang="ru-RU" sz="1600" dirty="0">
                <a:ea typeface="Calibri"/>
                <a:cs typeface="Times New Roman"/>
              </a:rPr>
              <a:t> закладу.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ea typeface="Calibri"/>
                <a:cs typeface="Times New Roman"/>
              </a:rPr>
              <a:t>       3</a:t>
            </a:r>
            <a:r>
              <a:rPr lang="ru-RU" sz="1600" dirty="0">
                <a:ea typeface="Calibri"/>
                <a:cs typeface="Times New Roman"/>
              </a:rPr>
              <a:t>. </a:t>
            </a:r>
            <a:r>
              <a:rPr lang="ru-RU" sz="1600" dirty="0" err="1">
                <a:ea typeface="Calibri"/>
                <a:cs typeface="Times New Roman"/>
              </a:rPr>
              <a:t>Здійснювати</a:t>
            </a:r>
            <a:r>
              <a:rPr lang="ru-RU" sz="1600" dirty="0">
                <a:ea typeface="Calibri"/>
                <a:cs typeface="Times New Roman"/>
              </a:rPr>
              <a:t> </a:t>
            </a:r>
            <a:r>
              <a:rPr lang="ru-RU" sz="1600" dirty="0" err="1">
                <a:ea typeface="Calibri"/>
                <a:cs typeface="Times New Roman"/>
              </a:rPr>
              <a:t>методичний</a:t>
            </a:r>
            <a:r>
              <a:rPr lang="ru-RU" sz="1600" dirty="0">
                <a:ea typeface="Calibri"/>
                <a:cs typeface="Times New Roman"/>
              </a:rPr>
              <a:t> </a:t>
            </a:r>
            <a:r>
              <a:rPr lang="ru-RU" sz="1600" dirty="0" err="1">
                <a:ea typeface="Calibri"/>
                <a:cs typeface="Times New Roman"/>
              </a:rPr>
              <a:t>супровід</a:t>
            </a:r>
            <a:r>
              <a:rPr lang="ru-RU" sz="1600" dirty="0">
                <a:ea typeface="Calibri"/>
                <a:cs typeface="Times New Roman"/>
              </a:rPr>
              <a:t> </a:t>
            </a:r>
            <a:r>
              <a:rPr lang="ru-RU" sz="1600" dirty="0" err="1">
                <a:ea typeface="Calibri"/>
                <a:cs typeface="Times New Roman"/>
              </a:rPr>
              <a:t>педагогічних</a:t>
            </a:r>
            <a:r>
              <a:rPr lang="ru-RU" sz="1600" dirty="0">
                <a:ea typeface="Calibri"/>
                <a:cs typeface="Times New Roman"/>
              </a:rPr>
              <a:t> </a:t>
            </a:r>
            <a:r>
              <a:rPr lang="ru-RU" sz="1600" dirty="0" err="1">
                <a:ea typeface="Calibri"/>
                <a:cs typeface="Times New Roman"/>
              </a:rPr>
              <a:t>працівників</a:t>
            </a:r>
            <a:r>
              <a:rPr lang="ru-RU" sz="1600" dirty="0">
                <a:ea typeface="Calibri"/>
                <a:cs typeface="Times New Roman"/>
              </a:rPr>
              <a:t> з </a:t>
            </a:r>
            <a:r>
              <a:rPr lang="ru-RU" sz="1600" dirty="0" err="1">
                <a:ea typeface="Calibri"/>
                <a:cs typeface="Times New Roman"/>
              </a:rPr>
              <a:t>питань</a:t>
            </a:r>
            <a:r>
              <a:rPr lang="ru-RU" sz="1600" dirty="0">
                <a:ea typeface="Calibri"/>
                <a:cs typeface="Times New Roman"/>
              </a:rPr>
              <a:t> </a:t>
            </a:r>
            <a:r>
              <a:rPr lang="ru-RU" sz="1600" dirty="0" err="1">
                <a:ea typeface="Calibri"/>
                <a:cs typeface="Times New Roman"/>
              </a:rPr>
              <a:t>підвищення</a:t>
            </a:r>
            <a:r>
              <a:rPr lang="ru-RU" sz="1600" dirty="0">
                <a:ea typeface="Calibri"/>
                <a:cs typeface="Times New Roman"/>
              </a:rPr>
              <a:t> </a:t>
            </a:r>
            <a:r>
              <a:rPr lang="ru-RU" sz="1600" dirty="0" err="1">
                <a:ea typeface="Calibri"/>
                <a:cs typeface="Times New Roman"/>
              </a:rPr>
              <a:t>кваліфікації</a:t>
            </a:r>
            <a:r>
              <a:rPr lang="ru-RU" sz="1600" dirty="0">
                <a:ea typeface="Calibri"/>
                <a:cs typeface="Times New Roman"/>
              </a:rPr>
              <a:t>.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AutoNum type="arabicPeriod"/>
            </a:pPr>
            <a:endParaRPr lang="ru-RU" sz="1600" dirty="0"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1092390"/>
            <a:ext cx="6480720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uk-UA" b="1" dirty="0" smtClean="0">
                <a:latin typeface="Times New Roman"/>
                <a:ea typeface="Calibri"/>
                <a:cs typeface="Times New Roman"/>
              </a:rPr>
              <a:t>ПРОЄКТ РІШЕННЯ ПЕДРАДИ</a:t>
            </a:r>
            <a:endParaRPr lang="ru-RU" sz="1600" b="1" dirty="0"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3446" y="1916832"/>
            <a:ext cx="7200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1. </a:t>
            </a:r>
            <a:r>
              <a:rPr lang="ru-RU" dirty="0" err="1"/>
              <a:t>Інформацію</a:t>
            </a:r>
            <a:r>
              <a:rPr lang="ru-RU" dirty="0"/>
              <a:t> </a:t>
            </a:r>
            <a:r>
              <a:rPr lang="ru-RU" dirty="0" smtClean="0"/>
              <a:t> по </a:t>
            </a:r>
            <a:r>
              <a:rPr lang="ru-RU" dirty="0" err="1" smtClean="0"/>
              <a:t>питанням</a:t>
            </a:r>
            <a:r>
              <a:rPr lang="ru-RU" dirty="0" smtClean="0"/>
              <a:t>  2,3,4    </a:t>
            </a:r>
            <a:r>
              <a:rPr lang="ru-RU" dirty="0" err="1" smtClean="0"/>
              <a:t>взяти</a:t>
            </a:r>
            <a:r>
              <a:rPr lang="ru-RU" dirty="0" smtClean="0"/>
              <a:t>  до  </a:t>
            </a:r>
            <a:r>
              <a:rPr lang="ru-RU" dirty="0" err="1"/>
              <a:t>відома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2. </a:t>
            </a:r>
            <a:r>
              <a:rPr lang="ru-RU" dirty="0" smtClean="0"/>
              <a:t>5 </a:t>
            </a:r>
            <a:r>
              <a:rPr lang="ru-RU" dirty="0" err="1" smtClean="0"/>
              <a:t>питання</a:t>
            </a:r>
            <a:r>
              <a:rPr lang="ru-RU" dirty="0"/>
              <a:t> - </a:t>
            </a:r>
            <a:r>
              <a:rPr lang="ru-RU" dirty="0" err="1"/>
              <a:t>вжити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науково</a:t>
            </a:r>
            <a:r>
              <a:rPr lang="ru-RU" dirty="0"/>
              <a:t>-методичного </a:t>
            </a:r>
            <a:r>
              <a:rPr lang="ru-RU" dirty="0" err="1"/>
              <a:t>супроводу</a:t>
            </a:r>
            <a:r>
              <a:rPr lang="ru-RU" dirty="0"/>
              <a:t>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учасниками</a:t>
            </a:r>
            <a:r>
              <a:rPr lang="ru-RU" dirty="0"/>
              <a:t> </a:t>
            </a:r>
            <a:r>
              <a:rPr lang="ru-RU" dirty="0" err="1"/>
              <a:t>освітнього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академічної</a:t>
            </a:r>
            <a:r>
              <a:rPr lang="ru-RU" dirty="0"/>
              <a:t> </a:t>
            </a:r>
            <a:r>
              <a:rPr lang="ru-RU" dirty="0" err="1"/>
              <a:t>доброчесності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і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ефективної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запобігання</a:t>
            </a:r>
            <a:r>
              <a:rPr lang="ru-RU" dirty="0"/>
              <a:t> та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академічного</a:t>
            </a:r>
            <a:r>
              <a:rPr lang="ru-RU" dirty="0"/>
              <a:t> </a:t>
            </a:r>
            <a:r>
              <a:rPr lang="ru-RU" dirty="0" err="1"/>
              <a:t>плагіату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порушень</a:t>
            </a:r>
            <a:r>
              <a:rPr lang="ru-RU" dirty="0"/>
              <a:t> </a:t>
            </a:r>
            <a:r>
              <a:rPr lang="ru-RU" dirty="0" err="1"/>
              <a:t>академічної</a:t>
            </a:r>
            <a:r>
              <a:rPr lang="ru-RU" dirty="0"/>
              <a:t> </a:t>
            </a:r>
            <a:r>
              <a:rPr lang="ru-RU" dirty="0" err="1"/>
              <a:t>доброчесності</a:t>
            </a:r>
            <a:r>
              <a:rPr lang="ru-RU" dirty="0"/>
              <a:t>, </a:t>
            </a:r>
            <a:r>
              <a:rPr lang="ru-RU" dirty="0" err="1"/>
              <a:t>притягнення</a:t>
            </a:r>
            <a:r>
              <a:rPr lang="ru-RU" dirty="0"/>
              <a:t> </a:t>
            </a:r>
            <a:r>
              <a:rPr lang="ru-RU" dirty="0" err="1"/>
              <a:t>порушників</a:t>
            </a:r>
            <a:r>
              <a:rPr lang="ru-RU" dirty="0"/>
              <a:t> до </a:t>
            </a:r>
            <a:r>
              <a:rPr lang="ru-RU" dirty="0" err="1"/>
              <a:t>академічної</a:t>
            </a:r>
            <a:r>
              <a:rPr lang="ru-RU" dirty="0"/>
              <a:t> </a:t>
            </a:r>
            <a:r>
              <a:rPr lang="ru-RU" dirty="0" err="1"/>
              <a:t>відповідальності</a:t>
            </a:r>
            <a:r>
              <a:rPr lang="ru-RU" dirty="0"/>
              <a:t>;</a:t>
            </a:r>
          </a:p>
          <a:p>
            <a:r>
              <a:rPr lang="ru-RU" dirty="0"/>
              <a:t>3. </a:t>
            </a:r>
            <a:r>
              <a:rPr lang="ru-RU" dirty="0" err="1" smtClean="0"/>
              <a:t>Схвалити</a:t>
            </a:r>
            <a:r>
              <a:rPr lang="ru-RU" dirty="0" smtClean="0"/>
              <a:t>  </a:t>
            </a:r>
            <a:r>
              <a:rPr lang="ru-RU" dirty="0" err="1"/>
              <a:t>Положення</a:t>
            </a:r>
            <a:r>
              <a:rPr lang="ru-RU" dirty="0"/>
              <a:t> про </a:t>
            </a:r>
            <a:r>
              <a:rPr lang="ru-RU" dirty="0" err="1"/>
              <a:t>академічну</a:t>
            </a:r>
            <a:r>
              <a:rPr lang="ru-RU" dirty="0"/>
              <a:t> </a:t>
            </a:r>
            <a:r>
              <a:rPr lang="ru-RU" dirty="0" err="1"/>
              <a:t>доброчесність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освітнього</a:t>
            </a:r>
            <a:r>
              <a:rPr lang="ru-RU" dirty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 ЗПШ «</a:t>
            </a:r>
            <a:r>
              <a:rPr lang="ru-RU" dirty="0" err="1" smtClean="0"/>
              <a:t>Еврика</a:t>
            </a:r>
            <a:r>
              <a:rPr lang="ru-RU" dirty="0" smtClean="0"/>
              <a:t>».</a:t>
            </a:r>
            <a:endParaRPr lang="ru-RU" dirty="0"/>
          </a:p>
          <a:p>
            <a:r>
              <a:rPr lang="ru-RU" dirty="0" smtClean="0"/>
              <a:t>4.  </a:t>
            </a:r>
            <a:r>
              <a:rPr lang="ru-RU" dirty="0" err="1" smtClean="0"/>
              <a:t>Усім</a:t>
            </a:r>
            <a:r>
              <a:rPr lang="ru-RU" dirty="0" smtClean="0"/>
              <a:t> </a:t>
            </a:r>
            <a:r>
              <a:rPr lang="ru-RU" dirty="0" err="1"/>
              <a:t>педагогічним</a:t>
            </a:r>
            <a:r>
              <a:rPr lang="ru-RU" dirty="0"/>
              <a:t> </a:t>
            </a:r>
            <a:r>
              <a:rPr lang="ru-RU" dirty="0" err="1"/>
              <a:t>працівникам</a:t>
            </a:r>
            <a:r>
              <a:rPr lang="ru-RU" dirty="0"/>
              <a:t> закладу </a:t>
            </a:r>
            <a:r>
              <a:rPr lang="ru-RU" dirty="0" err="1"/>
              <a:t>дотримуватися</a:t>
            </a:r>
            <a:r>
              <a:rPr lang="ru-RU" dirty="0"/>
              <a:t> </a:t>
            </a:r>
            <a:r>
              <a:rPr lang="ru-RU" dirty="0" err="1"/>
              <a:t>принципів</a:t>
            </a:r>
            <a:r>
              <a:rPr lang="ru-RU" dirty="0"/>
              <a:t>, </a:t>
            </a:r>
            <a:r>
              <a:rPr lang="ru-RU" dirty="0" err="1"/>
              <a:t>зазначених</a:t>
            </a:r>
            <a:r>
              <a:rPr lang="ru-RU" dirty="0"/>
              <a:t> у </a:t>
            </a:r>
            <a:r>
              <a:rPr lang="ru-RU" dirty="0" err="1"/>
              <a:t>Положенні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6823777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Другая 5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F6128"/>
      </a:hlink>
      <a:folHlink>
        <a:srgbClr val="4F612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287</Words>
  <Application>Microsoft Office PowerPoint</Application>
  <PresentationFormat>Экран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1_Тема Office</vt:lpstr>
      <vt:lpstr>Презентация PowerPoint</vt:lpstr>
      <vt:lpstr> Порядок денний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Универсальные</dc:title>
  <dc:creator>Фокина Лидия Петровна</dc:creator>
  <cp:keywords>Шаблон презентации</cp:keywords>
  <cp:lastModifiedBy>Лариса</cp:lastModifiedBy>
  <cp:revision>27</cp:revision>
  <dcterms:created xsi:type="dcterms:W3CDTF">2014-07-06T18:18:01Z</dcterms:created>
  <dcterms:modified xsi:type="dcterms:W3CDTF">2023-03-20T13:55:40Z</dcterms:modified>
</cp:coreProperties>
</file>