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82" r:id="rId3"/>
    <p:sldId id="261" r:id="rId4"/>
    <p:sldId id="284" r:id="rId5"/>
    <p:sldId id="260" r:id="rId6"/>
    <p:sldId id="283" r:id="rId7"/>
    <p:sldId id="262" r:id="rId8"/>
    <p:sldId id="264" r:id="rId9"/>
    <p:sldId id="285" r:id="rId10"/>
    <p:sldId id="297" r:id="rId11"/>
    <p:sldId id="298" r:id="rId12"/>
    <p:sldId id="263" r:id="rId13"/>
    <p:sldId id="299" r:id="rId14"/>
    <p:sldId id="266" r:id="rId15"/>
    <p:sldId id="270" r:id="rId16"/>
    <p:sldId id="268" r:id="rId17"/>
    <p:sldId id="301" r:id="rId18"/>
    <p:sldId id="286" r:id="rId19"/>
    <p:sldId id="269" r:id="rId20"/>
    <p:sldId id="287" r:id="rId21"/>
    <p:sldId id="273" r:id="rId22"/>
    <p:sldId id="288" r:id="rId23"/>
    <p:sldId id="278" r:id="rId24"/>
    <p:sldId id="274" r:id="rId25"/>
    <p:sldId id="289" r:id="rId26"/>
    <p:sldId id="275" r:id="rId27"/>
    <p:sldId id="291" r:id="rId28"/>
    <p:sldId id="277" r:id="rId29"/>
    <p:sldId id="296" r:id="rId30"/>
    <p:sldId id="279" r:id="rId31"/>
    <p:sldId id="281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6F90BC-8643-4267-A909-1B1EBB946B7A}">
          <p14:sldIdLst>
            <p14:sldId id="256"/>
            <p14:sldId id="282"/>
            <p14:sldId id="261"/>
            <p14:sldId id="284"/>
            <p14:sldId id="260"/>
            <p14:sldId id="283"/>
            <p14:sldId id="262"/>
            <p14:sldId id="264"/>
            <p14:sldId id="285"/>
            <p14:sldId id="297"/>
            <p14:sldId id="298"/>
            <p14:sldId id="263"/>
            <p14:sldId id="299"/>
            <p14:sldId id="266"/>
            <p14:sldId id="270"/>
            <p14:sldId id="268"/>
            <p14:sldId id="301"/>
            <p14:sldId id="286"/>
            <p14:sldId id="269"/>
            <p14:sldId id="287"/>
            <p14:sldId id="273"/>
            <p14:sldId id="288"/>
            <p14:sldId id="278"/>
            <p14:sldId id="274"/>
            <p14:sldId id="289"/>
            <p14:sldId id="275"/>
            <p14:sldId id="291"/>
            <p14:sldId id="277"/>
            <p14:sldId id="296"/>
            <p14:sldId id="279"/>
            <p14:sldId id="281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6E108-B374-4EDC-8777-33055CDF50A1}" type="doc">
      <dgm:prSet loTypeId="urn:microsoft.com/office/officeart/2005/8/layout/pList2" loCatId="list" qsTypeId="urn:microsoft.com/office/officeart/2005/8/quickstyle/simple1" qsCatId="simple" csTypeId="urn:microsoft.com/office/officeart/2005/8/colors/accent1_4" csCatId="accent1" phldr="1"/>
      <dgm:spPr/>
    </dgm:pt>
    <dgm:pt modelId="{EDDA2B8C-84B1-4ECC-BA38-83D9DCEFB139}">
      <dgm:prSet/>
      <dgm:spPr/>
      <dgm:t>
        <a:bodyPr/>
        <a:lstStyle/>
        <a:p>
          <a:r>
            <a:rPr lang="ru-RU"/>
            <a:t>передбачається надбавка 20% до заробітної плати впродовж 3 років чинності сертифікату</a:t>
          </a:r>
          <a:endParaRPr lang="ru-RU" dirty="0"/>
        </a:p>
      </dgm:t>
    </dgm:pt>
    <dgm:pt modelId="{01CD5267-09DF-42BB-A577-1323C1984DAF}" type="parTrans" cxnId="{ABDBF0E7-4E05-4CBB-A9B2-59C328B074DA}">
      <dgm:prSet/>
      <dgm:spPr/>
      <dgm:t>
        <a:bodyPr/>
        <a:lstStyle/>
        <a:p>
          <a:endParaRPr lang="ru-RU"/>
        </a:p>
      </dgm:t>
    </dgm:pt>
    <dgm:pt modelId="{51F1E5C6-B834-4DBB-8ED0-5FAECFB8D5C8}" type="sibTrans" cxnId="{ABDBF0E7-4E05-4CBB-A9B2-59C328B074DA}">
      <dgm:prSet/>
      <dgm:spPr/>
      <dgm:t>
        <a:bodyPr/>
        <a:lstStyle/>
        <a:p>
          <a:endParaRPr lang="ru-RU"/>
        </a:p>
      </dgm:t>
    </dgm:pt>
    <dgm:pt modelId="{050C1C2D-D1B0-4F79-B5EF-180908E8F25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Зараховуватиметься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успішне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сертифікації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чергове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позачергове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атестації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5B992-6B48-4B65-B956-076AEED6F6A9}" type="parTrans" cxnId="{491A6B49-A906-4DF8-93BF-AEBE54471E03}">
      <dgm:prSet/>
      <dgm:spPr/>
      <dgm:t>
        <a:bodyPr/>
        <a:lstStyle/>
        <a:p>
          <a:endParaRPr lang="ru-RU"/>
        </a:p>
      </dgm:t>
    </dgm:pt>
    <dgm:pt modelId="{3321FBFD-2219-4A8A-A777-2089043F4323}" type="sibTrans" cxnId="{491A6B49-A906-4DF8-93BF-AEBE54471E03}">
      <dgm:prSet/>
      <dgm:spPr/>
      <dgm:t>
        <a:bodyPr/>
        <a:lstStyle/>
        <a:p>
          <a:endParaRPr lang="ru-RU"/>
        </a:p>
      </dgm:t>
    </dgm:pt>
    <dgm:pt modelId="{DA6BE501-6D11-43CF-9A9B-9694750E97FA}">
      <dgm:prSet/>
      <dgm:spPr/>
      <dgm:t>
        <a:bodyPr/>
        <a:lstStyle/>
        <a:p>
          <a:r>
            <a:rPr lang="ru-RU" dirty="0"/>
            <a:t>З </a:t>
          </a:r>
          <a:r>
            <a:rPr lang="ru-RU" dirty="0" err="1"/>
            <a:t>присвоєнням</a:t>
          </a:r>
          <a:r>
            <a:rPr lang="ru-RU" dirty="0"/>
            <a:t>  </a:t>
          </a:r>
          <a:r>
            <a:rPr lang="ru-RU" dirty="0" err="1"/>
            <a:t>наступної</a:t>
          </a:r>
          <a:r>
            <a:rPr lang="ru-RU" dirty="0"/>
            <a:t> </a:t>
          </a:r>
          <a:r>
            <a:rPr lang="ru-RU" dirty="0" err="1"/>
            <a:t>кваліфікаційної</a:t>
          </a:r>
          <a:r>
            <a:rPr lang="ru-RU" dirty="0"/>
            <a:t> </a:t>
          </a:r>
          <a:r>
            <a:rPr lang="ru-RU" dirty="0" err="1"/>
            <a:t>категорії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підтвердження</a:t>
          </a:r>
          <a:r>
            <a:rPr lang="ru-RU" dirty="0"/>
            <a:t> </a:t>
          </a:r>
          <a:r>
            <a:rPr lang="ru-RU" dirty="0" err="1"/>
            <a:t>наявної</a:t>
          </a:r>
          <a:r>
            <a:rPr lang="ru-RU" dirty="0"/>
            <a:t> </a:t>
          </a:r>
          <a:r>
            <a:rPr lang="ru-RU" dirty="0" err="1"/>
            <a:t>вищої</a:t>
          </a:r>
          <a:r>
            <a:rPr lang="ru-RU" dirty="0"/>
            <a:t> </a:t>
          </a:r>
          <a:r>
            <a:rPr lang="ru-RU" dirty="0" err="1"/>
            <a:t>категорії</a:t>
          </a:r>
          <a:r>
            <a:rPr lang="ru-RU" dirty="0"/>
            <a:t>.</a:t>
          </a:r>
        </a:p>
      </dgm:t>
    </dgm:pt>
    <dgm:pt modelId="{8A4977A8-536A-4BFB-AD83-1C3F91B9942D}" type="parTrans" cxnId="{1DD990BF-5F8C-4340-8EBA-4AFE02CA2E3F}">
      <dgm:prSet/>
      <dgm:spPr/>
      <dgm:t>
        <a:bodyPr/>
        <a:lstStyle/>
        <a:p>
          <a:endParaRPr lang="ru-RU"/>
        </a:p>
      </dgm:t>
    </dgm:pt>
    <dgm:pt modelId="{54BD9C17-3DA2-4845-9A47-4195B04A4DAA}" type="sibTrans" cxnId="{1DD990BF-5F8C-4340-8EBA-4AFE02CA2E3F}">
      <dgm:prSet/>
      <dgm:spPr/>
      <dgm:t>
        <a:bodyPr/>
        <a:lstStyle/>
        <a:p>
          <a:endParaRPr lang="ru-RU"/>
        </a:p>
      </dgm:t>
    </dgm:pt>
    <dgm:pt modelId="{8914F4C6-5928-42B6-97C4-7A068627D044}" type="pres">
      <dgm:prSet presAssocID="{DA26E108-B374-4EDC-8777-33055CDF50A1}" presName="Name0" presStyleCnt="0">
        <dgm:presLayoutVars>
          <dgm:dir/>
          <dgm:resizeHandles val="exact"/>
        </dgm:presLayoutVars>
      </dgm:prSet>
      <dgm:spPr/>
    </dgm:pt>
    <dgm:pt modelId="{9C88734B-3169-4AA2-ACBD-B8E41592325B}" type="pres">
      <dgm:prSet presAssocID="{DA26E108-B374-4EDC-8777-33055CDF50A1}" presName="bkgdShp" presStyleLbl="alignAccFollowNode1" presStyleIdx="0" presStyleCnt="1" custLinFactNeighborX="3537"/>
      <dgm:spPr/>
    </dgm:pt>
    <dgm:pt modelId="{F5107B68-416B-4D5F-BB55-4B14D4EFD491}" type="pres">
      <dgm:prSet presAssocID="{DA26E108-B374-4EDC-8777-33055CDF50A1}" presName="linComp" presStyleCnt="0"/>
      <dgm:spPr/>
    </dgm:pt>
    <dgm:pt modelId="{079AA174-A5D6-4895-AA0A-30A4361C9900}" type="pres">
      <dgm:prSet presAssocID="{EDDA2B8C-84B1-4ECC-BA38-83D9DCEFB139}" presName="compNode" presStyleCnt="0"/>
      <dgm:spPr/>
    </dgm:pt>
    <dgm:pt modelId="{6329B655-3F3B-4209-BE33-3F855765B15E}" type="pres">
      <dgm:prSet presAssocID="{EDDA2B8C-84B1-4ECC-BA38-83D9DCEFB1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634D4-12A3-433E-AED1-632184558200}" type="pres">
      <dgm:prSet presAssocID="{EDDA2B8C-84B1-4ECC-BA38-83D9DCEFB139}" presName="invisiNode" presStyleLbl="node1" presStyleIdx="0" presStyleCnt="3"/>
      <dgm:spPr/>
    </dgm:pt>
    <dgm:pt modelId="{D210E803-379E-475C-9C76-62EEBDC141D6}" type="pres">
      <dgm:prSet presAssocID="{EDDA2B8C-84B1-4ECC-BA38-83D9DCEFB139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</dgm:spPr>
    </dgm:pt>
    <dgm:pt modelId="{00F75134-508B-4B2C-8F64-C4110F3C6324}" type="pres">
      <dgm:prSet presAssocID="{51F1E5C6-B834-4DBB-8ED0-5FAECFB8D5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C87F92-8E87-415A-BC4B-3E8AB50E344F}" type="pres">
      <dgm:prSet presAssocID="{050C1C2D-D1B0-4F79-B5EF-180908E8F257}" presName="compNode" presStyleCnt="0"/>
      <dgm:spPr/>
    </dgm:pt>
    <dgm:pt modelId="{2EEF3D46-31C9-4095-8D23-C3F4E7E7820E}" type="pres">
      <dgm:prSet presAssocID="{050C1C2D-D1B0-4F79-B5EF-180908E8F2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9233E-2EA7-4FF2-B815-44A2B86E4469}" type="pres">
      <dgm:prSet presAssocID="{050C1C2D-D1B0-4F79-B5EF-180908E8F257}" presName="invisiNode" presStyleLbl="node1" presStyleIdx="1" presStyleCnt="3"/>
      <dgm:spPr/>
    </dgm:pt>
    <dgm:pt modelId="{C3169382-EFB1-41B3-9662-8C4D013D05A7}" type="pres">
      <dgm:prSet presAssocID="{050C1C2D-D1B0-4F79-B5EF-180908E8F257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65000" r="-65000"/>
          </a:stretch>
        </a:blipFill>
      </dgm:spPr>
    </dgm:pt>
    <dgm:pt modelId="{B40CB788-D996-4E7C-B49A-A94ABE9B56EF}" type="pres">
      <dgm:prSet presAssocID="{3321FBFD-2219-4A8A-A777-2089043F43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DFFCC4-D351-4F8F-9740-9E9C35B809A9}" type="pres">
      <dgm:prSet presAssocID="{DA6BE501-6D11-43CF-9A9B-9694750E97FA}" presName="compNode" presStyleCnt="0"/>
      <dgm:spPr/>
    </dgm:pt>
    <dgm:pt modelId="{2801D5F3-7E39-4CBD-B4B3-9877600470FC}" type="pres">
      <dgm:prSet presAssocID="{DA6BE501-6D11-43CF-9A9B-9694750E97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B8AB8-4C33-4272-85FD-28CA82F7FA9C}" type="pres">
      <dgm:prSet presAssocID="{DA6BE501-6D11-43CF-9A9B-9694750E97FA}" presName="invisiNode" presStyleLbl="node1" presStyleIdx="2" presStyleCnt="3"/>
      <dgm:spPr/>
    </dgm:pt>
    <dgm:pt modelId="{CA410933-E1DE-4324-8C8F-77E2BB68D8FB}" type="pres">
      <dgm:prSet presAssocID="{DA6BE501-6D11-43CF-9A9B-9694750E97FA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</dgm:spPr>
    </dgm:pt>
  </dgm:ptLst>
  <dgm:cxnLst>
    <dgm:cxn modelId="{CBF94125-CD2B-408D-8464-FAB959FE1F07}" type="presOf" srcId="{DA26E108-B374-4EDC-8777-33055CDF50A1}" destId="{8914F4C6-5928-42B6-97C4-7A068627D044}" srcOrd="0" destOrd="0" presId="urn:microsoft.com/office/officeart/2005/8/layout/pList2"/>
    <dgm:cxn modelId="{ABDBF0E7-4E05-4CBB-A9B2-59C328B074DA}" srcId="{DA26E108-B374-4EDC-8777-33055CDF50A1}" destId="{EDDA2B8C-84B1-4ECC-BA38-83D9DCEFB139}" srcOrd="0" destOrd="0" parTransId="{01CD5267-09DF-42BB-A577-1323C1984DAF}" sibTransId="{51F1E5C6-B834-4DBB-8ED0-5FAECFB8D5C8}"/>
    <dgm:cxn modelId="{0233B3AB-F2E9-4478-A9B3-D8E93A41DDF2}" type="presOf" srcId="{3321FBFD-2219-4A8A-A777-2089043F4323}" destId="{B40CB788-D996-4E7C-B49A-A94ABE9B56EF}" srcOrd="0" destOrd="0" presId="urn:microsoft.com/office/officeart/2005/8/layout/pList2"/>
    <dgm:cxn modelId="{C4AC7932-89FC-4827-8FF1-8BA07E74CABF}" type="presOf" srcId="{DA6BE501-6D11-43CF-9A9B-9694750E97FA}" destId="{2801D5F3-7E39-4CBD-B4B3-9877600470FC}" srcOrd="0" destOrd="0" presId="urn:microsoft.com/office/officeart/2005/8/layout/pList2"/>
    <dgm:cxn modelId="{3FEEEF94-F180-41E8-817E-B81ABDB26E38}" type="presOf" srcId="{050C1C2D-D1B0-4F79-B5EF-180908E8F257}" destId="{2EEF3D46-31C9-4095-8D23-C3F4E7E7820E}" srcOrd="0" destOrd="0" presId="urn:microsoft.com/office/officeart/2005/8/layout/pList2"/>
    <dgm:cxn modelId="{1D1611F6-3FEF-40C3-B545-4A42B84B49C6}" type="presOf" srcId="{EDDA2B8C-84B1-4ECC-BA38-83D9DCEFB139}" destId="{6329B655-3F3B-4209-BE33-3F855765B15E}" srcOrd="0" destOrd="0" presId="urn:microsoft.com/office/officeart/2005/8/layout/pList2"/>
    <dgm:cxn modelId="{5B67F337-DF55-4FC1-9E20-45BCC4631AD7}" type="presOf" srcId="{51F1E5C6-B834-4DBB-8ED0-5FAECFB8D5C8}" destId="{00F75134-508B-4B2C-8F64-C4110F3C6324}" srcOrd="0" destOrd="0" presId="urn:microsoft.com/office/officeart/2005/8/layout/pList2"/>
    <dgm:cxn modelId="{491A6B49-A906-4DF8-93BF-AEBE54471E03}" srcId="{DA26E108-B374-4EDC-8777-33055CDF50A1}" destId="{050C1C2D-D1B0-4F79-B5EF-180908E8F257}" srcOrd="1" destOrd="0" parTransId="{05C5B992-6B48-4B65-B956-076AEED6F6A9}" sibTransId="{3321FBFD-2219-4A8A-A777-2089043F4323}"/>
    <dgm:cxn modelId="{1DD990BF-5F8C-4340-8EBA-4AFE02CA2E3F}" srcId="{DA26E108-B374-4EDC-8777-33055CDF50A1}" destId="{DA6BE501-6D11-43CF-9A9B-9694750E97FA}" srcOrd="2" destOrd="0" parTransId="{8A4977A8-536A-4BFB-AD83-1C3F91B9942D}" sibTransId="{54BD9C17-3DA2-4845-9A47-4195B04A4DAA}"/>
    <dgm:cxn modelId="{A20B35E7-8E0E-44C4-BF11-969A3FBAB2C2}" type="presParOf" srcId="{8914F4C6-5928-42B6-97C4-7A068627D044}" destId="{9C88734B-3169-4AA2-ACBD-B8E41592325B}" srcOrd="0" destOrd="0" presId="urn:microsoft.com/office/officeart/2005/8/layout/pList2"/>
    <dgm:cxn modelId="{B2259240-0C2B-42B6-8F60-4A0A43352E73}" type="presParOf" srcId="{8914F4C6-5928-42B6-97C4-7A068627D044}" destId="{F5107B68-416B-4D5F-BB55-4B14D4EFD491}" srcOrd="1" destOrd="0" presId="urn:microsoft.com/office/officeart/2005/8/layout/pList2"/>
    <dgm:cxn modelId="{69A1727A-47E0-4A5D-94A7-5F139B2E9BB2}" type="presParOf" srcId="{F5107B68-416B-4D5F-BB55-4B14D4EFD491}" destId="{079AA174-A5D6-4895-AA0A-30A4361C9900}" srcOrd="0" destOrd="0" presId="urn:microsoft.com/office/officeart/2005/8/layout/pList2"/>
    <dgm:cxn modelId="{6C8416C7-11ED-4E52-9B1E-F1C215B4B014}" type="presParOf" srcId="{079AA174-A5D6-4895-AA0A-30A4361C9900}" destId="{6329B655-3F3B-4209-BE33-3F855765B15E}" srcOrd="0" destOrd="0" presId="urn:microsoft.com/office/officeart/2005/8/layout/pList2"/>
    <dgm:cxn modelId="{2F93A275-0616-4C6C-924D-1515970DAB79}" type="presParOf" srcId="{079AA174-A5D6-4895-AA0A-30A4361C9900}" destId="{FF4634D4-12A3-433E-AED1-632184558200}" srcOrd="1" destOrd="0" presId="urn:microsoft.com/office/officeart/2005/8/layout/pList2"/>
    <dgm:cxn modelId="{1E6F1131-7A5D-41C8-B961-6605E3828159}" type="presParOf" srcId="{079AA174-A5D6-4895-AA0A-30A4361C9900}" destId="{D210E803-379E-475C-9C76-62EEBDC141D6}" srcOrd="2" destOrd="0" presId="urn:microsoft.com/office/officeart/2005/8/layout/pList2"/>
    <dgm:cxn modelId="{DA0FEB55-7671-46D5-A4C7-FF92B28BD743}" type="presParOf" srcId="{F5107B68-416B-4D5F-BB55-4B14D4EFD491}" destId="{00F75134-508B-4B2C-8F64-C4110F3C6324}" srcOrd="1" destOrd="0" presId="urn:microsoft.com/office/officeart/2005/8/layout/pList2"/>
    <dgm:cxn modelId="{BD38FB41-1E48-421C-BB55-FEF7452605FA}" type="presParOf" srcId="{F5107B68-416B-4D5F-BB55-4B14D4EFD491}" destId="{B2C87F92-8E87-415A-BC4B-3E8AB50E344F}" srcOrd="2" destOrd="0" presId="urn:microsoft.com/office/officeart/2005/8/layout/pList2"/>
    <dgm:cxn modelId="{55D98560-1302-404B-8224-2BD5C3FBFA1A}" type="presParOf" srcId="{B2C87F92-8E87-415A-BC4B-3E8AB50E344F}" destId="{2EEF3D46-31C9-4095-8D23-C3F4E7E7820E}" srcOrd="0" destOrd="0" presId="urn:microsoft.com/office/officeart/2005/8/layout/pList2"/>
    <dgm:cxn modelId="{03A36A78-23E5-47CE-A0B9-A3668DCACE0D}" type="presParOf" srcId="{B2C87F92-8E87-415A-BC4B-3E8AB50E344F}" destId="{4579233E-2EA7-4FF2-B815-44A2B86E4469}" srcOrd="1" destOrd="0" presId="urn:microsoft.com/office/officeart/2005/8/layout/pList2"/>
    <dgm:cxn modelId="{16E87D0C-8745-4250-B456-87F2AA6DDF17}" type="presParOf" srcId="{B2C87F92-8E87-415A-BC4B-3E8AB50E344F}" destId="{C3169382-EFB1-41B3-9662-8C4D013D05A7}" srcOrd="2" destOrd="0" presId="urn:microsoft.com/office/officeart/2005/8/layout/pList2"/>
    <dgm:cxn modelId="{6CF11675-E818-4434-A8F4-8FD2DC58AC18}" type="presParOf" srcId="{F5107B68-416B-4D5F-BB55-4B14D4EFD491}" destId="{B40CB788-D996-4E7C-B49A-A94ABE9B56EF}" srcOrd="3" destOrd="0" presId="urn:microsoft.com/office/officeart/2005/8/layout/pList2"/>
    <dgm:cxn modelId="{25471235-BF31-44C1-BE18-9DEC877E4108}" type="presParOf" srcId="{F5107B68-416B-4D5F-BB55-4B14D4EFD491}" destId="{8CDFFCC4-D351-4F8F-9740-9E9C35B809A9}" srcOrd="4" destOrd="0" presId="urn:microsoft.com/office/officeart/2005/8/layout/pList2"/>
    <dgm:cxn modelId="{8E2150A8-3520-4CAB-ACF3-889E7B997338}" type="presParOf" srcId="{8CDFFCC4-D351-4F8F-9740-9E9C35B809A9}" destId="{2801D5F3-7E39-4CBD-B4B3-9877600470FC}" srcOrd="0" destOrd="0" presId="urn:microsoft.com/office/officeart/2005/8/layout/pList2"/>
    <dgm:cxn modelId="{056DB936-456B-4397-AAD2-E5E281F5359F}" type="presParOf" srcId="{8CDFFCC4-D351-4F8F-9740-9E9C35B809A9}" destId="{EAAB8AB8-4C33-4272-85FD-28CA82F7FA9C}" srcOrd="1" destOrd="0" presId="urn:microsoft.com/office/officeart/2005/8/layout/pList2"/>
    <dgm:cxn modelId="{707FE79A-D159-4647-B857-729CB9FAA76E}" type="presParOf" srcId="{8CDFFCC4-D351-4F8F-9740-9E9C35B809A9}" destId="{CA410933-E1DE-4324-8C8F-77E2BB68D8F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8734B-3169-4AA2-ACBD-B8E41592325B}">
      <dsp:nvSpPr>
        <dsp:cNvPr id="0" name=""/>
        <dsp:cNvSpPr/>
      </dsp:nvSpPr>
      <dsp:spPr>
        <a:xfrm>
          <a:off x="0" y="0"/>
          <a:ext cx="7869237" cy="21202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0E803-379E-475C-9C76-62EEBDC141D6}">
      <dsp:nvSpPr>
        <dsp:cNvPr id="0" name=""/>
        <dsp:cNvSpPr/>
      </dsp:nvSpPr>
      <dsp:spPr>
        <a:xfrm>
          <a:off x="236077" y="282702"/>
          <a:ext cx="2311588" cy="1554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9B655-3F3B-4209-BE33-3F855765B15E}">
      <dsp:nvSpPr>
        <dsp:cNvPr id="0" name=""/>
        <dsp:cNvSpPr/>
      </dsp:nvSpPr>
      <dsp:spPr>
        <a:xfrm rot="10800000">
          <a:off x="236077" y="2120265"/>
          <a:ext cx="2311588" cy="25914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передбачається надбавка 20% до заробітної плати впродовж 3 років чинності сертифікату</a:t>
          </a:r>
          <a:endParaRPr lang="ru-RU" sz="1700" kern="1200" dirty="0"/>
        </a:p>
      </dsp:txBody>
      <dsp:txXfrm rot="10800000">
        <a:off x="307166" y="2120265"/>
        <a:ext cx="2169410" cy="2520346"/>
      </dsp:txXfrm>
    </dsp:sp>
    <dsp:sp modelId="{C3169382-EFB1-41B3-9662-8C4D013D05A7}">
      <dsp:nvSpPr>
        <dsp:cNvPr id="0" name=""/>
        <dsp:cNvSpPr/>
      </dsp:nvSpPr>
      <dsp:spPr>
        <a:xfrm>
          <a:off x="2778824" y="282701"/>
          <a:ext cx="2311588" cy="1554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F3D46-31C9-4095-8D23-C3F4E7E7820E}">
      <dsp:nvSpPr>
        <dsp:cNvPr id="0" name=""/>
        <dsp:cNvSpPr/>
      </dsp:nvSpPr>
      <dsp:spPr>
        <a:xfrm rot="10800000">
          <a:off x="2778824" y="2120265"/>
          <a:ext cx="2311588" cy="25914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Зараховуватиметься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успішне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сертифікації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чергове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позачергове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атестації</a:t>
          </a:r>
          <a:endParaRPr lang="uk-UA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49913" y="2120265"/>
        <a:ext cx="2169410" cy="2520346"/>
      </dsp:txXfrm>
    </dsp:sp>
    <dsp:sp modelId="{CA410933-E1DE-4324-8C8F-77E2BB68D8FB}">
      <dsp:nvSpPr>
        <dsp:cNvPr id="0" name=""/>
        <dsp:cNvSpPr/>
      </dsp:nvSpPr>
      <dsp:spPr>
        <a:xfrm>
          <a:off x="5321571" y="282701"/>
          <a:ext cx="2311588" cy="15548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1D5F3-7E39-4CBD-B4B3-9877600470FC}">
      <dsp:nvSpPr>
        <dsp:cNvPr id="0" name=""/>
        <dsp:cNvSpPr/>
      </dsp:nvSpPr>
      <dsp:spPr>
        <a:xfrm rot="10800000">
          <a:off x="5321571" y="2120265"/>
          <a:ext cx="2311588" cy="25914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 </a:t>
          </a:r>
          <a:r>
            <a:rPr lang="ru-RU" sz="1700" kern="1200" dirty="0" err="1"/>
            <a:t>присвоєнням</a:t>
          </a:r>
          <a:r>
            <a:rPr lang="ru-RU" sz="1700" kern="1200" dirty="0"/>
            <a:t>  </a:t>
          </a:r>
          <a:r>
            <a:rPr lang="ru-RU" sz="1700" kern="1200" dirty="0" err="1"/>
            <a:t>наступної</a:t>
          </a:r>
          <a:r>
            <a:rPr lang="ru-RU" sz="1700" kern="1200" dirty="0"/>
            <a:t> </a:t>
          </a:r>
          <a:r>
            <a:rPr lang="ru-RU" sz="1700" kern="1200" dirty="0" err="1"/>
            <a:t>кваліфікаційної</a:t>
          </a:r>
          <a:r>
            <a:rPr lang="ru-RU" sz="1700" kern="1200" dirty="0"/>
            <a:t> </a:t>
          </a:r>
          <a:r>
            <a:rPr lang="ru-RU" sz="1700" kern="1200" dirty="0" err="1"/>
            <a:t>категорії</a:t>
          </a:r>
          <a:r>
            <a:rPr lang="ru-RU" sz="1700" kern="1200" dirty="0"/>
            <a:t> </a:t>
          </a:r>
          <a:r>
            <a:rPr lang="ru-RU" sz="1700" kern="1200" dirty="0" err="1"/>
            <a:t>або</a:t>
          </a:r>
          <a:r>
            <a:rPr lang="ru-RU" sz="1700" kern="1200" dirty="0"/>
            <a:t> </a:t>
          </a:r>
          <a:r>
            <a:rPr lang="ru-RU" sz="1700" kern="1200" dirty="0" err="1"/>
            <a:t>підтвердження</a:t>
          </a:r>
          <a:r>
            <a:rPr lang="ru-RU" sz="1700" kern="1200" dirty="0"/>
            <a:t> </a:t>
          </a:r>
          <a:r>
            <a:rPr lang="ru-RU" sz="1700" kern="1200" dirty="0" err="1"/>
            <a:t>наявної</a:t>
          </a:r>
          <a:r>
            <a:rPr lang="ru-RU" sz="1700" kern="1200" dirty="0"/>
            <a:t> </a:t>
          </a:r>
          <a:r>
            <a:rPr lang="ru-RU" sz="1700" kern="1200" dirty="0" err="1"/>
            <a:t>вищої</a:t>
          </a:r>
          <a:r>
            <a:rPr lang="ru-RU" sz="1700" kern="1200" dirty="0"/>
            <a:t> </a:t>
          </a:r>
          <a:r>
            <a:rPr lang="ru-RU" sz="1700" kern="1200" dirty="0" err="1"/>
            <a:t>категорії</a:t>
          </a:r>
          <a:r>
            <a:rPr lang="ru-RU" sz="1700" kern="1200" dirty="0"/>
            <a:t>.</a:t>
          </a:r>
        </a:p>
      </dsp:txBody>
      <dsp:txXfrm rot="10800000">
        <a:off x="5392660" y="2120265"/>
        <a:ext cx="2169410" cy="252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154845" y="1069622"/>
            <a:ext cx="5912178" cy="2148363"/>
          </a:xfrm>
        </p:spPr>
        <p:txBody>
          <a:bodyPr>
            <a:noAutofit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Сертифікація 2023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F7A01F-CA2C-F45B-3F11-88B440E3D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33" y="3333561"/>
            <a:ext cx="4222044" cy="29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-2.59259E-6 L -2.77778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6FC2B-5B29-3728-F242-7E14FB27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Сертифікація 2023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95B8C-9B88-7096-1E15-A6C7F9617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Відповідно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до наказу МОН участь 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зможуть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узяти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лише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початкової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школи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(не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більше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1500), а й по 500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математики і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мови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літератури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забезпечують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реалізацію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нового Державного стандарту 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першому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циклі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базової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загальної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середньої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освіти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33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71A4B-6B29-9504-A03C-322A2B47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7" y="1"/>
            <a:ext cx="378586" cy="492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A68DB-E6F9-61C5-9BC4-14FEE1D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Реєстрація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початкової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школи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проходження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триватиме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 30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січня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до 13 лютого 2023 року й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відбуватиметься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у два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(30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січня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05 лютого) – у межах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граничної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кожного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регіону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додатковий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(06 – 13 лютого) – у межах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загальної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граничної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Реєстрація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математики та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мови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літератури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триватиме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протягом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01–11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серпня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(01–07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серпня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– у межах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граничної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кожного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регіону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додатковий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(07–11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серпня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– у межах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загальної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граничної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80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441" y="10603"/>
            <a:ext cx="7839635" cy="133773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зареєструватися</a:t>
            </a:r>
            <a:r>
              <a:rPr lang="ru-RU" dirty="0">
                <a:solidFill>
                  <a:schemeClr val="bg1"/>
                </a:solidFill>
              </a:rPr>
              <a:t>, треба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968539" y="1010995"/>
            <a:ext cx="7531994" cy="786003"/>
            <a:chOff x="1269" y="1296"/>
            <a:chExt cx="3265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18" y="1314"/>
              <a:ext cx="301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Ознайомитися</a:t>
              </a:r>
              <a:r>
                <a:rPr lang="ru-RU" sz="2000" dirty="0">
                  <a:solidFill>
                    <a:srgbClr val="000000"/>
                  </a:solidFill>
                </a:rPr>
                <a:t> з </a:t>
              </a:r>
              <a:r>
                <a:rPr lang="ru-RU" sz="2000" dirty="0" err="1">
                  <a:solidFill>
                    <a:srgbClr val="000000"/>
                  </a:solidFill>
                </a:rPr>
                <a:t>Положенням</a:t>
              </a:r>
              <a:r>
                <a:rPr lang="ru-RU" sz="2000" dirty="0">
                  <a:solidFill>
                    <a:srgbClr val="000000"/>
                  </a:solidFill>
                </a:rPr>
                <a:t> про </a:t>
              </a:r>
              <a:r>
                <a:rPr lang="ru-RU" sz="2000" dirty="0" err="1">
                  <a:solidFill>
                    <a:srgbClr val="000000"/>
                  </a:solidFill>
                </a:rPr>
                <a:t>сертифікацію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педагогічних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працівників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955732" y="2006614"/>
            <a:ext cx="8617245" cy="773270"/>
            <a:chOff x="1268" y="1776"/>
            <a:chExt cx="3728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34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err="1">
                  <a:solidFill>
                    <a:srgbClr val="000000"/>
                  </a:solidFill>
                </a:rPr>
                <a:t>Підготувати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необхідні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документи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892641" y="2920318"/>
            <a:ext cx="7472369" cy="1499431"/>
            <a:chOff x="1270" y="2247"/>
            <a:chExt cx="3192" cy="688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err="1">
                  <a:solidFill>
                    <a:srgbClr val="000000"/>
                  </a:solidFill>
                </a:rPr>
                <a:t>Створити</a:t>
              </a:r>
              <a:r>
                <a:rPr lang="ru-RU" sz="2000" dirty="0">
                  <a:solidFill>
                    <a:srgbClr val="000000"/>
                  </a:solidFill>
                </a:rPr>
                <a:t> й </a:t>
              </a:r>
              <a:r>
                <a:rPr lang="ru-RU" sz="2000" dirty="0" err="1">
                  <a:solidFill>
                    <a:srgbClr val="000000"/>
                  </a:solidFill>
                </a:rPr>
                <a:t>оформити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реєстраційну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картку-заяву</a:t>
              </a:r>
              <a:r>
                <a:rPr lang="ru-RU" sz="2000" dirty="0">
                  <a:solidFill>
                    <a:srgbClr val="000000"/>
                  </a:solidFill>
                </a:rPr>
                <a:t>, </a:t>
              </a:r>
              <a:r>
                <a:rPr lang="ru-RU" sz="2000" dirty="0" err="1">
                  <a:solidFill>
                    <a:srgbClr val="000000"/>
                  </a:solidFill>
                </a:rPr>
                <a:t>скориставшись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спеціальним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сервісом</a:t>
              </a:r>
              <a:r>
                <a:rPr lang="ru-RU" sz="2000" dirty="0">
                  <a:solidFill>
                    <a:srgbClr val="000000"/>
                  </a:solidFill>
                </a:rPr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082882" y="4006347"/>
            <a:ext cx="7247640" cy="862580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err="1">
                  <a:solidFill>
                    <a:srgbClr val="000000"/>
                  </a:solidFill>
                </a:rPr>
                <a:t>Сформувати</a:t>
              </a:r>
              <a:r>
                <a:rPr lang="ru-RU" sz="2000" dirty="0">
                  <a:solidFill>
                    <a:srgbClr val="000000"/>
                  </a:solidFill>
                </a:rPr>
                <a:t> комплект </a:t>
              </a:r>
              <a:r>
                <a:rPr lang="ru-RU" sz="2000" dirty="0" err="1">
                  <a:solidFill>
                    <a:srgbClr val="000000"/>
                  </a:solidFill>
                </a:rPr>
                <a:t>реєстраційних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документів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069441" y="5048935"/>
            <a:ext cx="7431092" cy="1271635"/>
            <a:chOff x="1268" y="3207"/>
            <a:chExt cx="2933" cy="483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2783" cy="48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err="1">
                  <a:solidFill>
                    <a:srgbClr val="000000"/>
                  </a:solidFill>
                </a:rPr>
                <a:t>Надіслати</a:t>
              </a:r>
              <a:r>
                <a:rPr lang="ru-RU" sz="2000" dirty="0">
                  <a:solidFill>
                    <a:srgbClr val="000000"/>
                  </a:solidFill>
                </a:rPr>
                <a:t> комплект </a:t>
              </a:r>
              <a:r>
                <a:rPr lang="ru-RU" sz="2000" dirty="0" err="1">
                  <a:solidFill>
                    <a:srgbClr val="000000"/>
                  </a:solidFill>
                </a:rPr>
                <a:t>документів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рекомендованим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поштовим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відправленням</a:t>
              </a:r>
              <a:r>
                <a:rPr lang="ru-RU" sz="2000" dirty="0">
                  <a:solidFill>
                    <a:srgbClr val="000000"/>
                  </a:solidFill>
                </a:rPr>
                <a:t> до </a:t>
              </a:r>
              <a:r>
                <a:rPr lang="ru-RU" sz="2000" dirty="0" err="1">
                  <a:solidFill>
                    <a:srgbClr val="000000"/>
                  </a:solidFill>
                </a:rPr>
                <a:t>відповідного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регіонального</a:t>
              </a:r>
              <a:r>
                <a:rPr lang="ru-RU" sz="2000" dirty="0">
                  <a:solidFill>
                    <a:srgbClr val="000000"/>
                  </a:solidFill>
                </a:rPr>
                <a:t> центру </a:t>
              </a:r>
              <a:r>
                <a:rPr lang="ru-RU" sz="2000" dirty="0" err="1">
                  <a:solidFill>
                    <a:srgbClr val="000000"/>
                  </a:solidFill>
                </a:rPr>
                <a:t>оцінювання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якості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освіти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або</a:t>
              </a:r>
              <a:r>
                <a:rPr lang="ru-RU" sz="2000" dirty="0">
                  <a:solidFill>
                    <a:srgbClr val="000000"/>
                  </a:solidFill>
                </a:rPr>
                <a:t> подати нарочно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4938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EB91C-2348-F406-591B-CE95F628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Керівникам закладу освіти має: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800F2-5111-D029-2750-23DEE6F90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Видати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довідку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закладу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освіти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педагогічному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працівнику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реєструється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проходження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з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інформацією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про: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прізвище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ім’я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по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батькові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наявності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назву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посади з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уточненням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фаху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за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яким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працює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також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того,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є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відповідна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посада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основним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місцем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загальний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стаж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стаж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займаній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посаді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спеціальність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згідно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 дипломом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кваліфікаційну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категорію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звання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(за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наявності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(п.8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Положення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сертифікацію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працівників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06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24FBB5-FDAB-591F-D913-7CAFBA00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37" y="280395"/>
            <a:ext cx="7869891" cy="4711234"/>
          </a:xfrm>
        </p:spPr>
        <p:txBody>
          <a:bodyPr/>
          <a:lstStyle/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Регіональний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центр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надсилатиме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рекомендованим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поштовим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відправленням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зазначену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реєстраційній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картці-заяві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адресу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повідомлення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реєстрації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зареєстрованим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учасникам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—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логін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пін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-код доступу до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кабінету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учасника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сайті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УЦОЯО.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BB9BE0-DBB1-5BB2-A190-335922B1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4381" r="12099" b="13175"/>
          <a:stretch/>
        </p:blipFill>
        <p:spPr>
          <a:xfrm>
            <a:off x="1676399" y="3018990"/>
            <a:ext cx="5791201" cy="35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5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983BB-FCE4-3AE5-9CC8-EF4E6E7C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Крок 2. Незалежне тестування.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846C7-2D71-6946-9600-82154A471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Незалежне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тестування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—це один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трьох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інструментів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початкових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класів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за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допомогою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перевіряють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фахові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знання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й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когнітивні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вміння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складові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професійної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компетентності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початкової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школи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відповідно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трудових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функцій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862C0-28D1-ED81-740F-BD8159BA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11" y="3988904"/>
            <a:ext cx="3830390" cy="28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7145E-786D-7548-4E12-1A11550D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62" y="361245"/>
            <a:ext cx="7839635" cy="13377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1.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Незалежне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тестування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(проводить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Український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регіональні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центри 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оцінювання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якості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освіти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670C5-1850-CE1E-CF65-972C625C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48" y="1567329"/>
            <a:ext cx="7869891" cy="4711234"/>
          </a:xfrm>
        </p:spPr>
        <p:txBody>
          <a:bodyPr>
            <a:normAutofit lnSpcReduction="10000"/>
          </a:bodyPr>
          <a:lstStyle/>
          <a:p>
            <a:r>
              <a:rPr lang="ru-RU" sz="4400" dirty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uk-UA" sz="4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2022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році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незалежне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тестування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вчителів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початкової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школи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відбулося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10 вересня.</a:t>
            </a:r>
          </a:p>
          <a:p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Інформацію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про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місце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, дату та час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проведення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незалежного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тестування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зазначено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в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листі-виклику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,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який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розміщено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в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кабінеті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учасника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ru-RU" sz="3600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сертифікації</a:t>
            </a:r>
            <a:r>
              <a:rPr lang="ru-RU" sz="3600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.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E2ACF8-E269-6F3F-AE09-8982D8E9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68085"/>
            <a:ext cx="2796209" cy="22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75743-C5EA-A849-7822-3CA725BF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FBA57-249D-1C20-FB91-9664684B1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580" y="0"/>
            <a:ext cx="8010961" cy="6761342"/>
          </a:xfrm>
        </p:spPr>
      </p:pic>
    </p:spTree>
    <p:extLst>
      <p:ext uri="{BB962C8B-B14F-4D97-AF65-F5344CB8AC3E}">
        <p14:creationId xmlns:p14="http://schemas.microsoft.com/office/powerpoint/2010/main" val="404765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76D34-81A2-9790-F484-A76FB1F7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50" y="318054"/>
            <a:ext cx="7839635" cy="1337732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Виклики і </a:t>
            </a:r>
            <a:r>
              <a:rPr kumimoji="0" lang="ru-RU" sz="32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труднощі</a:t>
            </a:r>
            <a: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цього</a:t>
            </a:r>
            <a: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етапу</a:t>
            </a:r>
            <a: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сучасних</a:t>
            </a:r>
            <a: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умовах</a:t>
            </a:r>
            <a: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ru-RU" sz="32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A3A1E-1393-7E91-1144-DD5FAA959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1655787"/>
            <a:ext cx="7438368" cy="4521176"/>
          </a:xfrm>
        </p:spPr>
        <p:txBody>
          <a:bodyPr>
            <a:normAutofit/>
          </a:bodyPr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Це єдиний етап, який проводиться не дистанційно і потребує очної явки вчителя до місця проведення тестування.</a:t>
            </a:r>
          </a:p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Під час тривоги зошити залишаються в класі, а вчителі перебувають без них в укритті. </a:t>
            </a:r>
          </a:p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Таким чином час проведення може збільшитись від 3 до 5 годин ( у цьому році в Дніпрі було 2 тривоги загальною тривалістю майже 2 години)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5456D-FBB7-86F8-73CF-43FD1F17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90" y="5095290"/>
            <a:ext cx="1762710" cy="17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E24D9-15CA-3CB4-9107-2B3A4801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Результати тестування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38909-2EEC-1EB3-E328-6C8F43ED4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09" y="1465729"/>
            <a:ext cx="4503839" cy="4711234"/>
          </a:xfrm>
        </p:spPr>
        <p:txBody>
          <a:bodyPr>
            <a:normAutofit fontScale="92500"/>
          </a:bodyPr>
          <a:lstStyle/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Через два тижні результати тестування з’являться у вашому особистому кабінеті</a:t>
            </a:r>
          </a:p>
          <a:p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Але ви і самі раніше можете оцінити свою роботу. Через кілька днів після тестування ЦЕНТР ОЦІНЮВАННЯ ЯКОСТІ ОСВІТИ публікує відео з правильними відповідями і поясненнями.</a:t>
            </a:r>
          </a:p>
          <a:p>
            <a:r>
              <a:rPr lang="uk-UA" dirty="0" err="1">
                <a:solidFill>
                  <a:schemeClr val="bg1">
                    <a:lumMod val="95000"/>
                  </a:schemeClr>
                </a:solidFill>
              </a:rPr>
              <a:t>Погоровий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бал тестування 60 із 100.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C17500-7C9A-3F7A-09CF-CCB6A37A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48" y="-1"/>
            <a:ext cx="336605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7C7380-D9AA-EE1A-8A52-A38BF53EC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56" y="4108175"/>
            <a:ext cx="3815644" cy="25070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13230-1F36-1627-8AAE-71945BF8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Звісно, проходити сертифікацію в умовах війни – це складний виклик.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F9C70-F6E4-C5F6-523C-885E7244F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488" y="1297240"/>
            <a:ext cx="7869891" cy="4711234"/>
          </a:xfrm>
        </p:spPr>
        <p:txBody>
          <a:bodyPr>
            <a:normAutofit/>
          </a:bodyPr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Тривоги і вимкнення світла створили певні труднощі під час проходження сертифікації.</a:t>
            </a:r>
          </a:p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Але ми з вами знаємо, що вчителі неймовірні і здатні впоратись з будь-якими труднощами.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4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0C7600-97DB-78CA-5A0C-D2AB90BF3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8" y="0"/>
            <a:ext cx="697064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9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77136-E215-6981-415C-ED80E3CD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53" y="464904"/>
            <a:ext cx="7839635" cy="133773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Крок 3. </a:t>
            </a:r>
            <a:r>
              <a:rPr lang="uk-U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Самооцінювання</a:t>
            </a: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педагогічної майстерності</a:t>
            </a:r>
            <a:b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D0447-B517-5085-6044-6B0969EF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3330839"/>
            <a:ext cx="7481680" cy="4711234"/>
          </a:xfrm>
        </p:spPr>
        <p:txBody>
          <a:bodyPr>
            <a:normAutofit/>
          </a:bodyPr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Другий етап пройшов із 3 по 6 жовтня. Його «родзинка» – використання інформаційно-аналітичної системи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EvaluEd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Учасники заповнювали анкети </a:t>
            </a:r>
            <a:r>
              <a:rPr lang="uk-U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самооцінювання</a:t>
            </a: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 за три дні отримали </a:t>
            </a:r>
            <a:r>
              <a:rPr lang="uk-U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візуалізовану</a:t>
            </a: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інформацію про стан сформованості </a:t>
            </a:r>
            <a:r>
              <a:rPr lang="uk-U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компетентностей</a:t>
            </a: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Педагогика картинки для презентации - 81 фото - картинки и рисунки: скачать  бесплатно">
            <a:extLst>
              <a:ext uri="{FF2B5EF4-FFF2-40B4-BE49-F238E27FC236}">
                <a16:creationId xmlns:a16="http://schemas.microsoft.com/office/drawing/2014/main" id="{D4FF0E6E-0FD6-0E33-B950-04FD7BC1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97" y="464904"/>
            <a:ext cx="3074504" cy="25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7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4881FB-9387-F81A-6409-8B0EA72F2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" t="6718" b="10331"/>
          <a:stretch/>
        </p:blipFill>
        <p:spPr>
          <a:xfrm>
            <a:off x="318052" y="3359425"/>
            <a:ext cx="8825948" cy="3498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24E0A-2E3E-C5AB-E0C2-D912456D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96" y="320002"/>
            <a:ext cx="7839635" cy="28174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Другий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дає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змогу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підготуватися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третього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є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проміжок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часу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між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об’єктивним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самооцінюванням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оцінюванням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щоб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підтягнути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компетентності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перебувають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не на тому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рівні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вони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хотіли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73422F-1AB7-86A3-49B5-63097D7D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629" y="4008784"/>
            <a:ext cx="7869891" cy="4711234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56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573D9-9CDF-AE80-1A1A-9D49C08B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F19AF-C92F-47CF-865F-49E1526F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1465729"/>
            <a:ext cx="7349158" cy="4709784"/>
          </a:xfrm>
        </p:spPr>
        <p:txBody>
          <a:bodyPr>
            <a:normAutofit/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2022 році  скасували обов’язкове анкетування голів методичних об’єднань педагогів-учасників та керівників їхніх навчальних закладів.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BD368-8D2F-8EFB-B3C3-83427AE70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3" y="3609364"/>
            <a:ext cx="4626573" cy="307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34FBD-EC79-2181-0341-8162C651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Вивчення практичного досвіду педагога.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9BFCC3-F48A-5686-C57B-793C44B6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1465729"/>
            <a:ext cx="7190133" cy="4711234"/>
          </a:xfrm>
        </p:spPr>
        <p:txBody>
          <a:bodyPr/>
          <a:lstStyle/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Самопрезентація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Спостереження за навчальним заняттям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Самоаналіз уроку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Інтерв’ю</a:t>
            </a:r>
          </a:p>
          <a:p>
            <a:endParaRPr lang="uk-UA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473AF-AC71-1394-8FEC-D75FEEE2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711" y="4250092"/>
            <a:ext cx="3572289" cy="26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EF4ED-0567-E75D-5152-291F4D31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Крок 4 Самопрезентація.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B7DB4-F51D-9438-82D3-4B82ED541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757" y="1465729"/>
            <a:ext cx="6951593" cy="4711234"/>
          </a:xfrm>
        </p:spPr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 початку третього етапу бажано вже мати всі необхідні матеріали для самопрезентації (сертифікати, фото, відео)</a:t>
            </a:r>
          </a:p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Самопрезентацію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можна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зробити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довільному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форматі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презентації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відеопрезентації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прямого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ефіру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шкільного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освітнього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середовища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тощо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Учителі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могли обрати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найзручніший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себе формат. (6-10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хвилин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6872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10D29E-CC98-F7D5-E273-E5A0E8945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" y="-1"/>
            <a:ext cx="4140769" cy="34711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9CB2DC-C53E-3E85-8C92-39504D056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37" y="0"/>
            <a:ext cx="3954964" cy="3315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7B1EFF-559A-74A3-9CB9-34F06421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589"/>
            <a:ext cx="4192032" cy="33584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8CE454-5128-8312-4CB1-C1A9DF20D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68" y="3355118"/>
            <a:ext cx="4192032" cy="35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8443-E266-B446-57C0-DE25A9E0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Вивчення практичного досвіду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F6072-CECB-7F78-520C-78C20855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1465729"/>
            <a:ext cx="7044359" cy="4711234"/>
          </a:xfrm>
        </p:spPr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Усе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вивчення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відбувається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упродовж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одного дня.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Учасники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пізніше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ніж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 три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робочі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дні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й не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раніше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ніж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п’ять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робочих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днів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отримують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повідомлення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про те, в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днів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відбуватиметься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вивчення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досвіду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Учасник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може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здійснювати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свою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діяльність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безпосередньо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закладі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освіти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дистанційно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595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E356D-2516-B4BC-8007-8FFFE810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z="4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Вивчення практичного досвіду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CBA19-BB2B-119E-AB3B-63A24045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1465729"/>
            <a:ext cx="7004602" cy="4696532"/>
          </a:xfrm>
        </p:spPr>
        <p:txBody>
          <a:bodyPr>
            <a:normAutofit/>
          </a:bodyPr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Щонайменше експерти мають відвідати один урок і послухати самоаналіз цього уроку.</a:t>
            </a:r>
          </a:p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Після відвідування уроку та самоаналізу відбувається інтерв’ю з експертами онлайн.</a:t>
            </a:r>
          </a:p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Експерти протягом певного часу (до 40 хвилин) задають питання, які в них виникають, щодо вашої роботи чи професійного досвіду, чи загальних знань з методики і </a:t>
            </a:r>
            <a:r>
              <a:rPr lang="uk-UA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т.д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704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F22565-EB18-1297-A48F-4B171BBE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109" y="912574"/>
            <a:ext cx="7869891" cy="4711234"/>
          </a:xfrm>
        </p:spPr>
        <p:txBody>
          <a:bodyPr/>
          <a:lstStyle/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Рішенням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комісії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Державної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служби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якості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освіти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України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визначено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 результатами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вивчення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практичного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досвіду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учасників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пороговий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бал становить 122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бали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1171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початкових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класів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усіх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областей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України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подолали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пороговий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бал та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отримають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3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439A-1CE8-9B94-C2E1-F20BC05D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 таке сертифікація педагогічних працівників?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A735CE5-19C7-F61D-E12F-142F21F8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8" y="1465729"/>
            <a:ext cx="7428672" cy="4711234"/>
          </a:xfrm>
        </p:spPr>
        <p:txBody>
          <a:bodyPr/>
          <a:lstStyle/>
          <a:p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працівників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– це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зовнішнє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оцінювання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професійних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компетентностей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педагогічного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працівника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здійснюється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шляхом незалежного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тестування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самооцінювання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вивчення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практичного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досвіду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.(З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першої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сертифікації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2019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ці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етапи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дещо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змінились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F1005-473C-7507-D94A-4F1BD392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97351"/>
            <a:ext cx="832176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89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551FC-D4D6-181E-82B4-A6ABCD2C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успішно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пройшов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сертифікацію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1A4BEF-36D1-A72D-758C-8BB5A1392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0251"/>
              </p:ext>
            </p:extLst>
          </p:nvPr>
        </p:nvGraphicFramePr>
        <p:xfrm>
          <a:off x="1070182" y="1478516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299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9B9D3-10EA-77AC-1E14-8F7666F3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8" y="-198782"/>
            <a:ext cx="7839635" cy="3737112"/>
          </a:xfrm>
        </p:spPr>
        <p:txBody>
          <a:bodyPr>
            <a:normAutofit/>
          </a:bodyPr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2023 році пройти сертифікацію матимуть змогу також вчителі української мови та літератури та вчителі математики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8658C-445A-B191-6258-13FB0765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35" y="3739184"/>
            <a:ext cx="1800225" cy="2533650"/>
          </a:xfrm>
          <a:prstGeom prst="rect">
            <a:avLst/>
          </a:prstGeom>
        </p:spPr>
      </p:pic>
      <p:pic>
        <p:nvPicPr>
          <p:cNvPr id="1026" name="Picture 2" descr="Новини Львова: Кому українська мова стала ріднішою: у центрі, на півдні й  сході країни">
            <a:extLst>
              <a:ext uri="{FF2B5EF4-FFF2-40B4-BE49-F238E27FC236}">
                <a16:creationId xmlns:a16="http://schemas.microsoft.com/office/drawing/2014/main" id="{CD35DBA2-83BA-357F-1FEF-4F3255A6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70" y="4589394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CEFEE-16C5-DB06-6DF9-54335518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65" y="889275"/>
            <a:ext cx="7839635" cy="271669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Разом ми сильні та непереможні!</a:t>
            </a:r>
            <a:b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Бажаю всім впевненості та віри у свої сили, творчого натхнення та наснаги.</a:t>
            </a:r>
            <a:b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 descr="Світлая (Світлана Пирогова): Дякую Вам, читачі (акровірш) - ВІРШ, Вірші,  поезія. Клуб поезії">
            <a:extLst>
              <a:ext uri="{FF2B5EF4-FFF2-40B4-BE49-F238E27FC236}">
                <a16:creationId xmlns:a16="http://schemas.microsoft.com/office/drawing/2014/main" id="{83BA609D-DE60-415D-F0C7-0553A91ED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62" y="3882887"/>
            <a:ext cx="4956679" cy="22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8D7649-2C99-E35E-B3BA-3307C803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32" y="3429000"/>
            <a:ext cx="3260035" cy="32600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F1395-B1CD-ADC3-6FF7-C192BEB1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15" y="127997"/>
            <a:ext cx="7839635" cy="133773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 </a:t>
            </a:r>
            <a:r>
              <a:rPr lang="ru-R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2023році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сертифікація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проходила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під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девізом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Безпека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доступність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мобільність</a:t>
            </a:r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».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D38F1-EB9E-7F9F-B3E9-0F8D93FB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76" y="1611503"/>
            <a:ext cx="7869891" cy="4711234"/>
          </a:xfrm>
        </p:spPr>
        <p:txBody>
          <a:bodyPr>
            <a:normAutofit fontScale="92500" lnSpcReduction="10000"/>
          </a:bodyPr>
          <a:lstStyle/>
          <a:p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Безпека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–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адже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її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учасники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й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організатори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можуть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перебувати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у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безпечних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місцях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, є план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дій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під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час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повітряної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тривоги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.</a:t>
            </a:r>
          </a:p>
          <a:p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Доступність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–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усі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матеріали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є максимально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доступними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. </a:t>
            </a:r>
          </a:p>
          <a:p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Мобільність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–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етап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вивчення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</a:p>
          <a:p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досвіду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проходитиме</a:t>
            </a:r>
            <a:endParaRPr lang="ru-RU" b="1" i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-Ukraine"/>
            </a:endParaRPr>
          </a:p>
          <a:p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упродовж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одного дня </a:t>
            </a:r>
          </a:p>
          <a:p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(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минулоріч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– два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дні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) </a:t>
            </a:r>
          </a:p>
          <a:p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у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період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між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12 </a:t>
            </a:r>
            <a:r>
              <a:rPr lang="ru-RU" b="1" i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жовтня</a:t>
            </a:r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та</a:t>
            </a:r>
          </a:p>
          <a:p>
            <a:r>
              <a:rPr lang="ru-RU" b="1" i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-Ukraine"/>
              </a:rPr>
              <a:t> 18 листопада.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0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82" y="418376"/>
            <a:ext cx="7839635" cy="1337732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засади,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яких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ґрунтується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Сертифікація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b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2386082" y="1615940"/>
            <a:ext cx="6367707" cy="7080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Добровільність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386082" y="2603667"/>
            <a:ext cx="7374006" cy="720448"/>
            <a:chOff x="1268" y="1776"/>
            <a:chExt cx="3728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34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</a:rPr>
                <a:t>Роботу </a:t>
              </a:r>
              <a:r>
                <a:rPr lang="ru-RU" sz="2000" dirty="0" err="1">
                  <a:solidFill>
                    <a:srgbClr val="000000"/>
                  </a:solidFill>
                </a:rPr>
                <a:t>вчителів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оцінюють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освітяни</a:t>
              </a:r>
              <a:r>
                <a:rPr lang="ru-RU" sz="2000" dirty="0">
                  <a:solidFill>
                    <a:srgbClr val="000000"/>
                  </a:solidFill>
                </a:rPr>
                <a:t>, а не чиновники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439213" y="3468003"/>
            <a:ext cx="6266400" cy="883108"/>
            <a:chOff x="1270" y="2294"/>
            <a:chExt cx="3142" cy="393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372" y="2353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66" y="2332"/>
              <a:ext cx="263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err="1">
                  <a:solidFill>
                    <a:srgbClr val="000000"/>
                  </a:solidFill>
                </a:rPr>
                <a:t>Непроходження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сертифікації</a:t>
              </a:r>
              <a:r>
                <a:rPr lang="ru-RU" sz="2000" dirty="0">
                  <a:solidFill>
                    <a:srgbClr val="000000"/>
                  </a:solidFill>
                </a:rPr>
                <a:t> не </a:t>
              </a:r>
              <a:r>
                <a:rPr lang="ru-RU" sz="2000" dirty="0" err="1">
                  <a:solidFill>
                    <a:srgbClr val="000000"/>
                  </a:solidFill>
                </a:rPr>
                <a:t>несе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жодних</a:t>
              </a:r>
              <a:r>
                <a:rPr lang="ru-RU" sz="2000" dirty="0">
                  <a:solidFill>
                    <a:srgbClr val="000000"/>
                  </a:solidFill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</a:rPr>
                <a:t>наслідків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9E593B-BD69-C672-9013-43921F8C2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5" y="4905375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F7C22-F369-675A-03FB-D2A3FCAC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42" y="1629603"/>
            <a:ext cx="7839635" cy="1337732"/>
          </a:xfrm>
        </p:spPr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себе я обрала девіз: «Рухатись маленькими кроками»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D81CAA-623F-8016-DDDA-0AD00369C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3" y="3755187"/>
            <a:ext cx="3378503" cy="29300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1AA0D3-C247-280C-47DB-03ADAE88151C}"/>
              </a:ext>
            </a:extLst>
          </p:cNvPr>
          <p:cNvSpPr/>
          <p:nvPr/>
        </p:nvSpPr>
        <p:spPr>
          <a:xfrm>
            <a:off x="974722" y="2899596"/>
            <a:ext cx="581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Крок 1. Реєстрація</a:t>
            </a:r>
          </a:p>
        </p:txBody>
      </p:sp>
    </p:spTree>
    <p:extLst>
      <p:ext uri="{BB962C8B-B14F-4D97-AF65-F5344CB8AC3E}">
        <p14:creationId xmlns:p14="http://schemas.microsoft.com/office/powerpoint/2010/main" val="99143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B8626-346F-A52D-26BA-7230D1D0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Реєстрація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05AE6-401E-FD51-AFA5-582A629CB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487" y="1337733"/>
            <a:ext cx="7869891" cy="4711234"/>
          </a:xfrm>
        </p:spPr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Процес реєстрації кожного року відбувається в різний час. За інформацією можна слідкувати на сайті УКРАЇНСЬКОГО ЦЕНТРУ ОЦІНЮВАННЯ ЯКОСТІ ОСВІТИ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1BE7FC-C0EF-6CE0-6ACA-362E6A2E6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2" b="11812"/>
          <a:stretch/>
        </p:blipFill>
        <p:spPr>
          <a:xfrm>
            <a:off x="1456267" y="3429000"/>
            <a:ext cx="7507111" cy="32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09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CBDD-96AF-5177-A397-E343D462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1"/>
            <a:ext cx="8105421" cy="6005688"/>
          </a:xfrm>
        </p:spPr>
        <p:txBody>
          <a:bodyPr>
            <a:no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 2022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році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реєстрація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тривала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 1-15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серпня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2022 року і проводилась у два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етапи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b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основний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(01–08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серпня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– у межах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граничної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кількості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для кожного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регіону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додатковий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етап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(09–15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серпня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– у межах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загальної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граничної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кількості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(2500 </a:t>
            </a:r>
            <a:r>
              <a:rPr lang="ru-RU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031305-AB5C-0ACF-537B-FD0F7C24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22" y="4919303"/>
            <a:ext cx="235935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9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C03F6-A9D6-BEE1-99AD-BC6CE0DF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84" y="569845"/>
            <a:ext cx="7839635" cy="1337732"/>
          </a:xfrm>
        </p:spPr>
        <p:txBody>
          <a:bodyPr/>
          <a:lstStyle/>
          <a:p>
            <a:r>
              <a:rPr lang="uk-U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 запланованих 2500 місць сертифікацію пройшли 1335 осіб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109D14-ED65-1D63-537B-54A8C322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2292496"/>
            <a:ext cx="6109252" cy="45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1061</Words>
  <Application>Microsoft Office PowerPoint</Application>
  <PresentationFormat>Экран (4:3)</PresentationFormat>
  <Paragraphs>103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e-Ukraine</vt:lpstr>
      <vt:lpstr>Times New Roman</vt:lpstr>
      <vt:lpstr>Office Theme</vt:lpstr>
      <vt:lpstr>Сертифікація 2023</vt:lpstr>
      <vt:lpstr>Звісно, проходити сертифікацію в умовах війни – це складний виклик.</vt:lpstr>
      <vt:lpstr>Що таке сертифікація педагогічних працівників?</vt:lpstr>
      <vt:lpstr> У 2023році сертифікація проходила під девізом «Безпека, доступність, мобільність».</vt:lpstr>
      <vt:lpstr>3 основні засади, на яких ґрунтується Сертифікація: </vt:lpstr>
      <vt:lpstr>Для себе я обрала девіз: «Рухатись маленькими кроками»</vt:lpstr>
      <vt:lpstr>Реєстрація</vt:lpstr>
      <vt:lpstr>У 2022 році реєстрація тривала з 1-15 серпня 2022 року і проводилась у два етапи: основний етап (01–08 серпня) – у межах граничної кількості для кожного регіону додатковий етап (09–15 серпня) – у межах загальної граничної кількості (2500 вчителів)</vt:lpstr>
      <vt:lpstr>Із запланованих 2500 місць сертифікацію пройшли 1335 осіб</vt:lpstr>
      <vt:lpstr>Сертифікація 2023</vt:lpstr>
      <vt:lpstr>Презентация PowerPoint</vt:lpstr>
      <vt:lpstr>Щоб зареєструватися, треба</vt:lpstr>
      <vt:lpstr>Керівникам закладу освіти має:</vt:lpstr>
      <vt:lpstr>Презентация PowerPoint</vt:lpstr>
      <vt:lpstr>Крок 2. Незалежне тестування.</vt:lpstr>
      <vt:lpstr>1. Незалежне тестування.  (проводить Український та  регіональні центри  оцінювання якості освіти)</vt:lpstr>
      <vt:lpstr>Презентация PowerPoint</vt:lpstr>
      <vt:lpstr>Виклики і труднощі цього етапу в сучасних умовах. </vt:lpstr>
      <vt:lpstr>Результати тестування</vt:lpstr>
      <vt:lpstr>Презентация PowerPoint</vt:lpstr>
      <vt:lpstr>Крок 3. Самооцінювання  педагогічної майстерності </vt:lpstr>
      <vt:lpstr>Другий етап дає змогу підготуватися до третього. У вчителів є проміжок часу між об’єктивним самооцінюванням та оцінюванням, щоб «підтягнути» ті компетентності, які перебувають ще не на тому рівні, який вони хотіли б мати.</vt:lpstr>
      <vt:lpstr>Презентация PowerPoint</vt:lpstr>
      <vt:lpstr>Вивчення практичного досвіду педагога.</vt:lpstr>
      <vt:lpstr>Крок 4 Самопрезентація.</vt:lpstr>
      <vt:lpstr>Презентация PowerPoint</vt:lpstr>
      <vt:lpstr>Вивчення практичного досвіду</vt:lpstr>
      <vt:lpstr>Вивчення практичного досвіду</vt:lpstr>
      <vt:lpstr>Презентация PowerPoint</vt:lpstr>
      <vt:lpstr>Для вчителя, що успішно пройшов сертифікацію:</vt:lpstr>
      <vt:lpstr>В 2023 році пройти сертифікацію матимуть змогу також вчителі української мови та літератури та вчителі математики </vt:lpstr>
      <vt:lpstr>Разом ми сильні та непереможні! Бажаю всім впевненості та віри у свої сили, творчого натхнення та наснаги.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Administrator</cp:lastModifiedBy>
  <cp:revision>78</cp:revision>
  <dcterms:created xsi:type="dcterms:W3CDTF">2016-11-18T14:12:19Z</dcterms:created>
  <dcterms:modified xsi:type="dcterms:W3CDTF">2023-04-26T09:58:09Z</dcterms:modified>
</cp:coreProperties>
</file>