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73" r:id="rId6"/>
    <p:sldId id="263" r:id="rId7"/>
    <p:sldId id="264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13" autoAdjust="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4A244-B8BE-44BE-9FE5-6476C9012D18}" type="datetimeFigureOut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46BC8-5AF8-4E9C-BE40-44A50A54CE4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221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FD4F5-22AE-47AA-8B46-9BEBBD48949F}" type="datetimeFigureOut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2C294-B0DC-462D-9EA1-301DF9A4BF0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45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B23F3-2D31-4679-BE12-F56933DCAE5D}" type="datetimeFigureOut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4E3E2-1BD6-4D87-BF26-8764F1B256F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946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40216862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/>
              <a:t>Вставка рисунка SmartArt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C9125-0D11-44EE-8F88-6E3B7F86FFC5}" type="datetimeFigureOut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108C7-3F7E-4BD3-8E54-190C956387B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66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56C2E-6D11-47F2-841E-9D0EFE6F6946}" type="datetimeFigureOut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079DE-B8A3-4D5A-976D-475FBFF8AF6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1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81192-3629-4116-BF55-15D94497C382}" type="datetimeFigureOut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B9DB2-4709-460B-8D89-36934B72073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91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01289-594A-4385-8A5F-D92D85D804C4}" type="datetimeFigureOut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D44A5-5799-4D54-90AD-F43020BC957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C84B1-4C2E-4EE7-8F4E-4D7157AE9FAC}" type="datetimeFigureOut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CF167-17BC-4542-B9FD-C7ED60C68C6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02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CFA52-93E7-4F43-BBA8-B68029B0E253}" type="datetimeFigureOut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EE077-34B2-4CFD-8430-B3D01A7193C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03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79309-4325-46A6-A80E-6881885C6364}" type="datetimeFigureOut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ED0D4-EF5E-4183-9D1A-AA5537B9B20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298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824C3-667C-41FA-8027-3C557C5C636A}" type="datetimeFigureOut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ED4AD-3D68-4015-B75E-25748038AC8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539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8F701-DA88-4E67-B551-1C568F66289D}" type="datetimeFigureOut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BA1A5-C70E-48B9-80DF-240962EB910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57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B33345-5C57-42B5-8668-752BAFC0EA17}" type="datetimeFigureOut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CD2EE1-E019-42CF-B93B-CBBD39D4C58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7" r:id="rId12"/>
    <p:sldLayoutId id="2147483726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115616" y="2132856"/>
            <a:ext cx="6384925" cy="432048"/>
          </a:xfrm>
        </p:spPr>
        <p:txBody>
          <a:bodyPr/>
          <a:lstStyle/>
          <a:p>
            <a:r>
              <a:rPr lang="ru-RU" sz="2000" b="1" dirty="0">
                <a:latin typeface="Monotype Corsiva" pitchFamily="66" charset="0"/>
              </a:rPr>
              <a:t>ЗАПОРІЗЬКА ПОЧАТКОВА ШКОЛА «ЕВРИКА»</a:t>
            </a:r>
            <a:br>
              <a:rPr lang="ru-RU" sz="2000" b="1" dirty="0">
                <a:latin typeface="Monotype Corsiva" pitchFamily="66" charset="0"/>
              </a:rPr>
            </a:br>
            <a:br>
              <a:rPr lang="ru-RU" sz="3200" b="1" dirty="0">
                <a:latin typeface="Monotype Corsiva" pitchFamily="66" charset="0"/>
              </a:rPr>
            </a:br>
            <a:r>
              <a:rPr lang="ru-RU" sz="3600" b="1" dirty="0" err="1">
                <a:latin typeface="Monotype Corsiva" pitchFamily="66" charset="0"/>
              </a:rPr>
              <a:t>Засідання</a:t>
            </a:r>
            <a:r>
              <a:rPr lang="ru-RU" sz="3600" b="1" dirty="0">
                <a:latin typeface="Monotype Corsiva" pitchFamily="66" charset="0"/>
              </a:rPr>
              <a:t> </a:t>
            </a:r>
            <a:r>
              <a:rPr lang="ru-RU" sz="3600" b="1" dirty="0" err="1">
                <a:latin typeface="Monotype Corsiva" pitchFamily="66" charset="0"/>
              </a:rPr>
              <a:t>педагогічної</a:t>
            </a:r>
            <a:r>
              <a:rPr lang="ru-RU" sz="3600" b="1" dirty="0">
                <a:latin typeface="Monotype Corsiva" pitchFamily="66" charset="0"/>
              </a:rPr>
              <a:t> ради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22078" y="41490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Times New Roman"/>
              </a:rPr>
              <a:t>м. Запоріжжя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Times New Roman"/>
              </a:rPr>
              <a:t>травень  2023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902E1-29FA-4C12-99C3-A0EF8C87E811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548680"/>
            <a:ext cx="7560840" cy="272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 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b="1" dirty="0">
              <a:latin typeface="Calibri"/>
              <a:ea typeface="Calibri"/>
              <a:cs typeface="Times New Roman"/>
            </a:endParaRPr>
          </a:p>
          <a:p>
            <a:endParaRPr lang="uk-UA" sz="2000" b="1" dirty="0">
              <a:solidFill>
                <a:srgbClr val="0070C0"/>
              </a:solidFill>
            </a:endParaRPr>
          </a:p>
          <a:p>
            <a:endParaRPr lang="uk-UA" sz="2000" b="1" dirty="0">
              <a:solidFill>
                <a:srgbClr val="0070C0"/>
              </a:solidFill>
            </a:endParaRPr>
          </a:p>
          <a:p>
            <a:endParaRPr lang="uk-UA" sz="2000" b="1" dirty="0">
              <a:solidFill>
                <a:srgbClr val="0070C0"/>
              </a:solidFill>
            </a:endParaRPr>
          </a:p>
          <a:p>
            <a:endParaRPr lang="uk-UA" sz="2000" b="1" dirty="0">
              <a:solidFill>
                <a:srgbClr val="0070C0"/>
              </a:solidFill>
            </a:endParaRPr>
          </a:p>
          <a:p>
            <a:endParaRPr lang="uk-UA" sz="2000" b="1" dirty="0">
              <a:solidFill>
                <a:srgbClr val="0070C0"/>
              </a:solidFill>
            </a:endParaRPr>
          </a:p>
          <a:p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598203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Ч Е Р Г А       Д Е Н </a:t>
            </a:r>
            <a:r>
              <a:rPr lang="ru-RU" sz="2400" dirty="0" err="1">
                <a:solidFill>
                  <a:srgbClr val="FF0000"/>
                </a:solidFill>
              </a:rPr>
              <a:t>Н</a:t>
            </a:r>
            <a:r>
              <a:rPr lang="ru-RU" sz="2400" dirty="0">
                <a:solidFill>
                  <a:srgbClr val="FF0000"/>
                </a:solidFill>
              </a:rPr>
              <a:t> А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08720"/>
            <a:ext cx="8424936" cy="4936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  виконання  рішень попереднього  засідання  педагогічної  ради.                                                                                                              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ДПА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Загальний рівень готовності дошкільників – випускників  до навчання в школі.</a:t>
            </a:r>
            <a:endParaRPr lang="en-US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Засвоєння вихованцями дошкільного підрозділу Базового компоненту як Державного стандарту дошкільної освіти.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 Про виконання навчальних програм за 2022 – 2023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Аналіз відвідування вихованцями  закладу освіти.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 підсумки проведення навчальних екскурсій.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Про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2022 – 2023н.р.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організацію роботи дошкільного підрозділу в літній період.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 ознайомлення педагогічного колективу із проектом педагогічного навантаження на наступний 2023-2024 навчальний рік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972120" y="753294"/>
            <a:ext cx="748831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Засідання </a:t>
            </a:r>
            <a:r>
              <a:rPr lang="ru-RU" sz="2400" b="1" dirty="0" err="1">
                <a:solidFill>
                  <a:prstClr val="black"/>
                </a:solidFill>
                <a:latin typeface="Calibri"/>
              </a:rPr>
              <a:t>педагогічної</a:t>
            </a:r>
            <a:r>
              <a:rPr lang="ru-RU" sz="2400" b="1" dirty="0">
                <a:solidFill>
                  <a:prstClr val="black"/>
                </a:solidFill>
                <a:latin typeface="Calibri"/>
              </a:rPr>
              <a:t> ради №5  ЗПШ «</a:t>
            </a:r>
            <a:r>
              <a:rPr lang="ru-RU" sz="2400" b="1" dirty="0" err="1">
                <a:solidFill>
                  <a:prstClr val="black"/>
                </a:solidFill>
                <a:latin typeface="Calibri"/>
              </a:rPr>
              <a:t>Еврика</a:t>
            </a:r>
            <a:r>
              <a:rPr lang="ru-RU" sz="2400" b="1" dirty="0">
                <a:solidFill>
                  <a:prstClr val="black"/>
                </a:solidFill>
                <a:latin typeface="Calibri"/>
              </a:rPr>
              <a:t>» «</a:t>
            </a:r>
            <a:r>
              <a:rPr lang="ru-RU" sz="2400" b="1" dirty="0" err="1">
                <a:solidFill>
                  <a:prstClr val="black"/>
                </a:solidFill>
                <a:latin typeface="Calibri"/>
              </a:rPr>
              <a:t>Академічна</a:t>
            </a:r>
            <a:r>
              <a:rPr lang="ru-RU" sz="2400" b="1" dirty="0">
                <a:solidFill>
                  <a:prstClr val="black"/>
                </a:solidFill>
                <a:latin typeface="Calibri"/>
              </a:rPr>
              <a:t>  </a:t>
            </a:r>
            <a:r>
              <a:rPr lang="ru-RU" sz="2400" b="1" dirty="0" err="1">
                <a:solidFill>
                  <a:prstClr val="black"/>
                </a:solidFill>
                <a:latin typeface="Calibri"/>
              </a:rPr>
              <a:t>доброчесність</a:t>
            </a:r>
            <a:r>
              <a:rPr lang="ru-RU" sz="2400" b="1" dirty="0">
                <a:solidFill>
                  <a:prstClr val="black"/>
                </a:solidFill>
                <a:latin typeface="Calibri"/>
              </a:rPr>
              <a:t> в </a:t>
            </a:r>
            <a:r>
              <a:rPr lang="ru-RU" sz="2400" b="1" dirty="0" err="1">
                <a:solidFill>
                  <a:prstClr val="black"/>
                </a:solidFill>
                <a:latin typeface="Calibri"/>
              </a:rPr>
              <a:t>навчальному</a:t>
            </a:r>
            <a:r>
              <a:rPr lang="ru-RU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alibri"/>
              </a:rPr>
              <a:t>закладі</a:t>
            </a:r>
            <a:r>
              <a:rPr lang="ru-RU" sz="2400" b="1" dirty="0">
                <a:solidFill>
                  <a:prstClr val="black"/>
                </a:solidFill>
                <a:latin typeface="Calibri"/>
              </a:rPr>
              <a:t> » </a:t>
            </a:r>
            <a:r>
              <a:rPr lang="ru-RU" sz="2400" b="1" dirty="0" err="1">
                <a:solidFill>
                  <a:prstClr val="black"/>
                </a:solidFill>
                <a:latin typeface="Calibri"/>
              </a:rPr>
              <a:t>березень</a:t>
            </a:r>
            <a:r>
              <a:rPr lang="ru-RU" sz="2400" b="1" dirty="0">
                <a:solidFill>
                  <a:prstClr val="black"/>
                </a:solidFill>
                <a:latin typeface="Calibri"/>
              </a:rPr>
              <a:t>  2023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ru-RU" sz="2800" b="1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ru-RU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1344613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750889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564904"/>
            <a:ext cx="73453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Calibri"/>
              </a:rPr>
              <a:t>1.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Інформацію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 по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питанням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 2,3,4   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взяти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 до 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відома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Calibri"/>
              </a:rPr>
              <a:t>2. 5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питання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-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вжити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заходів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щодо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науково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-методичного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супроводу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дотримання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учасниками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освітнього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процесу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академічної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доброчесності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, у тому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числі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створення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і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забезпечення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функціонування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ефективної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системи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запобігання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та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виявлення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академічного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плагіату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та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інших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порушень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академічної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доброчесності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притягнення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порушників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до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академічної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відповідальності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– не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виявлено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Calibri"/>
              </a:rPr>
              <a:t>3.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Схвалити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Положення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про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академічну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доброчесність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учасників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освітнього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процесу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 ЗПШ «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Еврика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» -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схвалено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, на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сайті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Calibri"/>
              </a:rPr>
              <a:t>4. 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Усім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педагогічним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працівникам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закладу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дотримуватися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принципів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зазначених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у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Положенні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–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дотримуються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8229600" cy="5976664"/>
          </a:xfrm>
        </p:spPr>
        <p:txBody>
          <a:bodyPr/>
          <a:lstStyle/>
          <a:p>
            <a:pPr algn="l"/>
            <a:r>
              <a:rPr lang="ru-RU" sz="2400" b="1" dirty="0"/>
              <a:t>2. </a:t>
            </a:r>
            <a:r>
              <a:rPr lang="ru-RU" sz="2400" dirty="0" err="1">
                <a:cs typeface="Times New Roman" panose="02020603050405020304" pitchFamily="18" charset="0"/>
              </a:rPr>
              <a:t>Звільнення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cs typeface="Times New Roman" panose="02020603050405020304" pitchFamily="18" charset="0"/>
              </a:rPr>
              <a:t>учнів</a:t>
            </a:r>
            <a:r>
              <a:rPr lang="ru-RU" sz="2400" dirty="0">
                <a:cs typeface="Times New Roman" panose="02020603050405020304" pitchFamily="18" charset="0"/>
              </a:rPr>
              <a:t> 4 </a:t>
            </a:r>
            <a:r>
              <a:rPr lang="ru-RU" sz="2400" dirty="0" err="1">
                <a:cs typeface="Times New Roman" panose="02020603050405020304" pitchFamily="18" charset="0"/>
              </a:rPr>
              <a:t>класу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cs typeface="Times New Roman" panose="02020603050405020304" pitchFamily="18" charset="0"/>
              </a:rPr>
              <a:t>від</a:t>
            </a:r>
            <a:r>
              <a:rPr lang="ru-RU" sz="2400" dirty="0">
                <a:cs typeface="Times New Roman" panose="02020603050405020304" pitchFamily="18" charset="0"/>
              </a:rPr>
              <a:t> ДПА</a:t>
            </a:r>
            <a:br>
              <a:rPr lang="ru-RU" sz="2400" dirty="0">
                <a:cs typeface="Times New Roman" panose="02020603050405020304" pitchFamily="18" charset="0"/>
              </a:rPr>
            </a:br>
            <a:r>
              <a:rPr lang="ru-RU" sz="2400" b="1" dirty="0"/>
              <a:t>3. </a:t>
            </a:r>
            <a:r>
              <a:rPr lang="ru-RU" sz="2400" b="1" dirty="0" err="1"/>
              <a:t>Загальний</a:t>
            </a:r>
            <a:r>
              <a:rPr lang="ru-RU" sz="2400" b="1" dirty="0"/>
              <a:t> </a:t>
            </a:r>
            <a:r>
              <a:rPr lang="ru-RU" sz="2400" b="1" dirty="0" err="1"/>
              <a:t>рівень</a:t>
            </a:r>
            <a:r>
              <a:rPr lang="ru-RU" sz="2400" b="1" dirty="0"/>
              <a:t> </a:t>
            </a:r>
            <a:r>
              <a:rPr lang="ru-RU" sz="2400" b="1" dirty="0" err="1"/>
              <a:t>готовності</a:t>
            </a:r>
            <a:r>
              <a:rPr lang="ru-RU" sz="2400" b="1" dirty="0"/>
              <a:t> </a:t>
            </a:r>
            <a:r>
              <a:rPr lang="ru-RU" sz="2400" b="1" dirty="0" err="1"/>
              <a:t>дошкільників</a:t>
            </a:r>
            <a:r>
              <a:rPr lang="ru-RU" sz="2400" b="1" dirty="0"/>
              <a:t> – </a:t>
            </a:r>
            <a:r>
              <a:rPr lang="ru-RU" sz="2400" b="1" dirty="0" err="1"/>
              <a:t>випускників</a:t>
            </a:r>
            <a:r>
              <a:rPr lang="ru-RU" sz="2400" b="1" dirty="0"/>
              <a:t>  до </a:t>
            </a:r>
            <a:r>
              <a:rPr lang="ru-RU" sz="2400" b="1" dirty="0" err="1"/>
              <a:t>навчання</a:t>
            </a:r>
            <a:r>
              <a:rPr lang="ru-RU" sz="2400" b="1" dirty="0"/>
              <a:t> в </a:t>
            </a:r>
            <a:r>
              <a:rPr lang="ru-RU" sz="2400" b="1" dirty="0" err="1"/>
              <a:t>школі</a:t>
            </a:r>
            <a:r>
              <a:rPr lang="ru-RU" sz="2400" b="1" dirty="0"/>
              <a:t>.</a:t>
            </a:r>
            <a:br>
              <a:rPr lang="ru-RU" sz="2400" b="1" dirty="0"/>
            </a:br>
            <a:r>
              <a:rPr lang="ru-RU" sz="2400" dirty="0"/>
              <a:t>3.1. Педагогам </a:t>
            </a:r>
            <a:r>
              <a:rPr lang="ru-RU" sz="2400" dirty="0" err="1"/>
              <a:t>продовжувати</a:t>
            </a:r>
            <a:r>
              <a:rPr lang="ru-RU" sz="2400" dirty="0"/>
              <a:t> </a:t>
            </a:r>
            <a:r>
              <a:rPr lang="ru-RU" sz="2400" dirty="0" err="1"/>
              <a:t>впроваджувати</a:t>
            </a:r>
            <a:r>
              <a:rPr lang="ru-RU" sz="2400" dirty="0"/>
              <a:t> </a:t>
            </a:r>
            <a:r>
              <a:rPr lang="ru-RU" sz="2400" dirty="0" err="1"/>
              <a:t>інноваційні</a:t>
            </a:r>
            <a:r>
              <a:rPr lang="ru-RU" sz="2400" dirty="0"/>
              <a:t> </a:t>
            </a:r>
            <a:r>
              <a:rPr lang="ru-RU" sz="2400" dirty="0" err="1"/>
              <a:t>технології</a:t>
            </a:r>
            <a:r>
              <a:rPr lang="ru-RU" sz="2400" dirty="0"/>
              <a:t> в </a:t>
            </a:r>
            <a:r>
              <a:rPr lang="ru-RU" sz="2400" dirty="0" err="1"/>
              <a:t>роботі</a:t>
            </a:r>
            <a:r>
              <a:rPr lang="ru-RU" sz="2400" dirty="0"/>
              <a:t> з </a:t>
            </a:r>
            <a:r>
              <a:rPr lang="ru-RU" sz="2400" dirty="0" err="1"/>
              <a:t>дітьми</a:t>
            </a:r>
            <a:r>
              <a:rPr lang="ru-RU" sz="2400" dirty="0"/>
              <a:t> в </a:t>
            </a:r>
            <a:r>
              <a:rPr lang="ru-RU" sz="2400" dirty="0" err="1"/>
              <a:t>підготовці</a:t>
            </a:r>
            <a:r>
              <a:rPr lang="ru-RU" sz="2400" dirty="0"/>
              <a:t> до </a:t>
            </a:r>
            <a:r>
              <a:rPr lang="ru-RU" sz="2400" dirty="0" err="1"/>
              <a:t>шкільного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/>
              <a:t>3.2.  </a:t>
            </a:r>
            <a:r>
              <a:rPr lang="ru-RU" sz="2400" dirty="0" err="1"/>
              <a:t>Надалі</a:t>
            </a:r>
            <a:r>
              <a:rPr lang="ru-RU" sz="2400" dirty="0"/>
              <a:t> </a:t>
            </a:r>
            <a:r>
              <a:rPr lang="ru-RU" sz="2400" dirty="0" err="1"/>
              <a:t>продовжувати</a:t>
            </a:r>
            <a:r>
              <a:rPr lang="ru-RU" sz="2400" dirty="0"/>
              <a:t> </a:t>
            </a:r>
            <a:r>
              <a:rPr lang="ru-RU" sz="2400" dirty="0" err="1"/>
              <a:t>співпрацю</a:t>
            </a:r>
            <a:r>
              <a:rPr lang="ru-RU" sz="2400" dirty="0"/>
              <a:t> </a:t>
            </a:r>
            <a:r>
              <a:rPr lang="ru-RU" sz="2400" dirty="0" err="1"/>
              <a:t>початкової</a:t>
            </a:r>
            <a:r>
              <a:rPr lang="ru-RU" sz="2400" dirty="0"/>
              <a:t>  </a:t>
            </a:r>
            <a:r>
              <a:rPr lang="ru-RU" sz="2400" dirty="0" err="1"/>
              <a:t>школи</a:t>
            </a:r>
            <a:r>
              <a:rPr lang="ru-RU" sz="2400" dirty="0"/>
              <a:t> з </a:t>
            </a:r>
            <a:r>
              <a:rPr lang="ru-RU" sz="2400" dirty="0" err="1"/>
              <a:t>дошкільним</a:t>
            </a:r>
            <a:r>
              <a:rPr lang="ru-RU" sz="2400" dirty="0"/>
              <a:t> </a:t>
            </a:r>
            <a:r>
              <a:rPr lang="ru-RU" sz="2400" dirty="0" err="1"/>
              <a:t>підрозділом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/>
              <a:t>3.3. Практичному психологу </a:t>
            </a:r>
            <a:r>
              <a:rPr lang="ru-RU" sz="2400" dirty="0" err="1"/>
              <a:t>відстежувати</a:t>
            </a:r>
            <a:r>
              <a:rPr lang="ru-RU" sz="2400" dirty="0"/>
              <a:t> </a:t>
            </a:r>
            <a:r>
              <a:rPr lang="ru-RU" sz="2400" dirty="0" err="1"/>
              <a:t>психоемоційний</a:t>
            </a:r>
            <a:r>
              <a:rPr lang="ru-RU" sz="2400" dirty="0"/>
              <a:t> стан </a:t>
            </a:r>
            <a:r>
              <a:rPr lang="ru-RU" sz="2400" dirty="0" err="1"/>
              <a:t>дитини</a:t>
            </a:r>
            <a:r>
              <a:rPr lang="ru-RU" sz="2400" dirty="0"/>
              <a:t> та </a:t>
            </a:r>
            <a:r>
              <a:rPr lang="ru-RU" sz="2400" dirty="0" err="1"/>
              <a:t>готовність</a:t>
            </a:r>
            <a:r>
              <a:rPr lang="ru-RU" sz="2400" dirty="0"/>
              <a:t> </a:t>
            </a:r>
            <a:r>
              <a:rPr lang="ru-RU" sz="2400" dirty="0" err="1"/>
              <a:t>дітей</a:t>
            </a:r>
            <a:r>
              <a:rPr lang="ru-RU" sz="2400" dirty="0"/>
              <a:t> 6-ти </a:t>
            </a:r>
            <a:r>
              <a:rPr lang="ru-RU" sz="2400" dirty="0" err="1"/>
              <a:t>річного</a:t>
            </a:r>
            <a:r>
              <a:rPr lang="ru-RU" sz="2400" dirty="0"/>
              <a:t> </a:t>
            </a:r>
            <a:r>
              <a:rPr lang="ru-RU" sz="2400" dirty="0" err="1"/>
              <a:t>віку</a:t>
            </a:r>
            <a:r>
              <a:rPr lang="ru-RU" sz="2400" dirty="0"/>
              <a:t> до </a:t>
            </a:r>
            <a:r>
              <a:rPr lang="ru-RU" sz="2400" dirty="0" err="1"/>
              <a:t>школи</a:t>
            </a:r>
            <a:r>
              <a:rPr lang="ru-RU" sz="2400" dirty="0"/>
              <a:t>; </a:t>
            </a:r>
            <a:r>
              <a:rPr lang="ru-RU" sz="2400" dirty="0" err="1"/>
              <a:t>надавати</a:t>
            </a:r>
            <a:r>
              <a:rPr lang="ru-RU" sz="2400" dirty="0"/>
              <a:t> </a:t>
            </a:r>
            <a:r>
              <a:rPr lang="ru-RU" sz="2400" dirty="0" err="1"/>
              <a:t>вихователям</a:t>
            </a:r>
            <a:r>
              <a:rPr lang="ru-RU" sz="2400" dirty="0"/>
              <a:t> </a:t>
            </a:r>
            <a:r>
              <a:rPr lang="ru-RU" sz="2400" dirty="0" err="1"/>
              <a:t>необхідні</a:t>
            </a:r>
            <a:r>
              <a:rPr lang="ru-RU" sz="2400" dirty="0"/>
              <a:t> в </a:t>
            </a:r>
            <a:r>
              <a:rPr lang="ru-RU" sz="2400" dirty="0" err="1"/>
              <a:t>роботі</a:t>
            </a:r>
            <a:r>
              <a:rPr lang="ru-RU" sz="2400" dirty="0"/>
              <a:t> </a:t>
            </a:r>
            <a:r>
              <a:rPr lang="ru-RU" sz="2400" dirty="0" err="1"/>
              <a:t>рекомендації</a:t>
            </a:r>
            <a:r>
              <a:rPr lang="ru-RU" sz="2400" dirty="0"/>
              <a:t>.</a:t>
            </a:r>
            <a:br>
              <a:rPr lang="ru-RU" sz="2400" b="1" dirty="0"/>
            </a:br>
            <a:br>
              <a:rPr lang="ru-RU" sz="2400" b="1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marL="0" indent="0">
              <a:buNone/>
            </a:pPr>
            <a:br>
              <a:rPr lang="ru-RU" sz="2400" b="1" dirty="0"/>
            </a:br>
            <a:br>
              <a:rPr lang="ru-RU" sz="2400" b="1" dirty="0"/>
            </a:br>
            <a:r>
              <a:rPr lang="ru-RU" sz="2000" b="1" dirty="0"/>
              <a:t>4. </a:t>
            </a:r>
            <a:r>
              <a:rPr lang="ru-RU" sz="2000" b="1" dirty="0" err="1"/>
              <a:t>Засвоєння</a:t>
            </a:r>
            <a:r>
              <a:rPr lang="ru-RU" sz="2000" b="1" dirty="0"/>
              <a:t> </a:t>
            </a:r>
            <a:r>
              <a:rPr lang="ru-RU" sz="2000" b="1" dirty="0" err="1"/>
              <a:t>вихованцями</a:t>
            </a:r>
            <a:r>
              <a:rPr lang="ru-RU" sz="2000" b="1" dirty="0"/>
              <a:t> </a:t>
            </a:r>
            <a:r>
              <a:rPr lang="ru-RU" sz="2000" b="1" dirty="0" err="1"/>
              <a:t>дошкільного</a:t>
            </a:r>
            <a:r>
              <a:rPr lang="ru-RU" sz="2000" b="1" dirty="0"/>
              <a:t> </a:t>
            </a:r>
            <a:r>
              <a:rPr lang="ru-RU" sz="2000" b="1" dirty="0" err="1"/>
              <a:t>підрозділу</a:t>
            </a:r>
            <a:r>
              <a:rPr lang="ru-RU" sz="2000" b="1" dirty="0"/>
              <a:t> Базового компоненту як Державного стандарту </a:t>
            </a:r>
            <a:r>
              <a:rPr lang="ru-RU" sz="2000" b="1" dirty="0" err="1"/>
              <a:t>дошкільної</a:t>
            </a:r>
            <a:r>
              <a:rPr lang="ru-RU" sz="2000" b="1" dirty="0"/>
              <a:t> </a:t>
            </a:r>
            <a:r>
              <a:rPr lang="ru-RU" sz="2000" b="1" dirty="0" err="1"/>
              <a:t>освіти</a:t>
            </a:r>
            <a:r>
              <a:rPr lang="ru-RU" sz="2000" b="1" dirty="0"/>
              <a:t>. </a:t>
            </a:r>
            <a:br>
              <a:rPr lang="ru-RU" sz="2000" b="1" dirty="0"/>
            </a:br>
            <a:br>
              <a:rPr lang="en-US" sz="2000" b="1" dirty="0"/>
            </a:br>
            <a:endParaRPr lang="en-US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716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4.1.	</a:t>
            </a:r>
            <a:r>
              <a:rPr lang="ru-RU" sz="1800" dirty="0" err="1"/>
              <a:t>Вважати</a:t>
            </a:r>
            <a:r>
              <a:rPr lang="ru-RU" sz="1800" dirty="0"/>
              <a:t> </a:t>
            </a:r>
            <a:r>
              <a:rPr lang="ru-RU" sz="1800" dirty="0" err="1"/>
              <a:t>освітню</a:t>
            </a:r>
            <a:r>
              <a:rPr lang="ru-RU" sz="1800" dirty="0"/>
              <a:t> роботу, </a:t>
            </a:r>
            <a:r>
              <a:rPr lang="ru-RU" sz="1800" dirty="0" err="1"/>
              <a:t>спрямовану</a:t>
            </a:r>
            <a:r>
              <a:rPr lang="ru-RU" sz="1800" dirty="0"/>
              <a:t>  на </a:t>
            </a:r>
            <a:r>
              <a:rPr lang="ru-RU" sz="1800" dirty="0" err="1"/>
              <a:t>розвиток</a:t>
            </a:r>
            <a:r>
              <a:rPr lang="ru-RU" sz="1800" dirty="0"/>
              <a:t> та </a:t>
            </a:r>
            <a:r>
              <a:rPr lang="ru-RU" sz="1800" dirty="0" err="1"/>
              <a:t>засвоєння</a:t>
            </a:r>
            <a:r>
              <a:rPr lang="ru-RU" sz="1800" dirty="0"/>
              <a:t> </a:t>
            </a:r>
            <a:r>
              <a:rPr lang="ru-RU" sz="1800" dirty="0" err="1"/>
              <a:t>основних</a:t>
            </a:r>
            <a:r>
              <a:rPr lang="ru-RU" sz="1800" dirty="0"/>
              <a:t> </a:t>
            </a:r>
            <a:r>
              <a:rPr lang="ru-RU" sz="1800" dirty="0" err="1"/>
              <a:t>компетенцій</a:t>
            </a:r>
            <a:r>
              <a:rPr lang="ru-RU" sz="1800" dirty="0"/>
              <a:t> </a:t>
            </a:r>
            <a:r>
              <a:rPr lang="ru-RU" sz="1800" dirty="0" err="1"/>
              <a:t>дитини</a:t>
            </a:r>
            <a:r>
              <a:rPr lang="ru-RU" sz="1800" dirty="0"/>
              <a:t> за </a:t>
            </a:r>
            <a:r>
              <a:rPr lang="ru-RU" sz="1800" dirty="0" err="1"/>
              <a:t>вимогами</a:t>
            </a:r>
            <a:r>
              <a:rPr lang="ru-RU" sz="1800" dirty="0"/>
              <a:t> Базового компоненту </a:t>
            </a:r>
            <a:r>
              <a:rPr lang="ru-RU" sz="1800" dirty="0" err="1"/>
              <a:t>дошкільної</a:t>
            </a:r>
            <a:r>
              <a:rPr lang="ru-RU" sz="1800" dirty="0"/>
              <a:t> </a:t>
            </a:r>
            <a:r>
              <a:rPr lang="ru-RU" sz="1800" dirty="0" err="1"/>
              <a:t>освіти</a:t>
            </a:r>
            <a:r>
              <a:rPr lang="ru-RU" sz="1800" dirty="0"/>
              <a:t> у 2022 – 2023 </a:t>
            </a:r>
            <a:r>
              <a:rPr lang="ru-RU" sz="1800" dirty="0" err="1"/>
              <a:t>н.р</a:t>
            </a:r>
            <a:r>
              <a:rPr lang="ru-RU" sz="1800" dirty="0"/>
              <a:t>. </a:t>
            </a:r>
            <a:r>
              <a:rPr lang="ru-RU" sz="1800" dirty="0" err="1"/>
              <a:t>задовільною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dirty="0"/>
              <a:t>4.2.	</a:t>
            </a:r>
            <a:r>
              <a:rPr lang="ru-RU" sz="1800" dirty="0" err="1"/>
              <a:t>Вихователю</a:t>
            </a:r>
            <a:r>
              <a:rPr lang="ru-RU" sz="1800" dirty="0"/>
              <a:t> – методисту Пархоменко О.Ю.:</a:t>
            </a:r>
          </a:p>
          <a:p>
            <a:pPr marL="0" indent="0">
              <a:buNone/>
            </a:pPr>
            <a:r>
              <a:rPr lang="ru-RU" sz="1800" dirty="0"/>
              <a:t>4.2.1. </a:t>
            </a:r>
            <a:r>
              <a:rPr lang="ru-RU" sz="1800" dirty="0" err="1"/>
              <a:t>Посилити</a:t>
            </a:r>
            <a:r>
              <a:rPr lang="ru-RU" sz="1800" dirty="0"/>
              <a:t> </a:t>
            </a:r>
            <a:r>
              <a:rPr lang="ru-RU" sz="1800" dirty="0" err="1"/>
              <a:t>керівництво</a:t>
            </a:r>
            <a:r>
              <a:rPr lang="ru-RU" sz="1800" dirty="0"/>
              <a:t> і контроль за </a:t>
            </a:r>
            <a:r>
              <a:rPr lang="ru-RU" sz="1800" dirty="0" err="1"/>
              <a:t>виконанням</a:t>
            </a:r>
            <a:r>
              <a:rPr lang="ru-RU" sz="1800" dirty="0"/>
              <a:t> </a:t>
            </a:r>
            <a:r>
              <a:rPr lang="ru-RU" sz="1800" dirty="0" err="1"/>
              <a:t>пропозицій</a:t>
            </a:r>
            <a:r>
              <a:rPr lang="ru-RU" sz="1800" dirty="0"/>
              <a:t> та </a:t>
            </a:r>
            <a:r>
              <a:rPr lang="ru-RU" sz="1800" dirty="0" err="1"/>
              <a:t>усунення</a:t>
            </a:r>
            <a:r>
              <a:rPr lang="ru-RU" sz="1800" dirty="0"/>
              <a:t> </a:t>
            </a:r>
            <a:r>
              <a:rPr lang="ru-RU" sz="1800" dirty="0" err="1"/>
              <a:t>недоліків</a:t>
            </a:r>
            <a:r>
              <a:rPr lang="ru-RU" sz="1800" dirty="0"/>
              <a:t>, </a:t>
            </a:r>
            <a:r>
              <a:rPr lang="ru-RU" sz="1800" dirty="0" err="1"/>
              <a:t>виявлених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час </a:t>
            </a:r>
            <a:r>
              <a:rPr lang="ru-RU" sz="1800" dirty="0" err="1"/>
              <a:t>проведення</a:t>
            </a:r>
            <a:r>
              <a:rPr lang="ru-RU" sz="1800" dirty="0"/>
              <a:t> </a:t>
            </a:r>
            <a:r>
              <a:rPr lang="ru-RU" sz="1800" dirty="0" err="1"/>
              <a:t>аналізу</a:t>
            </a:r>
            <a:r>
              <a:rPr lang="ru-RU" sz="1800" dirty="0"/>
              <a:t> </a:t>
            </a:r>
            <a:r>
              <a:rPr lang="ru-RU" sz="1800" dirty="0" err="1"/>
              <a:t>моніторингу</a:t>
            </a:r>
            <a:r>
              <a:rPr lang="ru-RU" sz="1800" dirty="0"/>
              <a:t> </a:t>
            </a:r>
            <a:r>
              <a:rPr lang="ru-RU" sz="1800" dirty="0" err="1"/>
              <a:t>показників</a:t>
            </a:r>
            <a:r>
              <a:rPr lang="ru-RU" sz="1800" dirty="0"/>
              <a:t> </a:t>
            </a:r>
            <a:r>
              <a:rPr lang="ru-RU" sz="1800" dirty="0" err="1"/>
              <a:t>компетенції</a:t>
            </a:r>
            <a:r>
              <a:rPr lang="ru-RU" sz="1800" dirty="0"/>
              <a:t> </a:t>
            </a:r>
            <a:r>
              <a:rPr lang="ru-RU" sz="1800" dirty="0" err="1"/>
              <a:t>дітей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dirty="0"/>
              <a:t>4.2.2. </a:t>
            </a:r>
            <a:r>
              <a:rPr lang="ru-RU" sz="1800" dirty="0" err="1"/>
              <a:t>Своєчасно</a:t>
            </a:r>
            <a:r>
              <a:rPr lang="ru-RU" sz="1800" dirty="0"/>
              <a:t> </a:t>
            </a:r>
            <a:r>
              <a:rPr lang="ru-RU" sz="1800" dirty="0" err="1"/>
              <a:t>організовувати</a:t>
            </a:r>
            <a:r>
              <a:rPr lang="ru-RU" sz="1800" dirty="0"/>
              <a:t> </a:t>
            </a:r>
            <a:r>
              <a:rPr lang="ru-RU" sz="1800" dirty="0" err="1"/>
              <a:t>методичні</a:t>
            </a:r>
            <a:r>
              <a:rPr lang="ru-RU" sz="1800" dirty="0"/>
              <a:t> </a:t>
            </a:r>
            <a:r>
              <a:rPr lang="ru-RU" sz="1800" dirty="0" err="1"/>
              <a:t>дні</a:t>
            </a:r>
            <a:r>
              <a:rPr lang="ru-RU" sz="1800" dirty="0"/>
              <a:t> для </a:t>
            </a:r>
            <a:r>
              <a:rPr lang="ru-RU" sz="1800" dirty="0" err="1"/>
              <a:t>надання</a:t>
            </a:r>
            <a:r>
              <a:rPr lang="ru-RU" sz="1800" dirty="0"/>
              <a:t> </a:t>
            </a:r>
            <a:r>
              <a:rPr lang="ru-RU" sz="1800" dirty="0" err="1"/>
              <a:t>фахової</a:t>
            </a:r>
            <a:r>
              <a:rPr lang="ru-RU" sz="1800" dirty="0"/>
              <a:t> </a:t>
            </a:r>
            <a:r>
              <a:rPr lang="ru-RU" sz="1800" dirty="0" err="1"/>
              <a:t>допомоги</a:t>
            </a:r>
            <a:r>
              <a:rPr lang="ru-RU" sz="1800" dirty="0"/>
              <a:t> педагогам в </a:t>
            </a:r>
            <a:r>
              <a:rPr lang="ru-RU" sz="1800" dirty="0" err="1"/>
              <a:t>опануванні</a:t>
            </a:r>
            <a:r>
              <a:rPr lang="ru-RU" sz="1800" dirty="0"/>
              <a:t> </a:t>
            </a:r>
            <a:r>
              <a:rPr lang="ru-RU" sz="1800" dirty="0" err="1"/>
              <a:t>проблемних</a:t>
            </a:r>
            <a:r>
              <a:rPr lang="ru-RU" sz="1800" dirty="0"/>
              <a:t> </a:t>
            </a:r>
            <a:r>
              <a:rPr lang="ru-RU" sz="1800" dirty="0" err="1"/>
              <a:t>питань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dirty="0"/>
              <a:t>4.2.3. </a:t>
            </a:r>
            <a:r>
              <a:rPr lang="ru-RU" sz="1800" dirty="0" err="1"/>
              <a:t>Здійснювати</a:t>
            </a:r>
            <a:r>
              <a:rPr lang="ru-RU" sz="1800" dirty="0"/>
              <a:t> </a:t>
            </a:r>
            <a:r>
              <a:rPr lang="ru-RU" sz="1800" dirty="0" err="1"/>
              <a:t>систематичний</a:t>
            </a:r>
            <a:r>
              <a:rPr lang="ru-RU" sz="1800" dirty="0"/>
              <a:t> контроль за </a:t>
            </a:r>
            <a:r>
              <a:rPr lang="ru-RU" sz="1800" dirty="0" err="1"/>
              <a:t>виконанням</a:t>
            </a:r>
            <a:r>
              <a:rPr lang="ru-RU" sz="1800" dirty="0"/>
              <a:t> перспективного плану </a:t>
            </a:r>
            <a:r>
              <a:rPr lang="ru-RU" sz="1800" dirty="0" err="1"/>
              <a:t>роботи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dirty="0"/>
              <a:t>4.3.	</a:t>
            </a:r>
            <a:r>
              <a:rPr lang="ru-RU" sz="1800" dirty="0" err="1"/>
              <a:t>Вихователям</a:t>
            </a:r>
            <a:r>
              <a:rPr lang="ru-RU" sz="1800" dirty="0"/>
              <a:t>:</a:t>
            </a:r>
          </a:p>
          <a:p>
            <a:pPr marL="0" indent="0">
              <a:buNone/>
            </a:pPr>
            <a:r>
              <a:rPr lang="ru-RU" sz="1800" dirty="0"/>
              <a:t>4.3.1. </a:t>
            </a:r>
            <a:r>
              <a:rPr lang="ru-RU" sz="1800" dirty="0" err="1"/>
              <a:t>Удосконалити</a:t>
            </a:r>
            <a:r>
              <a:rPr lang="ru-RU" sz="1800" dirty="0"/>
              <a:t> </a:t>
            </a:r>
            <a:r>
              <a:rPr lang="ru-RU" sz="1800" dirty="0" err="1"/>
              <a:t>якість</a:t>
            </a:r>
            <a:r>
              <a:rPr lang="ru-RU" sz="1800" dirty="0"/>
              <a:t> </a:t>
            </a:r>
            <a:r>
              <a:rPr lang="ru-RU" sz="1800" dirty="0" err="1"/>
              <a:t>підготовки</a:t>
            </a:r>
            <a:r>
              <a:rPr lang="ru-RU" sz="1800" dirty="0"/>
              <a:t> до </a:t>
            </a:r>
            <a:r>
              <a:rPr lang="ru-RU" sz="1800" dirty="0" err="1"/>
              <a:t>організації</a:t>
            </a:r>
            <a:r>
              <a:rPr lang="ru-RU" sz="1800" dirty="0"/>
              <a:t> та </a:t>
            </a:r>
            <a:r>
              <a:rPr lang="ru-RU" sz="1800" dirty="0" err="1"/>
              <a:t>проведення</a:t>
            </a:r>
            <a:r>
              <a:rPr lang="ru-RU" sz="1800" dirty="0"/>
              <a:t> занять, </a:t>
            </a:r>
            <a:r>
              <a:rPr lang="ru-RU" sz="1800" dirty="0" err="1"/>
              <a:t>ігор</a:t>
            </a:r>
            <a:r>
              <a:rPr lang="ru-RU" sz="1800" dirty="0"/>
              <a:t>, </a:t>
            </a:r>
            <a:r>
              <a:rPr lang="ru-RU" sz="1800" dirty="0" err="1"/>
              <a:t>бесід</a:t>
            </a:r>
            <a:r>
              <a:rPr lang="ru-RU" sz="1800" dirty="0"/>
              <a:t> з </a:t>
            </a:r>
            <a:r>
              <a:rPr lang="ru-RU" sz="1800" dirty="0" err="1"/>
              <a:t>дітьми</a:t>
            </a:r>
            <a:r>
              <a:rPr lang="ru-RU" sz="1800" dirty="0"/>
              <a:t> за </a:t>
            </a:r>
            <a:r>
              <a:rPr lang="ru-RU" sz="1800" dirty="0" err="1"/>
              <a:t>освітніми</a:t>
            </a:r>
            <a:r>
              <a:rPr lang="ru-RU" sz="1800" dirty="0"/>
              <a:t> </a:t>
            </a:r>
            <a:r>
              <a:rPr lang="ru-RU" sz="1800" dirty="0" err="1"/>
              <a:t>напрямами</a:t>
            </a:r>
            <a:r>
              <a:rPr lang="ru-RU" sz="1800" dirty="0"/>
              <a:t> «</a:t>
            </a:r>
            <a:r>
              <a:rPr lang="ru-RU" sz="1800" dirty="0" err="1"/>
              <a:t>Мовлення</a:t>
            </a:r>
            <a:r>
              <a:rPr lang="ru-RU" sz="1800" dirty="0"/>
              <a:t> </a:t>
            </a:r>
            <a:r>
              <a:rPr lang="ru-RU" sz="1800" dirty="0" err="1"/>
              <a:t>дитини</a:t>
            </a:r>
            <a:r>
              <a:rPr lang="ru-RU" sz="1800" dirty="0"/>
              <a:t>», «</a:t>
            </a:r>
            <a:r>
              <a:rPr lang="ru-RU" sz="1800" dirty="0" err="1"/>
              <a:t>Дитина</a:t>
            </a:r>
            <a:r>
              <a:rPr lang="ru-RU" sz="1800" dirty="0"/>
              <a:t> в сенсорно – </a:t>
            </a:r>
            <a:r>
              <a:rPr lang="ru-RU" sz="1800" dirty="0" err="1"/>
              <a:t>пізнавальному</a:t>
            </a:r>
            <a:r>
              <a:rPr lang="ru-RU" sz="1800" dirty="0"/>
              <a:t> </a:t>
            </a:r>
            <a:r>
              <a:rPr lang="ru-RU" sz="1800" dirty="0" err="1"/>
              <a:t>просторі</a:t>
            </a:r>
            <a:r>
              <a:rPr lang="ru-RU" sz="1800" dirty="0"/>
              <a:t>». </a:t>
            </a:r>
          </a:p>
          <a:p>
            <a:pPr marL="0" indent="0">
              <a:buNone/>
            </a:pPr>
            <a:r>
              <a:rPr lang="ru-RU" sz="1800" dirty="0"/>
              <a:t>4.3.2. У </a:t>
            </a:r>
            <a:r>
              <a:rPr lang="ru-RU" sz="1800" dirty="0" err="1"/>
              <a:t>разі</a:t>
            </a:r>
            <a:r>
              <a:rPr lang="ru-RU" sz="1800" dirty="0"/>
              <a:t> потреби, </a:t>
            </a:r>
            <a:r>
              <a:rPr lang="ru-RU" sz="1800" dirty="0" err="1"/>
              <a:t>проводити</a:t>
            </a:r>
            <a:r>
              <a:rPr lang="ru-RU" sz="1800" dirty="0"/>
              <a:t> </a:t>
            </a:r>
            <a:r>
              <a:rPr lang="ru-RU" sz="1800" dirty="0" err="1"/>
              <a:t>роз`яснювальну</a:t>
            </a:r>
            <a:r>
              <a:rPr lang="ru-RU" sz="1800" dirty="0"/>
              <a:t> роботу з батьками </a:t>
            </a:r>
            <a:r>
              <a:rPr lang="ru-RU" sz="1800" dirty="0" err="1"/>
              <a:t>вихованців</a:t>
            </a:r>
            <a:r>
              <a:rPr lang="ru-RU" sz="1800" dirty="0"/>
              <a:t> з </a:t>
            </a:r>
            <a:r>
              <a:rPr lang="ru-RU" sz="1800" dirty="0" err="1"/>
              <a:t>питань</a:t>
            </a:r>
            <a:r>
              <a:rPr lang="ru-RU" sz="1800" dirty="0"/>
              <a:t> </a:t>
            </a:r>
            <a:r>
              <a:rPr lang="ru-RU" sz="1800" dirty="0" err="1"/>
              <a:t>надання</a:t>
            </a:r>
            <a:r>
              <a:rPr lang="ru-RU" sz="1800" dirty="0"/>
              <a:t> </a:t>
            </a:r>
            <a:r>
              <a:rPr lang="ru-RU" sz="1800" dirty="0" err="1"/>
              <a:t>дітям</a:t>
            </a:r>
            <a:r>
              <a:rPr lang="ru-RU" sz="1800" dirty="0"/>
              <a:t> </a:t>
            </a:r>
            <a:r>
              <a:rPr lang="ru-RU" sz="1800" dirty="0" err="1"/>
              <a:t>своєчасної</a:t>
            </a:r>
            <a:r>
              <a:rPr lang="ru-RU" sz="1800" dirty="0"/>
              <a:t> </a:t>
            </a:r>
            <a:r>
              <a:rPr lang="ru-RU" sz="1800" dirty="0" err="1"/>
              <a:t>кваліфікованої</a:t>
            </a:r>
            <a:r>
              <a:rPr lang="ru-RU" sz="1800" dirty="0"/>
              <a:t> </a:t>
            </a:r>
            <a:r>
              <a:rPr lang="ru-RU" sz="1800" dirty="0" err="1"/>
              <a:t>логопедичної</a:t>
            </a:r>
            <a:r>
              <a:rPr lang="ru-RU" sz="1800" dirty="0"/>
              <a:t> </a:t>
            </a:r>
            <a:r>
              <a:rPr lang="ru-RU" sz="1800" dirty="0" err="1"/>
              <a:t>допомоги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dirty="0"/>
              <a:t>4.3.3. </a:t>
            </a:r>
            <a:r>
              <a:rPr lang="ru-RU" sz="1800" dirty="0" err="1"/>
              <a:t>Систематизувати</a:t>
            </a:r>
            <a:r>
              <a:rPr lang="ru-RU" sz="1800" dirty="0"/>
              <a:t> </a:t>
            </a:r>
            <a:r>
              <a:rPr lang="ru-RU" sz="1800" dirty="0" err="1"/>
              <a:t>дидактичний</a:t>
            </a:r>
            <a:r>
              <a:rPr lang="ru-RU" sz="1800" dirty="0"/>
              <a:t>, </a:t>
            </a:r>
            <a:r>
              <a:rPr lang="ru-RU" sz="1800" dirty="0" err="1"/>
              <a:t>ігровий</a:t>
            </a:r>
            <a:r>
              <a:rPr lang="ru-RU" sz="1800" dirty="0"/>
              <a:t>, </a:t>
            </a:r>
            <a:r>
              <a:rPr lang="ru-RU" sz="1800" dirty="0" err="1"/>
              <a:t>роздатковий</a:t>
            </a:r>
            <a:r>
              <a:rPr lang="ru-RU" sz="1800" dirty="0"/>
              <a:t> </a:t>
            </a:r>
            <a:r>
              <a:rPr lang="ru-RU" sz="1800" dirty="0" err="1"/>
              <a:t>матеріал</a:t>
            </a:r>
            <a:r>
              <a:rPr lang="ru-RU" sz="1800" dirty="0"/>
              <a:t> за </a:t>
            </a:r>
            <a:r>
              <a:rPr lang="ru-RU" sz="1800" dirty="0" err="1"/>
              <a:t>освітніми</a:t>
            </a:r>
            <a:r>
              <a:rPr lang="ru-RU" sz="1800" dirty="0"/>
              <a:t> </a:t>
            </a:r>
            <a:r>
              <a:rPr lang="ru-RU" sz="1800" dirty="0" err="1"/>
              <a:t>напрямами</a:t>
            </a:r>
            <a:r>
              <a:rPr lang="ru-RU" sz="1800" dirty="0"/>
              <a:t> Базового компоненту </a:t>
            </a:r>
            <a:r>
              <a:rPr lang="ru-RU" sz="1800" dirty="0" err="1"/>
              <a:t>дошкільної</a:t>
            </a:r>
            <a:r>
              <a:rPr lang="ru-RU" sz="1800" dirty="0"/>
              <a:t> </a:t>
            </a:r>
            <a:r>
              <a:rPr lang="ru-RU" sz="1800" dirty="0" err="1"/>
              <a:t>освіти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3126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pPr algn="l"/>
            <a:r>
              <a:rPr lang="ru-RU" sz="2400" dirty="0"/>
              <a:t>5.  Про </a:t>
            </a:r>
            <a:r>
              <a:rPr lang="ru-RU" sz="2400" dirty="0" err="1"/>
              <a:t>виконання</a:t>
            </a:r>
            <a:r>
              <a:rPr lang="ru-RU" sz="2400" dirty="0"/>
              <a:t> </a:t>
            </a:r>
            <a:r>
              <a:rPr lang="ru-RU" sz="2400" dirty="0" err="1"/>
              <a:t>навчальних</a:t>
            </a:r>
            <a:r>
              <a:rPr lang="ru-RU" sz="2400" dirty="0"/>
              <a:t> </a:t>
            </a:r>
            <a:r>
              <a:rPr lang="ru-RU" sz="2400" dirty="0" err="1"/>
              <a:t>програм</a:t>
            </a:r>
            <a:r>
              <a:rPr lang="ru-RU" sz="2400" dirty="0"/>
              <a:t> за 2022 – 2023 </a:t>
            </a:r>
            <a:r>
              <a:rPr lang="ru-RU" sz="2400" dirty="0" err="1"/>
              <a:t>н.р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1800" dirty="0"/>
              <a:t>5.1. Лисенко Ю.Г., </a:t>
            </a:r>
            <a:r>
              <a:rPr lang="ru-RU" sz="1800" dirty="0" err="1"/>
              <a:t>в.о</a:t>
            </a:r>
            <a:r>
              <a:rPr lang="ru-RU" sz="1800" dirty="0"/>
              <a:t>. заступника директора з НВР:</a:t>
            </a:r>
            <a:br>
              <a:rPr lang="ru-RU" sz="1800" dirty="0"/>
            </a:br>
            <a:r>
              <a:rPr lang="ru-RU" sz="1800" dirty="0"/>
              <a:t>5.1.2. </a:t>
            </a:r>
            <a:r>
              <a:rPr lang="ru-RU" sz="1800" dirty="0" err="1"/>
              <a:t>Скласти</a:t>
            </a:r>
            <a:r>
              <a:rPr lang="ru-RU" sz="1800" dirty="0"/>
              <a:t> план </a:t>
            </a:r>
            <a:r>
              <a:rPr lang="ru-RU" sz="1800" dirty="0" err="1"/>
              <a:t>виховної</a:t>
            </a:r>
            <a:r>
              <a:rPr lang="ru-RU" sz="1800" dirty="0"/>
              <a:t> </a:t>
            </a:r>
            <a:r>
              <a:rPr lang="ru-RU" sz="1800" dirty="0" err="1"/>
              <a:t>роботи</a:t>
            </a:r>
            <a:r>
              <a:rPr lang="ru-RU" sz="1800" dirty="0"/>
              <a:t> на </a:t>
            </a:r>
            <a:r>
              <a:rPr lang="uk-UA" sz="1800" dirty="0"/>
              <a:t>2023-2024 </a:t>
            </a:r>
            <a:r>
              <a:rPr lang="uk-UA" sz="1800" dirty="0" err="1"/>
              <a:t>н.р</a:t>
            </a:r>
            <a:r>
              <a:rPr lang="uk-UA" sz="1800" dirty="0"/>
              <a:t>.</a:t>
            </a:r>
            <a:r>
              <a:rPr lang="ru-RU" sz="1800" dirty="0"/>
              <a:t> і довести </a:t>
            </a:r>
            <a:r>
              <a:rPr lang="ru-RU" sz="1800" dirty="0" err="1"/>
              <a:t>його</a:t>
            </a:r>
            <a:r>
              <a:rPr lang="ru-RU" sz="1800" dirty="0"/>
              <a:t> до </a:t>
            </a:r>
            <a:r>
              <a:rPr lang="ru-RU" sz="1800" dirty="0" err="1"/>
              <a:t>відома</a:t>
            </a:r>
            <a:r>
              <a:rPr lang="ru-RU" sz="1800" dirty="0"/>
              <a:t> </a:t>
            </a:r>
            <a:r>
              <a:rPr lang="ru-RU" sz="1800" dirty="0" err="1"/>
              <a:t>класних</a:t>
            </a:r>
            <a:r>
              <a:rPr lang="ru-RU" sz="1800" dirty="0"/>
              <a:t> </a:t>
            </a:r>
            <a:r>
              <a:rPr lang="ru-RU" sz="1800" dirty="0" err="1"/>
              <a:t>керівників</a:t>
            </a:r>
            <a:r>
              <a:rPr lang="ru-RU" sz="1800" dirty="0"/>
              <a:t> до  01.09.2023р.</a:t>
            </a:r>
            <a:br>
              <a:rPr lang="ru-RU" sz="1800" dirty="0"/>
            </a:br>
            <a:r>
              <a:rPr lang="ru-RU" sz="1800" dirty="0"/>
              <a:t>5.2. </a:t>
            </a:r>
            <a:r>
              <a:rPr lang="ru-RU" sz="1800" dirty="0" err="1"/>
              <a:t>Мордовець</a:t>
            </a:r>
            <a:r>
              <a:rPr lang="ru-RU" sz="1800" dirty="0"/>
              <a:t> Г.О., </a:t>
            </a:r>
            <a:r>
              <a:rPr lang="ru-RU" sz="1800" dirty="0" err="1"/>
              <a:t>керівнику</a:t>
            </a:r>
            <a:r>
              <a:rPr lang="ru-RU" sz="1800" dirty="0"/>
              <a:t> ШМО </a:t>
            </a:r>
            <a:r>
              <a:rPr lang="ru-RU" sz="1800" dirty="0" err="1"/>
              <a:t>вчителів</a:t>
            </a:r>
            <a:r>
              <a:rPr lang="ru-RU" sz="1800" dirty="0"/>
              <a:t> </a:t>
            </a:r>
            <a:r>
              <a:rPr lang="ru-RU" sz="1800" dirty="0" err="1"/>
              <a:t>початкових</a:t>
            </a:r>
            <a:r>
              <a:rPr lang="ru-RU" sz="1800" dirty="0"/>
              <a:t> </a:t>
            </a:r>
            <a:r>
              <a:rPr lang="ru-RU" sz="1800" dirty="0" err="1"/>
              <a:t>класів</a:t>
            </a:r>
            <a:r>
              <a:rPr lang="ru-RU" sz="1800" dirty="0"/>
              <a:t>:</a:t>
            </a:r>
            <a:br>
              <a:rPr lang="ru-RU" sz="1800" dirty="0"/>
            </a:br>
            <a:r>
              <a:rPr lang="ru-RU" sz="1800" dirty="0"/>
              <a:t>5.2.1. Провести ШМО і довести </a:t>
            </a:r>
            <a:r>
              <a:rPr lang="ru-RU" sz="1800" dirty="0" err="1"/>
              <a:t>результативність</a:t>
            </a:r>
            <a:r>
              <a:rPr lang="ru-RU" sz="1800" dirty="0"/>
              <a:t> </a:t>
            </a:r>
            <a:r>
              <a:rPr lang="ru-RU" sz="1800" dirty="0" err="1"/>
              <a:t>виконання</a:t>
            </a:r>
            <a:r>
              <a:rPr lang="ru-RU" sz="1800" dirty="0"/>
              <a:t> </a:t>
            </a:r>
            <a:r>
              <a:rPr lang="ru-RU" sz="1800" dirty="0" err="1"/>
              <a:t>навчальних</a:t>
            </a:r>
            <a:r>
              <a:rPr lang="ru-RU" sz="1800" dirty="0"/>
              <a:t> </a:t>
            </a:r>
            <a:r>
              <a:rPr lang="ru-RU" sz="1800" dirty="0" err="1"/>
              <a:t>планів</a:t>
            </a:r>
            <a:r>
              <a:rPr lang="ru-RU" sz="1800" dirty="0"/>
              <a:t> і </a:t>
            </a:r>
            <a:r>
              <a:rPr lang="ru-RU" sz="1800" dirty="0" err="1"/>
              <a:t>програм</a:t>
            </a:r>
            <a:r>
              <a:rPr lang="ru-RU" sz="1800" dirty="0"/>
              <a:t> до </a:t>
            </a:r>
            <a:r>
              <a:rPr lang="ru-RU" sz="1800" dirty="0" err="1"/>
              <a:t>вчителів</a:t>
            </a:r>
            <a:r>
              <a:rPr lang="ru-RU" sz="1800" dirty="0"/>
              <a:t> 1 – 4 </a:t>
            </a:r>
            <a:r>
              <a:rPr lang="ru-RU" sz="1800" dirty="0" err="1"/>
              <a:t>класів</a:t>
            </a:r>
            <a:r>
              <a:rPr lang="ru-RU" sz="1800" dirty="0"/>
              <a:t>. </a:t>
            </a:r>
            <a:br>
              <a:rPr lang="ru-RU" sz="1800" dirty="0"/>
            </a:br>
            <a:r>
              <a:rPr lang="ru-RU" sz="1800" dirty="0"/>
              <a:t>5.2.2. </a:t>
            </a:r>
            <a:r>
              <a:rPr lang="ru-RU" sz="1800" dirty="0" err="1"/>
              <a:t>Розробити</a:t>
            </a:r>
            <a:r>
              <a:rPr lang="ru-RU" sz="1800" dirty="0"/>
              <a:t> </a:t>
            </a:r>
            <a:r>
              <a:rPr lang="ru-RU" sz="1800" dirty="0" err="1"/>
              <a:t>рекомендації</a:t>
            </a:r>
            <a:r>
              <a:rPr lang="ru-RU" sz="1800" dirty="0"/>
              <a:t> </a:t>
            </a:r>
            <a:r>
              <a:rPr lang="ru-RU" sz="1800" dirty="0" err="1"/>
              <a:t>щодо</a:t>
            </a:r>
            <a:r>
              <a:rPr lang="ru-RU" sz="1800" dirty="0"/>
              <a:t> </a:t>
            </a:r>
            <a:r>
              <a:rPr lang="ru-RU" sz="1800" dirty="0" err="1"/>
              <a:t>покращення</a:t>
            </a:r>
            <a:r>
              <a:rPr lang="ru-RU" sz="1800" dirty="0"/>
              <a:t> </a:t>
            </a:r>
            <a:r>
              <a:rPr lang="ru-RU" sz="1800" dirty="0" err="1"/>
              <a:t>якості</a:t>
            </a:r>
            <a:r>
              <a:rPr lang="ru-RU" sz="1800" dirty="0"/>
              <a:t> </a:t>
            </a:r>
            <a:r>
              <a:rPr lang="ru-RU" sz="1800" dirty="0" err="1"/>
              <a:t>знань</a:t>
            </a:r>
            <a:r>
              <a:rPr lang="ru-RU" sz="1800" dirty="0"/>
              <a:t> </a:t>
            </a:r>
            <a:r>
              <a:rPr lang="ru-RU" sz="1800" dirty="0" err="1"/>
              <a:t>учнів</a:t>
            </a:r>
            <a:r>
              <a:rPr lang="ru-RU" sz="1800" dirty="0"/>
              <a:t> 1 – 4 </a:t>
            </a:r>
            <a:r>
              <a:rPr lang="ru-RU" sz="1800" dirty="0" err="1"/>
              <a:t>класів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предметів</a:t>
            </a:r>
            <a:r>
              <a:rPr lang="ru-RU" sz="1800" dirty="0"/>
              <a:t> </a:t>
            </a:r>
            <a:r>
              <a:rPr lang="ru-RU" sz="1800" dirty="0" err="1"/>
              <a:t>інваріантної</a:t>
            </a:r>
            <a:r>
              <a:rPr lang="ru-RU" sz="1800" dirty="0"/>
              <a:t> </a:t>
            </a:r>
            <a:r>
              <a:rPr lang="ru-RU" sz="1800" dirty="0" err="1"/>
              <a:t>складової</a:t>
            </a:r>
            <a:r>
              <a:rPr lang="ru-RU" sz="1800" dirty="0"/>
              <a:t> </a:t>
            </a:r>
            <a:r>
              <a:rPr lang="ru-RU" sz="1800" dirty="0" err="1"/>
              <a:t>робочого</a:t>
            </a:r>
            <a:r>
              <a:rPr lang="ru-RU" sz="1800" dirty="0"/>
              <a:t> </a:t>
            </a:r>
            <a:r>
              <a:rPr lang="ru-RU" sz="1800" dirty="0" err="1"/>
              <a:t>навчального</a:t>
            </a:r>
            <a:r>
              <a:rPr lang="ru-RU" sz="1800" dirty="0"/>
              <a:t> плану.</a:t>
            </a:r>
            <a:br>
              <a:rPr lang="ru-RU" sz="1800" dirty="0"/>
            </a:br>
            <a:r>
              <a:rPr lang="ru-RU" sz="1800" dirty="0"/>
              <a:t>5.3. </a:t>
            </a:r>
            <a:r>
              <a:rPr lang="ru-RU" sz="1800" dirty="0" err="1"/>
              <a:t>Бурцевій</a:t>
            </a:r>
            <a:r>
              <a:rPr lang="ru-RU" sz="1800" dirty="0"/>
              <a:t> Н.Л., </a:t>
            </a:r>
            <a:r>
              <a:rPr lang="ru-RU" sz="1800" dirty="0" err="1"/>
              <a:t>Мордовець</a:t>
            </a:r>
            <a:r>
              <a:rPr lang="ru-RU" sz="1800" dirty="0"/>
              <a:t> Г.О., Юрченко І.Д., </a:t>
            </a:r>
            <a:r>
              <a:rPr lang="ru-RU" sz="1800" dirty="0" err="1"/>
              <a:t>Здоровцовій</a:t>
            </a:r>
            <a:r>
              <a:rPr lang="ru-RU" sz="1800" dirty="0"/>
              <a:t> О.В., Лисенко Ю.Г., </a:t>
            </a:r>
            <a:r>
              <a:rPr lang="ru-RU" sz="1800" dirty="0" err="1"/>
              <a:t>Суслопаровій</a:t>
            </a:r>
            <a:r>
              <a:rPr lang="ru-RU" sz="1800" dirty="0"/>
              <a:t> Т.М., </a:t>
            </a:r>
            <a:r>
              <a:rPr lang="ru-RU" sz="1800" dirty="0" err="1"/>
              <a:t>вчителям</a:t>
            </a:r>
            <a:r>
              <a:rPr lang="ru-RU" sz="1800" dirty="0"/>
              <a:t> 1 – 4 </a:t>
            </a:r>
            <a:r>
              <a:rPr lang="ru-RU" sz="1800" dirty="0" err="1"/>
              <a:t>класів</a:t>
            </a:r>
            <a:r>
              <a:rPr lang="ru-RU" sz="1800" dirty="0"/>
              <a:t>:</a:t>
            </a:r>
            <a:br>
              <a:rPr lang="ru-RU" sz="1800" dirty="0"/>
            </a:br>
            <a:r>
              <a:rPr lang="ru-RU" sz="1800" dirty="0"/>
              <a:t>5.3.1.  </a:t>
            </a:r>
            <a:r>
              <a:rPr lang="ru-RU" sz="1800" dirty="0" err="1"/>
              <a:t>Узяти</a:t>
            </a:r>
            <a:r>
              <a:rPr lang="ru-RU" sz="1800" dirty="0"/>
              <a:t> до </a:t>
            </a:r>
            <a:r>
              <a:rPr lang="ru-RU" sz="1800" dirty="0" err="1"/>
              <a:t>уваги</a:t>
            </a:r>
            <a:r>
              <a:rPr lang="ru-RU" sz="1800" dirty="0"/>
              <a:t> </a:t>
            </a:r>
            <a:r>
              <a:rPr lang="ru-RU" sz="1800" dirty="0" err="1"/>
              <a:t>інформацію</a:t>
            </a:r>
            <a:r>
              <a:rPr lang="ru-RU" sz="1800" dirty="0"/>
              <a:t> про </a:t>
            </a:r>
            <a:r>
              <a:rPr lang="ru-RU" sz="1800" dirty="0" err="1"/>
              <a:t>виконання</a:t>
            </a:r>
            <a:r>
              <a:rPr lang="ru-RU" sz="1800" dirty="0"/>
              <a:t> </a:t>
            </a:r>
            <a:r>
              <a:rPr lang="ru-RU" sz="1800" dirty="0" err="1"/>
              <a:t>державних</a:t>
            </a:r>
            <a:r>
              <a:rPr lang="ru-RU" sz="1800" dirty="0"/>
              <a:t> </a:t>
            </a:r>
            <a:r>
              <a:rPr lang="ru-RU" sz="1800" dirty="0" err="1"/>
              <a:t>програм</a:t>
            </a:r>
            <a:r>
              <a:rPr lang="ru-RU" sz="1800" dirty="0"/>
              <a:t> у  2022-2023  </a:t>
            </a:r>
            <a:r>
              <a:rPr lang="ru-RU" sz="1800" dirty="0" err="1"/>
              <a:t>навчального</a:t>
            </a:r>
            <a:r>
              <a:rPr lang="ru-RU" sz="1800" dirty="0"/>
              <a:t> року.</a:t>
            </a:r>
            <a:br>
              <a:rPr lang="ru-RU" sz="1800" dirty="0"/>
            </a:br>
            <a:r>
              <a:rPr lang="ru-RU" sz="1800" dirty="0"/>
              <a:t>5.3.2. У </a:t>
            </a:r>
            <a:r>
              <a:rPr lang="ru-RU" sz="1800" dirty="0" err="1"/>
              <a:t>своїй</a:t>
            </a:r>
            <a:r>
              <a:rPr lang="ru-RU" sz="1800" dirty="0"/>
              <a:t> </a:t>
            </a:r>
            <a:r>
              <a:rPr lang="ru-RU" sz="1800" dirty="0" err="1"/>
              <a:t>роботі</a:t>
            </a:r>
            <a:r>
              <a:rPr lang="ru-RU" sz="1800" dirty="0"/>
              <a:t> </a:t>
            </a:r>
            <a:r>
              <a:rPr lang="ru-RU" sz="1800" dirty="0" err="1"/>
              <a:t>керуватися</a:t>
            </a:r>
            <a:r>
              <a:rPr lang="ru-RU" sz="1800" dirty="0"/>
              <a:t> </a:t>
            </a:r>
            <a:r>
              <a:rPr lang="ru-RU" sz="1800" dirty="0" err="1"/>
              <a:t>державними</a:t>
            </a:r>
            <a:r>
              <a:rPr lang="ru-RU" sz="1800" dirty="0"/>
              <a:t> </a:t>
            </a:r>
            <a:r>
              <a:rPr lang="ru-RU" sz="1800" dirty="0" err="1"/>
              <a:t>предметними</a:t>
            </a:r>
            <a:r>
              <a:rPr lang="ru-RU" sz="1800" dirty="0"/>
              <a:t> </a:t>
            </a:r>
            <a:r>
              <a:rPr lang="ru-RU" sz="1800" dirty="0" err="1"/>
              <a:t>програмами</a:t>
            </a:r>
            <a:r>
              <a:rPr lang="ru-RU" sz="1800" dirty="0"/>
              <a:t>, </a:t>
            </a:r>
            <a:r>
              <a:rPr lang="ru-RU" sz="1800" dirty="0" err="1"/>
              <a:t>інструктивно-методичними</a:t>
            </a:r>
            <a:r>
              <a:rPr lang="ru-RU" sz="1800" dirty="0"/>
              <a:t> </a:t>
            </a:r>
            <a:r>
              <a:rPr lang="ru-RU" sz="1800" dirty="0" err="1"/>
              <a:t>рекомендаціями</a:t>
            </a:r>
            <a:r>
              <a:rPr lang="ru-RU" sz="1800" dirty="0"/>
              <a:t> МОН </a:t>
            </a:r>
            <a:r>
              <a:rPr lang="ru-RU" sz="1800" dirty="0" err="1"/>
              <a:t>України</a:t>
            </a:r>
            <a:r>
              <a:rPr lang="ru-RU" sz="1800" dirty="0"/>
              <a:t> </a:t>
            </a:r>
            <a:r>
              <a:rPr lang="ru-RU" sz="1800" dirty="0" err="1"/>
              <a:t>щодо</a:t>
            </a:r>
            <a:r>
              <a:rPr lang="ru-RU" sz="1800" dirty="0"/>
              <a:t> </a:t>
            </a:r>
            <a:r>
              <a:rPr lang="ru-RU" sz="1800" dirty="0" err="1"/>
              <a:t>вивчення</a:t>
            </a:r>
            <a:r>
              <a:rPr lang="ru-RU" sz="1800" dirty="0"/>
              <a:t> </a:t>
            </a:r>
            <a:r>
              <a:rPr lang="ru-RU" sz="1800" dirty="0" err="1"/>
              <a:t>шкільних</a:t>
            </a:r>
            <a:r>
              <a:rPr lang="ru-RU" sz="1800" dirty="0"/>
              <a:t> </a:t>
            </a:r>
            <a:r>
              <a:rPr lang="ru-RU" sz="1800" dirty="0" err="1"/>
              <a:t>дисциплін</a:t>
            </a:r>
            <a:r>
              <a:rPr lang="ru-RU" sz="1800" dirty="0"/>
              <a:t> у 2023-2024 </a:t>
            </a:r>
            <a:r>
              <a:rPr lang="ru-RU" sz="1800" dirty="0" err="1"/>
              <a:t>н.р</a:t>
            </a:r>
            <a:r>
              <a:rPr lang="ru-RU" sz="1800" dirty="0"/>
              <a:t>, </a:t>
            </a:r>
            <a:r>
              <a:rPr lang="ru-RU" sz="1800" dirty="0" err="1"/>
              <a:t>методичним</a:t>
            </a:r>
            <a:r>
              <a:rPr lang="ru-RU" sz="1800" dirty="0"/>
              <a:t> листом «</a:t>
            </a:r>
            <a:r>
              <a:rPr lang="ru-RU" sz="1800" dirty="0" err="1"/>
              <a:t>Орієнтовні</a:t>
            </a:r>
            <a:r>
              <a:rPr lang="ru-RU" sz="1800" dirty="0"/>
              <a:t> </a:t>
            </a:r>
            <a:r>
              <a:rPr lang="ru-RU" sz="1800" dirty="0" err="1"/>
              <a:t>вимоги</a:t>
            </a:r>
            <a:r>
              <a:rPr lang="ru-RU" sz="1800" dirty="0"/>
              <a:t> до </a:t>
            </a:r>
            <a:r>
              <a:rPr lang="ru-RU" sz="1800" dirty="0" err="1"/>
              <a:t>усного</a:t>
            </a:r>
            <a:r>
              <a:rPr lang="ru-RU" sz="1800" dirty="0"/>
              <a:t> і </a:t>
            </a:r>
            <a:r>
              <a:rPr lang="ru-RU" sz="1800" dirty="0" err="1"/>
              <a:t>писемного</a:t>
            </a:r>
            <a:r>
              <a:rPr lang="ru-RU" sz="1800" dirty="0"/>
              <a:t> </a:t>
            </a:r>
            <a:r>
              <a:rPr lang="ru-RU" sz="1800" dirty="0" err="1"/>
              <a:t>мовлення</a:t>
            </a:r>
            <a:r>
              <a:rPr lang="ru-RU" sz="1800" dirty="0"/>
              <a:t> </a:t>
            </a:r>
            <a:r>
              <a:rPr lang="ru-RU" sz="1800" dirty="0" err="1"/>
              <a:t>учнів</a:t>
            </a:r>
            <a:r>
              <a:rPr lang="ru-RU" sz="1800" dirty="0"/>
              <a:t> та </a:t>
            </a:r>
            <a:r>
              <a:rPr lang="ru-RU" sz="1800" dirty="0" err="1"/>
              <a:t>проведення</a:t>
            </a:r>
            <a:r>
              <a:rPr lang="ru-RU" sz="1800" dirty="0"/>
              <a:t> </a:t>
            </a:r>
            <a:r>
              <a:rPr lang="ru-RU" sz="1800" dirty="0" err="1"/>
              <a:t>письмових</a:t>
            </a:r>
            <a:r>
              <a:rPr lang="ru-RU" sz="1800" dirty="0"/>
              <a:t> </a:t>
            </a:r>
            <a:r>
              <a:rPr lang="ru-RU" sz="1800" dirty="0" err="1"/>
              <a:t>робіт</a:t>
            </a:r>
            <a:r>
              <a:rPr lang="ru-RU" sz="1800" dirty="0"/>
              <a:t> і </a:t>
            </a:r>
            <a:r>
              <a:rPr lang="ru-RU" sz="1800" dirty="0" err="1"/>
              <a:t>перевірки</a:t>
            </a:r>
            <a:r>
              <a:rPr lang="ru-RU" sz="1800" dirty="0"/>
              <a:t> </a:t>
            </a:r>
            <a:r>
              <a:rPr lang="ru-RU" sz="1800" dirty="0" err="1"/>
              <a:t>зошитів</a:t>
            </a:r>
            <a:r>
              <a:rPr lang="ru-RU" sz="1800" dirty="0"/>
              <a:t>», а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критеріями</a:t>
            </a:r>
            <a:r>
              <a:rPr lang="ru-RU" sz="1800" dirty="0"/>
              <a:t> </a:t>
            </a:r>
            <a:r>
              <a:rPr lang="ru-RU" sz="1800" dirty="0" err="1"/>
              <a:t>оцінювання</a:t>
            </a:r>
            <a:r>
              <a:rPr lang="ru-RU" sz="1800" dirty="0"/>
              <a:t> </a:t>
            </a:r>
            <a:r>
              <a:rPr lang="ru-RU" sz="1800" dirty="0" err="1"/>
              <a:t>навчальних</a:t>
            </a:r>
            <a:r>
              <a:rPr lang="ru-RU" sz="1800" dirty="0"/>
              <a:t> </a:t>
            </a:r>
            <a:r>
              <a:rPr lang="ru-RU" sz="1800" dirty="0" err="1"/>
              <a:t>досягнень</a:t>
            </a:r>
            <a:r>
              <a:rPr lang="ru-RU" sz="1800" dirty="0"/>
              <a:t> </a:t>
            </a:r>
            <a:r>
              <a:rPr lang="ru-RU" sz="1800" dirty="0" err="1"/>
              <a:t>учнів</a:t>
            </a:r>
            <a:r>
              <a:rPr lang="ru-RU" sz="1800" dirty="0"/>
              <a:t> у </a:t>
            </a:r>
            <a:r>
              <a:rPr lang="ru-RU" sz="1800" dirty="0" err="1"/>
              <a:t>системі</a:t>
            </a:r>
            <a:r>
              <a:rPr lang="ru-RU" sz="1800" dirty="0"/>
              <a:t> </a:t>
            </a:r>
            <a:r>
              <a:rPr lang="ru-RU" sz="1800" dirty="0" err="1"/>
              <a:t>загальної</a:t>
            </a:r>
            <a:r>
              <a:rPr lang="ru-RU" sz="1800" dirty="0"/>
              <a:t> </a:t>
            </a:r>
            <a:r>
              <a:rPr lang="ru-RU" sz="1800" dirty="0" err="1"/>
              <a:t>середньої</a:t>
            </a:r>
            <a:r>
              <a:rPr lang="ru-RU" sz="1800" dirty="0"/>
              <a:t> </a:t>
            </a:r>
            <a:r>
              <a:rPr lang="ru-RU" sz="1800" dirty="0" err="1"/>
              <a:t>освіти</a:t>
            </a:r>
            <a:r>
              <a:rPr lang="ru-RU" sz="1800" dirty="0"/>
              <a:t>, </a:t>
            </a:r>
            <a:r>
              <a:rPr lang="ru-RU" sz="1800" dirty="0" err="1"/>
              <a:t>розробленими</a:t>
            </a:r>
            <a:r>
              <a:rPr lang="ru-RU" sz="1800" dirty="0"/>
              <a:t> на </a:t>
            </a:r>
            <a:r>
              <a:rPr lang="ru-RU" sz="1800" dirty="0" err="1"/>
              <a:t>виконання</a:t>
            </a:r>
            <a:r>
              <a:rPr lang="ru-RU" sz="1800" dirty="0"/>
              <a:t> </a:t>
            </a:r>
            <a:r>
              <a:rPr lang="ru-RU" sz="1800" dirty="0" err="1"/>
              <a:t>рішення</a:t>
            </a:r>
            <a:r>
              <a:rPr lang="ru-RU" sz="1800" dirty="0"/>
              <a:t> </a:t>
            </a:r>
            <a:r>
              <a:rPr lang="ru-RU" sz="1800" dirty="0" err="1"/>
              <a:t>колегії</a:t>
            </a:r>
            <a:r>
              <a:rPr lang="ru-RU" sz="1800" dirty="0"/>
              <a:t> МОН </a:t>
            </a:r>
            <a:r>
              <a:rPr lang="ru-RU" sz="1800" dirty="0" err="1"/>
              <a:t>України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/>
              <a:t>5.4.  </a:t>
            </a:r>
            <a:r>
              <a:rPr lang="ru-RU" sz="1800" dirty="0" err="1"/>
              <a:t>Класним</a:t>
            </a:r>
            <a:r>
              <a:rPr lang="ru-RU" sz="1800" dirty="0"/>
              <a:t> </a:t>
            </a:r>
            <a:r>
              <a:rPr lang="ru-RU" sz="1800" dirty="0" err="1"/>
              <a:t>керівникам</a:t>
            </a:r>
            <a:r>
              <a:rPr lang="ru-RU" sz="1800" dirty="0"/>
              <a:t> </a:t>
            </a:r>
            <a:r>
              <a:rPr lang="ru-RU" sz="1800" dirty="0" err="1"/>
              <a:t>початкової</a:t>
            </a:r>
            <a:r>
              <a:rPr lang="ru-RU" sz="1800" dirty="0"/>
              <a:t> </a:t>
            </a:r>
            <a:r>
              <a:rPr lang="ru-RU" sz="1800" dirty="0" err="1"/>
              <a:t>школи</a:t>
            </a:r>
            <a:r>
              <a:rPr lang="ru-RU" sz="1800" dirty="0"/>
              <a:t> в он-</a:t>
            </a:r>
            <a:r>
              <a:rPr lang="ru-RU" sz="1800" dirty="0" err="1"/>
              <a:t>лайн</a:t>
            </a:r>
            <a:r>
              <a:rPr lang="ru-RU" sz="1800" dirty="0"/>
              <a:t> </a:t>
            </a:r>
            <a:r>
              <a:rPr lang="ru-RU" sz="1800" dirty="0" err="1"/>
              <a:t>форматі</a:t>
            </a:r>
            <a:r>
              <a:rPr lang="ru-RU" sz="1800" dirty="0"/>
              <a:t> </a:t>
            </a:r>
            <a:r>
              <a:rPr lang="ru-RU" sz="1800" dirty="0" err="1"/>
              <a:t>ознайомити</a:t>
            </a:r>
            <a:r>
              <a:rPr lang="ru-RU" sz="1800" dirty="0"/>
              <a:t> </a:t>
            </a:r>
            <a:r>
              <a:rPr lang="ru-RU" sz="1800" dirty="0" err="1"/>
              <a:t>батьків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результатами </a:t>
            </a:r>
            <a:r>
              <a:rPr lang="ru-RU" sz="1800" dirty="0" err="1"/>
              <a:t>успішності</a:t>
            </a:r>
            <a:r>
              <a:rPr lang="ru-RU" sz="1800" dirty="0"/>
              <a:t> </a:t>
            </a:r>
            <a:r>
              <a:rPr lang="ru-RU" sz="1800" dirty="0" err="1"/>
              <a:t>учнів</a:t>
            </a:r>
            <a:r>
              <a:rPr lang="ru-RU" sz="1800" dirty="0"/>
              <a:t> за </a:t>
            </a:r>
            <a:r>
              <a:rPr lang="ru-RU" sz="1800" dirty="0" err="1"/>
              <a:t>рік</a:t>
            </a:r>
            <a:r>
              <a:rPr lang="ru-RU" sz="1800" dirty="0"/>
              <a:t> та </a:t>
            </a:r>
            <a:r>
              <a:rPr lang="ru-RU" sz="1800" dirty="0" err="1"/>
              <a:t>недоліками</a:t>
            </a:r>
            <a:r>
              <a:rPr lang="ru-RU" sz="1800" dirty="0"/>
              <a:t> до 01.06.2023 р.</a:t>
            </a:r>
            <a:br>
              <a:rPr lang="ru-RU" sz="1800" dirty="0"/>
            </a:br>
            <a:endParaRPr lang="ru-RU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9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6. Аналіз </a:t>
            </a:r>
            <a:r>
              <a:rPr lang="ru-RU" sz="2400" b="1" dirty="0" err="1"/>
              <a:t>відвідування</a:t>
            </a:r>
            <a:r>
              <a:rPr lang="ru-RU" sz="2400" b="1" dirty="0"/>
              <a:t> </a:t>
            </a:r>
            <a:r>
              <a:rPr lang="ru-RU" sz="2400" b="1" dirty="0" err="1"/>
              <a:t>вихованцями</a:t>
            </a:r>
            <a:r>
              <a:rPr lang="ru-RU" sz="2400" b="1" dirty="0"/>
              <a:t>  закладу </a:t>
            </a:r>
            <a:r>
              <a:rPr lang="ru-RU" sz="2400" b="1" dirty="0" err="1"/>
              <a:t>освіти</a:t>
            </a:r>
            <a:r>
              <a:rPr lang="ru-RU" sz="2400" b="1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582341"/>
            <a:ext cx="86764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6.1. Педагогам: </a:t>
            </a:r>
          </a:p>
          <a:p>
            <a:r>
              <a:rPr lang="ru-RU" sz="2400" dirty="0"/>
              <a:t>6.1.1. </a:t>
            </a:r>
            <a:r>
              <a:rPr lang="ru-RU" sz="2400" dirty="0" err="1"/>
              <a:t>Забезпечувати</a:t>
            </a:r>
            <a:r>
              <a:rPr lang="ru-RU" sz="2400" dirty="0"/>
              <a:t> контроль за </a:t>
            </a:r>
            <a:r>
              <a:rPr lang="ru-RU" sz="2400" dirty="0" err="1"/>
              <a:t>відвідуванням</a:t>
            </a:r>
            <a:r>
              <a:rPr lang="ru-RU" sz="2400" dirty="0"/>
              <a:t> </a:t>
            </a:r>
            <a:r>
              <a:rPr lang="ru-RU" sz="2400" dirty="0" err="1"/>
              <a:t>вихованцями</a:t>
            </a:r>
            <a:r>
              <a:rPr lang="ru-RU" sz="2400" dirty="0"/>
              <a:t>  </a:t>
            </a:r>
            <a:r>
              <a:rPr lang="ru-RU" sz="2400" dirty="0" err="1"/>
              <a:t>навчальних</a:t>
            </a:r>
            <a:r>
              <a:rPr lang="ru-RU" sz="2400" dirty="0"/>
              <a:t> занять.                        </a:t>
            </a:r>
            <a:r>
              <a:rPr lang="ru-RU" sz="2400" dirty="0" err="1"/>
              <a:t>Постійно</a:t>
            </a:r>
            <a:endParaRPr lang="ru-RU" sz="2400" dirty="0"/>
          </a:p>
          <a:p>
            <a:r>
              <a:rPr lang="ru-RU" sz="2400" dirty="0"/>
              <a:t>6. 1.2. У </a:t>
            </a:r>
            <a:r>
              <a:rPr lang="ru-RU" sz="2400" dirty="0" err="1"/>
              <a:t>разі</a:t>
            </a:r>
            <a:r>
              <a:rPr lang="ru-RU" sz="2400" dirty="0"/>
              <a:t> </a:t>
            </a:r>
            <a:r>
              <a:rPr lang="ru-RU" sz="2400" dirty="0" err="1"/>
              <a:t>відсутності</a:t>
            </a:r>
            <a:r>
              <a:rPr lang="ru-RU" sz="2400" dirty="0"/>
              <a:t>  </a:t>
            </a:r>
            <a:r>
              <a:rPr lang="ru-RU" sz="2400" dirty="0" err="1"/>
              <a:t>терміново</a:t>
            </a:r>
            <a:r>
              <a:rPr lang="ru-RU" sz="2400" dirty="0"/>
              <a:t> </a:t>
            </a:r>
            <a:r>
              <a:rPr lang="ru-RU" sz="2400" dirty="0" err="1"/>
              <a:t>з’ясовувати</a:t>
            </a:r>
            <a:r>
              <a:rPr lang="ru-RU" sz="2400" dirty="0"/>
              <a:t> причину.</a:t>
            </a:r>
          </a:p>
          <a:p>
            <a:r>
              <a:rPr lang="ru-RU" sz="2400" dirty="0"/>
              <a:t>                                                                                 </a:t>
            </a:r>
            <a:r>
              <a:rPr lang="ru-RU" sz="2400" dirty="0" err="1"/>
              <a:t>Постійно</a:t>
            </a:r>
            <a:endParaRPr lang="ru-RU" sz="2400" dirty="0"/>
          </a:p>
          <a:p>
            <a:r>
              <a:rPr lang="ru-RU" sz="2400" dirty="0"/>
              <a:t>6.2.  Пархоменко О.Ю., Лисенко Ю.Г.  </a:t>
            </a:r>
            <a:r>
              <a:rPr lang="ru-RU" sz="2400" dirty="0" err="1"/>
              <a:t>тримати</a:t>
            </a:r>
            <a:r>
              <a:rPr lang="ru-RU" sz="2400" dirty="0"/>
              <a:t> на </a:t>
            </a:r>
            <a:r>
              <a:rPr lang="ru-RU" sz="2400" dirty="0" err="1"/>
              <a:t>контролі</a:t>
            </a:r>
            <a:r>
              <a:rPr lang="ru-RU" sz="2400" dirty="0"/>
              <a:t> </a:t>
            </a:r>
            <a:r>
              <a:rPr lang="ru-RU" sz="2400" dirty="0" err="1"/>
              <a:t>відвідування</a:t>
            </a:r>
            <a:r>
              <a:rPr lang="ru-RU" sz="2400" dirty="0"/>
              <a:t> </a:t>
            </a:r>
            <a:r>
              <a:rPr lang="ru-RU" sz="2400" dirty="0" err="1"/>
              <a:t>вихованцями</a:t>
            </a:r>
            <a:r>
              <a:rPr lang="ru-RU" sz="2400" dirty="0"/>
              <a:t>  </a:t>
            </a:r>
            <a:r>
              <a:rPr lang="ru-RU" sz="2400" dirty="0" err="1"/>
              <a:t>навчальних</a:t>
            </a:r>
            <a:r>
              <a:rPr lang="ru-RU" sz="2400" dirty="0"/>
              <a:t> занять.                                                                                                </a:t>
            </a:r>
          </a:p>
          <a:p>
            <a:r>
              <a:rPr lang="ru-RU" sz="2400" dirty="0"/>
              <a:t>   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7. Про </a:t>
            </a:r>
            <a:r>
              <a:rPr lang="ru-RU" sz="2800" dirty="0" err="1"/>
              <a:t>підсумки</a:t>
            </a:r>
            <a:r>
              <a:rPr lang="ru-RU" sz="2800" dirty="0"/>
              <a:t> </a:t>
            </a:r>
            <a:r>
              <a:rPr lang="ru-RU" sz="2800" dirty="0" err="1"/>
              <a:t>проведення</a:t>
            </a:r>
            <a:r>
              <a:rPr lang="ru-RU" sz="2800" dirty="0"/>
              <a:t> </a:t>
            </a:r>
            <a:r>
              <a:rPr lang="ru-RU" sz="2800" dirty="0" err="1"/>
              <a:t>навчальних</a:t>
            </a:r>
            <a:r>
              <a:rPr lang="ru-RU" sz="2800" dirty="0"/>
              <a:t> </a:t>
            </a:r>
            <a:r>
              <a:rPr lang="ru-RU" sz="2800" dirty="0" err="1"/>
              <a:t>екскурсій</a:t>
            </a:r>
            <a:r>
              <a:rPr lang="ru-RU" sz="28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305342"/>
            <a:ext cx="75608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7.1.	Учителям 1-4-х </a:t>
            </a:r>
            <a:r>
              <a:rPr lang="ru-RU" dirty="0" err="1"/>
              <a:t>класів</a:t>
            </a:r>
            <a:r>
              <a:rPr lang="ru-RU" dirty="0"/>
              <a:t>:</a:t>
            </a:r>
          </a:p>
          <a:p>
            <a:r>
              <a:rPr lang="ru-RU" dirty="0"/>
              <a:t>7.1.1	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екскурсії</a:t>
            </a:r>
            <a:r>
              <a:rPr lang="ru-RU" dirty="0"/>
              <a:t> в онлайн </a:t>
            </a:r>
            <a:r>
              <a:rPr lang="ru-RU" dirty="0" err="1"/>
              <a:t>режимі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того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вимагати</a:t>
            </a:r>
            <a:r>
              <a:rPr lang="ru-RU" dirty="0"/>
              <a:t> </a:t>
            </a:r>
            <a:r>
              <a:rPr lang="ru-RU" dirty="0" err="1"/>
              <a:t>обставини</a:t>
            </a:r>
            <a:r>
              <a:rPr lang="ru-RU" dirty="0"/>
              <a:t>;</a:t>
            </a:r>
          </a:p>
          <a:p>
            <a:r>
              <a:rPr lang="ru-RU" dirty="0"/>
              <a:t>7.1.2	</a:t>
            </a:r>
            <a:r>
              <a:rPr lang="ru-RU" dirty="0" err="1"/>
              <a:t>Робити</a:t>
            </a:r>
            <a:r>
              <a:rPr lang="ru-RU" dirty="0"/>
              <a:t> записи у </a:t>
            </a:r>
            <a:r>
              <a:rPr lang="ru-RU" dirty="0" err="1"/>
              <a:t>класних</a:t>
            </a:r>
            <a:r>
              <a:rPr lang="ru-RU" dirty="0"/>
              <a:t> журналах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екскурсій</a:t>
            </a:r>
            <a:r>
              <a:rPr lang="ru-RU" dirty="0"/>
              <a:t> в 1-4-х </a:t>
            </a:r>
            <a:r>
              <a:rPr lang="ru-RU" dirty="0" err="1"/>
              <a:t>кл</a:t>
            </a:r>
            <a:r>
              <a:rPr lang="ru-RU" dirty="0"/>
              <a:t>.  </a:t>
            </a:r>
            <a:r>
              <a:rPr lang="ru-RU" dirty="0" err="1"/>
              <a:t>закладі</a:t>
            </a:r>
            <a:r>
              <a:rPr lang="ru-RU" dirty="0"/>
              <a:t>.</a:t>
            </a:r>
          </a:p>
          <a:p>
            <a:r>
              <a:rPr lang="ru-RU" dirty="0"/>
              <a:t>7.2.	Лисенко Ю.Г., </a:t>
            </a:r>
            <a:r>
              <a:rPr lang="ru-RU" dirty="0" err="1"/>
              <a:t>в.о</a:t>
            </a:r>
            <a:r>
              <a:rPr lang="ru-RU" dirty="0"/>
              <a:t>. заступника директора з НВР:</a:t>
            </a:r>
          </a:p>
          <a:p>
            <a:r>
              <a:rPr lang="ru-RU" dirty="0"/>
              <a:t>7.2.1	</a:t>
            </a:r>
            <a:r>
              <a:rPr lang="ru-RU" dirty="0" err="1"/>
              <a:t>Сприяти</a:t>
            </a:r>
            <a:r>
              <a:rPr lang="ru-RU" dirty="0"/>
              <a:t> </a:t>
            </a:r>
            <a:r>
              <a:rPr lang="ru-RU" dirty="0" err="1"/>
              <a:t>подальшому</a:t>
            </a:r>
            <a:r>
              <a:rPr lang="ru-RU" dirty="0"/>
              <a:t> </a:t>
            </a:r>
            <a:r>
              <a:rPr lang="ru-RU" dirty="0" err="1"/>
              <a:t>поповненню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веб </a:t>
            </a:r>
            <a:r>
              <a:rPr lang="ru-RU" dirty="0" err="1"/>
              <a:t>сайтів</a:t>
            </a:r>
            <a:r>
              <a:rPr lang="ru-RU" dirty="0"/>
              <a:t> з </a:t>
            </a:r>
            <a:r>
              <a:rPr lang="ru-RU" dirty="0" err="1"/>
              <a:t>цікавими</a:t>
            </a:r>
            <a:r>
              <a:rPr lang="ru-RU" dirty="0"/>
              <a:t> </a:t>
            </a:r>
            <a:r>
              <a:rPr lang="ru-RU" dirty="0" err="1"/>
              <a:t>ідеями</a:t>
            </a:r>
            <a:r>
              <a:rPr lang="ru-RU" dirty="0"/>
              <a:t> онлайн </a:t>
            </a:r>
            <a:r>
              <a:rPr lang="ru-RU" dirty="0" err="1"/>
              <a:t>екскурсій</a:t>
            </a:r>
            <a:r>
              <a:rPr lang="ru-RU" dirty="0"/>
              <a:t>.</a:t>
            </a:r>
          </a:p>
          <a:p>
            <a:r>
              <a:rPr lang="ru-RU" dirty="0"/>
              <a:t>      7.3.   </a:t>
            </a:r>
            <a:r>
              <a:rPr lang="ru-RU" dirty="0" err="1"/>
              <a:t>Здоровцовій</a:t>
            </a:r>
            <a:r>
              <a:rPr lang="ru-RU" dirty="0"/>
              <a:t> </a:t>
            </a:r>
            <a:r>
              <a:rPr lang="ru-RU" dirty="0" err="1"/>
              <a:t>О.В.розмістити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на  </a:t>
            </a:r>
            <a:r>
              <a:rPr lang="ru-RU" dirty="0" err="1"/>
              <a:t>офіційному</a:t>
            </a:r>
            <a:r>
              <a:rPr lang="ru-RU" dirty="0"/>
              <a:t> </a:t>
            </a:r>
            <a:r>
              <a:rPr lang="ru-RU" dirty="0" err="1"/>
              <a:t>сайті</a:t>
            </a:r>
            <a:r>
              <a:rPr lang="ru-RU" dirty="0"/>
              <a:t> закладу </a:t>
            </a:r>
            <a:r>
              <a:rPr lang="ru-RU" dirty="0" err="1"/>
              <a:t>освіти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9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8. Про  аналіз </a:t>
            </a:r>
            <a:r>
              <a:rPr lang="ru-RU" b="1" dirty="0" err="1"/>
              <a:t>роботи</a:t>
            </a:r>
            <a:r>
              <a:rPr lang="ru-RU" b="1" dirty="0"/>
              <a:t> з </a:t>
            </a:r>
            <a:r>
              <a:rPr lang="ru-RU" b="1" dirty="0" err="1"/>
              <a:t>охорони</a:t>
            </a:r>
            <a:r>
              <a:rPr lang="ru-RU" b="1" dirty="0"/>
              <a:t> </a:t>
            </a:r>
            <a:r>
              <a:rPr lang="ru-RU" b="1" dirty="0" err="1"/>
              <a:t>праці</a:t>
            </a:r>
            <a:r>
              <a:rPr lang="ru-RU" b="1" dirty="0"/>
              <a:t> та </a:t>
            </a:r>
            <a:r>
              <a:rPr lang="ru-RU" b="1" dirty="0" err="1"/>
              <a:t>безпеки</a:t>
            </a:r>
            <a:r>
              <a:rPr lang="ru-RU" b="1" dirty="0"/>
              <a:t> </a:t>
            </a:r>
            <a:r>
              <a:rPr lang="ru-RU" b="1" dirty="0" err="1"/>
              <a:t>життєдіяльності</a:t>
            </a:r>
            <a:r>
              <a:rPr lang="ru-RU" b="1" dirty="0"/>
              <a:t> за 2022 – 2023 </a:t>
            </a:r>
            <a:r>
              <a:rPr lang="ru-RU" b="1" dirty="0" err="1"/>
              <a:t>н.р</a:t>
            </a:r>
            <a:endParaRPr lang="en-US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34076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Інформацію Про аналіз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та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 </a:t>
            </a:r>
          </a:p>
          <a:p>
            <a:r>
              <a:rPr lang="ru-RU" dirty="0"/>
              <a:t>за 2022 – 2023 </a:t>
            </a:r>
            <a:r>
              <a:rPr lang="ru-RU" dirty="0" err="1"/>
              <a:t>н.р</a:t>
            </a:r>
            <a:r>
              <a:rPr lang="ru-RU" dirty="0"/>
              <a:t>   </a:t>
            </a:r>
            <a:r>
              <a:rPr lang="ru-RU" dirty="0" err="1"/>
              <a:t>взяти</a:t>
            </a:r>
            <a:r>
              <a:rPr lang="ru-RU" dirty="0"/>
              <a:t> до </a:t>
            </a:r>
            <a:r>
              <a:rPr lang="ru-RU" dirty="0" err="1"/>
              <a:t>уваги</a:t>
            </a:r>
            <a:r>
              <a:rPr lang="ru-RU" dirty="0"/>
              <a:t> та </a:t>
            </a:r>
            <a:r>
              <a:rPr lang="ru-RU" dirty="0" err="1"/>
              <a:t>опрацювання</a:t>
            </a:r>
            <a:r>
              <a:rPr lang="ru-RU" dirty="0"/>
              <a:t>.                                                          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8454" y="2204864"/>
            <a:ext cx="84700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9. Про </a:t>
            </a:r>
            <a:r>
              <a:rPr lang="ru-RU" b="1" dirty="0" err="1"/>
              <a:t>організацію</a:t>
            </a:r>
            <a:r>
              <a:rPr lang="ru-RU" b="1" dirty="0"/>
              <a:t> </a:t>
            </a:r>
            <a:r>
              <a:rPr lang="ru-RU" b="1" dirty="0" err="1"/>
              <a:t>роботи</a:t>
            </a:r>
            <a:r>
              <a:rPr lang="ru-RU" b="1" dirty="0"/>
              <a:t> </a:t>
            </a:r>
            <a:r>
              <a:rPr lang="ru-RU" b="1" dirty="0" err="1"/>
              <a:t>дошкільного</a:t>
            </a:r>
            <a:r>
              <a:rPr lang="ru-RU" b="1" dirty="0"/>
              <a:t> </a:t>
            </a:r>
            <a:r>
              <a:rPr lang="ru-RU" b="1" dirty="0" err="1"/>
              <a:t>підрозділу</a:t>
            </a:r>
            <a:r>
              <a:rPr lang="ru-RU" b="1" dirty="0"/>
              <a:t> в </a:t>
            </a:r>
            <a:r>
              <a:rPr lang="ru-RU" b="1" dirty="0" err="1"/>
              <a:t>літній</a:t>
            </a:r>
            <a:r>
              <a:rPr lang="ru-RU" b="1" dirty="0"/>
              <a:t> </a:t>
            </a:r>
            <a:r>
              <a:rPr lang="ru-RU" b="1" dirty="0" err="1"/>
              <a:t>період</a:t>
            </a:r>
            <a:r>
              <a:rPr lang="ru-RU" b="1" dirty="0"/>
              <a:t>.</a:t>
            </a:r>
          </a:p>
          <a:p>
            <a:r>
              <a:rPr lang="ru-RU" b="1" dirty="0"/>
              <a:t>     </a:t>
            </a:r>
            <a:r>
              <a:rPr lang="ru-RU" dirty="0"/>
              <a:t>9.1. Інформацію </a:t>
            </a:r>
            <a:r>
              <a:rPr lang="ru-RU" dirty="0" err="1"/>
              <a:t>взяти</a:t>
            </a:r>
            <a:r>
              <a:rPr lang="ru-RU" dirty="0"/>
              <a:t> до </a:t>
            </a:r>
            <a:r>
              <a:rPr lang="ru-RU" dirty="0" err="1"/>
              <a:t>відома</a:t>
            </a:r>
            <a:r>
              <a:rPr lang="ru-RU" dirty="0"/>
              <a:t>.</a:t>
            </a:r>
          </a:p>
          <a:p>
            <a:endParaRPr lang="ru-RU" b="1" dirty="0"/>
          </a:p>
          <a:p>
            <a:r>
              <a:rPr lang="ru-RU" b="1" dirty="0"/>
              <a:t>10. Про </a:t>
            </a:r>
            <a:r>
              <a:rPr lang="ru-RU" b="1" dirty="0" err="1"/>
              <a:t>ознайомлення</a:t>
            </a:r>
            <a:r>
              <a:rPr lang="ru-RU" b="1" dirty="0"/>
              <a:t> педагогічного </a:t>
            </a:r>
            <a:r>
              <a:rPr lang="ru-RU" b="1" dirty="0" err="1"/>
              <a:t>колективу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проектом педагогічного </a:t>
            </a:r>
            <a:r>
              <a:rPr lang="ru-RU" b="1" dirty="0" err="1"/>
              <a:t>навантаження</a:t>
            </a:r>
            <a:r>
              <a:rPr lang="ru-RU" b="1" dirty="0"/>
              <a:t> на </a:t>
            </a:r>
            <a:r>
              <a:rPr lang="ru-RU" b="1" dirty="0" err="1"/>
              <a:t>наступний</a:t>
            </a:r>
            <a:r>
              <a:rPr lang="ru-RU" b="1" dirty="0"/>
              <a:t> 2023-2024 </a:t>
            </a:r>
            <a:r>
              <a:rPr lang="ru-RU" b="1" dirty="0" err="1"/>
              <a:t>навчальний</a:t>
            </a:r>
            <a:r>
              <a:rPr lang="ru-RU" b="1" dirty="0"/>
              <a:t> </a:t>
            </a:r>
            <a:r>
              <a:rPr lang="ru-RU" b="1" dirty="0" err="1"/>
              <a:t>рік</a:t>
            </a:r>
            <a:endParaRPr lang="ru-RU" b="1" dirty="0"/>
          </a:p>
          <a:p>
            <a:endParaRPr lang="ru-RU" b="1" dirty="0"/>
          </a:p>
          <a:p>
            <a:r>
              <a:rPr lang="ru-RU" dirty="0"/>
              <a:t>Інформацію  Про  </a:t>
            </a:r>
            <a:r>
              <a:rPr lang="ru-RU" dirty="0" err="1"/>
              <a:t>педагогічне</a:t>
            </a:r>
            <a:r>
              <a:rPr lang="ru-RU" dirty="0"/>
              <a:t>  </a:t>
            </a:r>
            <a:r>
              <a:rPr lang="ru-RU" dirty="0" err="1"/>
              <a:t>навантаження</a:t>
            </a:r>
            <a:r>
              <a:rPr lang="ru-RU" dirty="0"/>
              <a:t> на </a:t>
            </a:r>
            <a:r>
              <a:rPr lang="ru-RU" dirty="0" err="1"/>
              <a:t>наступний</a:t>
            </a:r>
            <a:r>
              <a:rPr lang="ru-RU" dirty="0"/>
              <a:t> 2023-2024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   </a:t>
            </a:r>
            <a:r>
              <a:rPr lang="ru-RU" dirty="0" err="1"/>
              <a:t>взяти</a:t>
            </a:r>
            <a:r>
              <a:rPr lang="ru-RU" dirty="0"/>
              <a:t> до </a:t>
            </a:r>
            <a:r>
              <a:rPr lang="ru-RU" dirty="0" err="1"/>
              <a:t>уваги</a:t>
            </a:r>
            <a:r>
              <a:rPr lang="ru-RU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907153"/>
      </p:ext>
    </p:extLst>
  </p:cSld>
  <p:clrMapOvr>
    <a:masterClrMapping/>
  </p:clrMapOvr>
</p:sld>
</file>

<file path=ppt/theme/theme1.xml><?xml version="1.0" encoding="utf-8"?>
<a:theme xmlns:a="http://schemas.openxmlformats.org/drawingml/2006/main" name="e284961 (1)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e284961 (1)</Template>
  <TotalTime>473</TotalTime>
  <Words>1023</Words>
  <Application>Microsoft Office PowerPoint</Application>
  <PresentationFormat>Екран (4:3)</PresentationFormat>
  <Paragraphs>63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4" baseType="lpstr">
      <vt:lpstr>Arial</vt:lpstr>
      <vt:lpstr>Calibri</vt:lpstr>
      <vt:lpstr>Monotype Corsiva</vt:lpstr>
      <vt:lpstr>Times New Roman</vt:lpstr>
      <vt:lpstr>e284961 (1)</vt:lpstr>
      <vt:lpstr>ЗАПОРІЗЬКА ПОЧАТКОВА ШКОЛА «ЕВРИКА»  Засідання педагогічної ради  </vt:lpstr>
      <vt:lpstr>Презентація PowerPoint</vt:lpstr>
      <vt:lpstr>Презентація PowerPoint</vt:lpstr>
      <vt:lpstr>2. Звільнення учнів 4 класу від ДПА 3. Загальний рівень готовності дошкільників – випускників  до навчання в школі. 3.1. Педагогам продовжувати впроваджувати інноваційні технології в роботі з дітьми в підготовці до шкільного навчання. 3.2.  Надалі продовжувати співпрацю початкової  школи з дошкільним підрозділом. 3.3. Практичному психологу відстежувати психоемоційний стан дитини та готовність дітей 6-ти річного віку до школи; надавати вихователям необхідні в роботі рекомендації.       </vt:lpstr>
      <vt:lpstr>  4. Засвоєння вихованцями дошкільного підрозділу Базового компоненту як Державного стандарту дошкільної освіти.   </vt:lpstr>
      <vt:lpstr>5.  Про виконання навчальних програм за 2022 – 2023 н.р. 5.1. Лисенко Ю.Г., в.о. заступника директора з НВР: 5.1.2. Скласти план виховної роботи на 2023-2024 н.р. і довести його до відома класних керівників до  01.09.2023р. 5.2. Мордовець Г.О., керівнику ШМО вчителів початкових класів: 5.2.1. Провести ШМО і довести результативність виконання навчальних планів і програм до вчителів 1 – 4 класів.  5.2.2. Розробити рекомендації щодо покращення якості знань учнів 1 – 4 класів із предметів інваріантної складової робочого навчального плану. 5.3. Бурцевій Н.Л., Мордовець Г.О., Юрченко І.Д., Здоровцовій О.В., Лисенко Ю.Г., Суслопаровій Т.М., вчителям 1 – 4 класів: 5.3.1.  Узяти до уваги інформацію про виконання державних програм у  2022-2023  навчального року. 5.3.2. У своїй роботі керуватися державними предметними програмами, інструктивно-методичними рекомендаціями МОН України щодо вивчення шкільних дисциплін у 2023-2024 н.р, методичним листом «Орієнтовні вимоги до усного і писемного мовлення учнів та проведення письмових робіт і перевірки зошитів», а також критеріями оцінювання навчальних досягнень учнів у системі загальної середньої освіти, розробленими на виконання рішення колегії МОН України. 5.4.  Класним керівникам початкової школи в он-лайн форматі ознайомити батьків із результатами успішності учнів за рік та недоліками до 01.06.2023 р. 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Освіта  Біленьківської об’єднаної територіальної громади Запорізького району Запорізької області</dc:title>
  <dc:creator>Лариса</dc:creator>
  <cp:lastModifiedBy>BOSS</cp:lastModifiedBy>
  <cp:revision>27</cp:revision>
  <dcterms:created xsi:type="dcterms:W3CDTF">2022-09-17T16:59:18Z</dcterms:created>
  <dcterms:modified xsi:type="dcterms:W3CDTF">2023-06-07T12:30:19Z</dcterms:modified>
</cp:coreProperties>
</file>