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2" r:id="rId5"/>
    <p:sldId id="269" r:id="rId6"/>
    <p:sldId id="261" r:id="rId7"/>
    <p:sldId id="263" r:id="rId8"/>
    <p:sldId id="257" r:id="rId9"/>
    <p:sldId id="258" r:id="rId10"/>
    <p:sldId id="260"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C5CAD-927B-4DAA-97C7-94AE60FB3C0B}" type="datetimeFigureOut">
              <a:rPr lang="ru-RU" smtClean="0"/>
              <a:pPr/>
              <a:t>02.09.2023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90A7-963A-4965-B91F-F37D68380D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887418"/>
            <a:ext cx="4457704" cy="2398707"/>
          </a:xfrm>
        </p:spPr>
        <p:txBody>
          <a:bodyPr>
            <a:normAutofit/>
          </a:bodyPr>
          <a:lstStyle/>
          <a:p>
            <a:r>
              <a:rPr lang="uk-UA" b="1" dirty="0">
                <a:solidFill>
                  <a:srgbClr val="003300"/>
                </a:solidFill>
              </a:rPr>
              <a:t> </a:t>
            </a:r>
            <a:endParaRPr lang="ru-RU" dirty="0"/>
          </a:p>
        </p:txBody>
      </p:sp>
      <p:sp>
        <p:nvSpPr>
          <p:cNvPr id="3" name="Подзаголовок 2"/>
          <p:cNvSpPr>
            <a:spLocks noGrp="1"/>
          </p:cNvSpPr>
          <p:nvPr>
            <p:ph type="subTitle" idx="1"/>
          </p:nvPr>
        </p:nvSpPr>
        <p:spPr>
          <a:xfrm>
            <a:off x="2699792" y="2420888"/>
            <a:ext cx="5246894" cy="823906"/>
          </a:xfrm>
        </p:spPr>
        <p:txBody>
          <a:bodyPr>
            <a:noAutofit/>
          </a:bodyPr>
          <a:lstStyle/>
          <a:p>
            <a:pPr lvl="0"/>
            <a:r>
              <a:rPr lang="uk-UA" sz="4000" b="1" dirty="0">
                <a:solidFill>
                  <a:schemeClr val="tx1"/>
                </a:solidFill>
              </a:rPr>
              <a:t>ЗАСІДАННЯ ПЕДАГОГІЧНОЇ РАДИ</a:t>
            </a:r>
          </a:p>
          <a:p>
            <a:pPr lvl="0"/>
            <a:endParaRPr lang="uk-UA" sz="4000" b="1" dirty="0">
              <a:solidFill>
                <a:schemeClr val="tx1"/>
              </a:solidFill>
            </a:endParaRPr>
          </a:p>
          <a:p>
            <a:pPr lvl="0"/>
            <a:endParaRPr lang="uk-UA" sz="4000" b="1" dirty="0">
              <a:solidFill>
                <a:schemeClr val="tx1"/>
              </a:solidFill>
            </a:endParaRPr>
          </a:p>
          <a:p>
            <a:pPr lvl="0"/>
            <a:r>
              <a:rPr lang="uk-UA" b="1" dirty="0">
                <a:solidFill>
                  <a:schemeClr val="tx1"/>
                </a:solidFill>
              </a:rPr>
              <a:t>серпень 2023</a:t>
            </a:r>
          </a:p>
          <a:p>
            <a:pPr lvl="0"/>
            <a:r>
              <a:rPr lang="uk-UA" b="1" dirty="0">
                <a:solidFill>
                  <a:schemeClr val="tx1"/>
                </a:solidFill>
              </a:rPr>
              <a:t>м. Запоріжжя</a:t>
            </a:r>
            <a:endParaRPr lang="ru-RU" b="1" dirty="0">
              <a:solidFill>
                <a:schemeClr val="tx1"/>
              </a:solidFill>
            </a:endParaRPr>
          </a:p>
        </p:txBody>
      </p:sp>
      <p:pic>
        <p:nvPicPr>
          <p:cNvPr id="4"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0" y="0"/>
            <a:ext cx="2381251" cy="3571876"/>
          </a:xfrm>
          <a:prstGeom prst="rect">
            <a:avLst/>
          </a:prstGeom>
          <a:noFill/>
        </p:spPr>
      </p:pic>
      <p:pic>
        <p:nvPicPr>
          <p:cNvPr id="6"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0" y="3286125"/>
            <a:ext cx="2381251" cy="3571876"/>
          </a:xfrm>
          <a:prstGeom prst="rect">
            <a:avLst/>
          </a:prstGeom>
          <a:noFill/>
        </p:spPr>
      </p:pic>
      <p:sp>
        <p:nvSpPr>
          <p:cNvPr id="5" name="Rectangle 2"/>
          <p:cNvSpPr>
            <a:spLocks noChangeArrowheads="1"/>
          </p:cNvSpPr>
          <p:nvPr/>
        </p:nvSpPr>
        <p:spPr bwMode="auto">
          <a:xfrm>
            <a:off x="0" y="20700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2195736" y="435609"/>
            <a:ext cx="648388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ЗАПОРІЗЬКА МІСЬКА РАДА</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ДЕПАРТАМЕНТ ОСВІТИ І НАУКИ</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ТЕРИТОРІАЛЬНИЙ ВІДДІЛ ОСВІТИ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ДНІПРОВСЬКОГО РАЙОНУ</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ЗАПОРІЗЬКА ПОЧАТКОВА ШКОЛА «ЕВРИКА» </a:t>
            </a:r>
            <a:endParaRPr kumimoji="0" lang="uk-UA"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dirty="0"/>
              <a:t>ПРОЕКТ  РІШЕННЯ</a:t>
            </a:r>
            <a:endParaRPr lang="ru-RU" dirty="0"/>
          </a:p>
        </p:txBody>
      </p:sp>
      <p:sp>
        <p:nvSpPr>
          <p:cNvPr id="3" name="Объект 2"/>
          <p:cNvSpPr>
            <a:spLocks noGrp="1"/>
          </p:cNvSpPr>
          <p:nvPr>
            <p:ph idx="1"/>
          </p:nvPr>
        </p:nvSpPr>
        <p:spPr>
          <a:xfrm>
            <a:off x="251520" y="908720"/>
            <a:ext cx="8640960" cy="6624736"/>
          </a:xfrm>
        </p:spPr>
        <p:txBody>
          <a:bodyPr>
            <a:normAutofit fontScale="55000" lnSpcReduction="20000"/>
          </a:bodyPr>
          <a:lstStyle/>
          <a:p>
            <a:pPr marL="0" indent="0">
              <a:buNone/>
            </a:pPr>
            <a:r>
              <a:rPr lang="uk-UA" sz="2200" dirty="0"/>
              <a:t>1. </a:t>
            </a:r>
            <a:r>
              <a:rPr lang="uk-UA" sz="2200" b="1" dirty="0"/>
              <a:t>Обрати секретарем педради  - Пархоменко О.Ю.</a:t>
            </a:r>
          </a:p>
          <a:p>
            <a:pPr marL="0" indent="0">
              <a:buNone/>
            </a:pPr>
            <a:r>
              <a:rPr lang="uk-UA" sz="2200" b="1" dirty="0"/>
              <a:t>2.Аналіз роботи за минулий </a:t>
            </a:r>
            <a:r>
              <a:rPr lang="uk-UA" sz="2200" b="1" dirty="0" err="1"/>
              <a:t>н.р</a:t>
            </a:r>
            <a:r>
              <a:rPr lang="uk-UA" sz="2200" b="1" dirty="0"/>
              <a:t>. Схвалення плану роботи на наступний.</a:t>
            </a:r>
          </a:p>
          <a:p>
            <a:pPr marL="0" indent="0">
              <a:buNone/>
            </a:pPr>
            <a:r>
              <a:rPr lang="uk-UA" sz="2200" b="1" dirty="0"/>
              <a:t>2.1.Аналіз роботи  школи взяти до відома.</a:t>
            </a:r>
          </a:p>
          <a:p>
            <a:pPr marL="0" indent="0">
              <a:buNone/>
            </a:pPr>
            <a:r>
              <a:rPr lang="uk-UA" sz="2200" b="1" dirty="0"/>
              <a:t>2.2.</a:t>
            </a:r>
            <a:r>
              <a:rPr lang="ru-RU" sz="2200" b="1" dirty="0"/>
              <a:t> Схвалити  план </a:t>
            </a:r>
            <a:r>
              <a:rPr lang="ru-RU" sz="2200" b="1" dirty="0" err="1"/>
              <a:t>роботи</a:t>
            </a:r>
            <a:r>
              <a:rPr lang="ru-RU" sz="2200" b="1" dirty="0"/>
              <a:t>  </a:t>
            </a:r>
            <a:r>
              <a:rPr lang="ru-RU" sz="2200" b="1" dirty="0" err="1"/>
              <a:t>школи</a:t>
            </a:r>
            <a:r>
              <a:rPr lang="ru-RU" sz="2200" b="1" dirty="0"/>
              <a:t> на 2023-2024 </a:t>
            </a:r>
            <a:r>
              <a:rPr lang="ru-RU" sz="2200" b="1" dirty="0" err="1"/>
              <a:t>н.р</a:t>
            </a:r>
            <a:r>
              <a:rPr lang="ru-RU" sz="2200" b="1" dirty="0"/>
              <a:t>. </a:t>
            </a:r>
          </a:p>
          <a:p>
            <a:pPr marL="0" indent="0">
              <a:buNone/>
            </a:pPr>
            <a:r>
              <a:rPr lang="uk-UA" sz="2200" b="1" dirty="0"/>
              <a:t>3. </a:t>
            </a:r>
            <a:r>
              <a:rPr lang="ru-RU" sz="2200" b="1" dirty="0" err="1"/>
              <a:t>Схвалення</a:t>
            </a:r>
            <a:r>
              <a:rPr lang="ru-RU" sz="2200" b="1" dirty="0"/>
              <a:t>  </a:t>
            </a:r>
            <a:r>
              <a:rPr lang="ru-RU" sz="2200" b="1" dirty="0" err="1"/>
              <a:t>освітньої</a:t>
            </a:r>
            <a:r>
              <a:rPr lang="ru-RU" sz="2200" b="1" dirty="0"/>
              <a:t> </a:t>
            </a:r>
            <a:r>
              <a:rPr lang="ru-RU" sz="2200" b="1" dirty="0" err="1"/>
              <a:t>програми</a:t>
            </a:r>
            <a:r>
              <a:rPr lang="ru-RU" sz="2200" b="1" dirty="0"/>
              <a:t>  закладу на 2023-2024 </a:t>
            </a:r>
            <a:r>
              <a:rPr lang="ru-RU" sz="2200" b="1" dirty="0" err="1"/>
              <a:t>н.р</a:t>
            </a:r>
            <a:r>
              <a:rPr lang="ru-RU" sz="2200" b="1" dirty="0"/>
              <a:t>.</a:t>
            </a:r>
          </a:p>
          <a:p>
            <a:pPr marL="0" indent="0">
              <a:buNone/>
            </a:pPr>
            <a:r>
              <a:rPr lang="uk-UA" sz="2200" b="1" dirty="0"/>
              <a:t>3.1 </a:t>
            </a:r>
            <a:r>
              <a:rPr lang="ru-RU" sz="2200" b="1" dirty="0"/>
              <a:t>Схвалити   </a:t>
            </a:r>
            <a:r>
              <a:rPr lang="ru-RU" sz="2200" b="1" dirty="0" err="1"/>
              <a:t>освітню</a:t>
            </a:r>
            <a:r>
              <a:rPr lang="ru-RU" sz="2200" b="1" dirty="0"/>
              <a:t>  </a:t>
            </a:r>
            <a:r>
              <a:rPr lang="ru-RU" sz="2200" b="1" dirty="0" err="1"/>
              <a:t>програму</a:t>
            </a:r>
            <a:r>
              <a:rPr lang="ru-RU" sz="2200" b="1" dirty="0"/>
              <a:t>   закладу на 2023-2024 </a:t>
            </a:r>
            <a:r>
              <a:rPr lang="ru-RU" sz="2200" b="1" dirty="0" err="1"/>
              <a:t>н.р</a:t>
            </a:r>
            <a:r>
              <a:rPr lang="ru-RU" sz="2200" b="1" dirty="0"/>
              <a:t>. </a:t>
            </a:r>
          </a:p>
          <a:p>
            <a:pPr marL="0" indent="0">
              <a:buNone/>
            </a:pPr>
            <a:r>
              <a:rPr lang="ru-RU" sz="2200" b="1" dirty="0"/>
              <a:t>4. Про </a:t>
            </a:r>
            <a:r>
              <a:rPr lang="ru-RU" sz="2200" b="1" dirty="0" err="1"/>
              <a:t>вивчення</a:t>
            </a:r>
            <a:r>
              <a:rPr lang="ru-RU" sz="2200" b="1" dirty="0"/>
              <a:t> стану </a:t>
            </a:r>
            <a:r>
              <a:rPr lang="ru-RU" sz="2200" b="1" dirty="0" err="1"/>
              <a:t>викладання</a:t>
            </a:r>
            <a:r>
              <a:rPr lang="ru-RU" sz="2200" b="1" dirty="0"/>
              <a:t> </a:t>
            </a:r>
            <a:r>
              <a:rPr lang="ru-RU" sz="2200" b="1" dirty="0" err="1"/>
              <a:t>навчальних</a:t>
            </a:r>
            <a:r>
              <a:rPr lang="ru-RU" sz="2200" b="1" dirty="0"/>
              <a:t> </a:t>
            </a:r>
            <a:r>
              <a:rPr lang="ru-RU" sz="2200" b="1" dirty="0" err="1"/>
              <a:t>предметів</a:t>
            </a:r>
            <a:r>
              <a:rPr lang="ru-RU" sz="2200" b="1" dirty="0"/>
              <a:t> у 2023-2024 </a:t>
            </a:r>
            <a:r>
              <a:rPr lang="ru-RU" sz="2200" b="1" dirty="0" err="1"/>
              <a:t>н.р</a:t>
            </a:r>
            <a:r>
              <a:rPr lang="ru-RU" sz="2200" b="1" dirty="0"/>
              <a:t>.</a:t>
            </a:r>
          </a:p>
          <a:p>
            <a:pPr marL="0" indent="0">
              <a:buNone/>
            </a:pPr>
            <a:r>
              <a:rPr lang="ru-RU" sz="2200" b="1" dirty="0"/>
              <a:t>4.1. </a:t>
            </a:r>
            <a:r>
              <a:rPr lang="ru-RU" sz="2200" b="1" dirty="0" err="1"/>
              <a:t>Визначити</a:t>
            </a:r>
            <a:r>
              <a:rPr lang="ru-RU" sz="2200" b="1" dirty="0"/>
              <a:t> математику та </a:t>
            </a:r>
            <a:r>
              <a:rPr lang="ru-RU" sz="2200" b="1" dirty="0" err="1"/>
              <a:t>фізкультуру</a:t>
            </a:r>
            <a:r>
              <a:rPr lang="ru-RU" sz="2200" b="1" dirty="0"/>
              <a:t> як предметами, </a:t>
            </a:r>
            <a:r>
              <a:rPr lang="ru-RU" sz="2200" b="1" dirty="0" err="1"/>
              <a:t>що</a:t>
            </a:r>
            <a:r>
              <a:rPr lang="ru-RU" sz="2200" b="1" dirty="0"/>
              <a:t> </a:t>
            </a:r>
            <a:r>
              <a:rPr lang="ru-RU" sz="2200" b="1" dirty="0" err="1"/>
              <a:t>будуть</a:t>
            </a:r>
            <a:r>
              <a:rPr lang="ru-RU" sz="2200" b="1" dirty="0"/>
              <a:t> </a:t>
            </a:r>
            <a:r>
              <a:rPr lang="ru-RU" sz="2200" b="1" dirty="0" err="1"/>
              <a:t>вивчатися</a:t>
            </a:r>
            <a:r>
              <a:rPr lang="ru-RU" sz="2200" b="1" dirty="0"/>
              <a:t> у 2023 – 2024 </a:t>
            </a:r>
            <a:r>
              <a:rPr lang="ru-RU" sz="2200" b="1" dirty="0" err="1"/>
              <a:t>н.р</a:t>
            </a:r>
            <a:r>
              <a:rPr lang="ru-RU" sz="2200" b="1" dirty="0"/>
              <a:t>.</a:t>
            </a:r>
          </a:p>
          <a:p>
            <a:pPr marL="0" indent="0">
              <a:buNone/>
            </a:pPr>
            <a:r>
              <a:rPr lang="uk-UA" sz="2200" b="1" dirty="0"/>
              <a:t>5.</a:t>
            </a:r>
            <a:r>
              <a:rPr lang="ru-RU" sz="2200" b="1" dirty="0"/>
              <a:t> Затвердження порядку </a:t>
            </a:r>
            <a:r>
              <a:rPr lang="ru-RU" sz="2200" b="1" dirty="0" err="1"/>
              <a:t>організації</a:t>
            </a:r>
            <a:r>
              <a:rPr lang="ru-RU" sz="2200" b="1" dirty="0"/>
              <a:t> </a:t>
            </a:r>
            <a:r>
              <a:rPr lang="ru-RU" sz="2200" b="1" dirty="0" err="1"/>
              <a:t>освітнього</a:t>
            </a:r>
            <a:r>
              <a:rPr lang="ru-RU" sz="2200" b="1" dirty="0"/>
              <a:t> </a:t>
            </a:r>
            <a:r>
              <a:rPr lang="ru-RU" sz="2200" b="1" dirty="0" err="1"/>
              <a:t>процесу</a:t>
            </a:r>
            <a:r>
              <a:rPr lang="ru-RU" sz="2200" b="1" dirty="0"/>
              <a:t> у </a:t>
            </a:r>
            <a:r>
              <a:rPr lang="ru-RU" sz="2200" b="1" dirty="0" err="1"/>
              <a:t>школі</a:t>
            </a:r>
            <a:r>
              <a:rPr lang="ru-RU" sz="2200" b="1" dirty="0"/>
              <a:t>, режиму </a:t>
            </a:r>
            <a:r>
              <a:rPr lang="ru-RU" sz="2200" b="1" dirty="0" err="1"/>
              <a:t>роботи</a:t>
            </a:r>
            <a:r>
              <a:rPr lang="ru-RU" sz="2200" b="1" dirty="0"/>
              <a:t> </a:t>
            </a:r>
            <a:r>
              <a:rPr lang="ru-RU" sz="2200" b="1" dirty="0" err="1"/>
              <a:t>школи</a:t>
            </a:r>
            <a:r>
              <a:rPr lang="ru-RU" sz="2200" b="1" dirty="0"/>
              <a:t>  на 2023- </a:t>
            </a:r>
          </a:p>
          <a:p>
            <a:pPr marL="0" indent="0">
              <a:buNone/>
            </a:pPr>
            <a:r>
              <a:rPr lang="ru-RU" sz="2200" b="1" dirty="0"/>
              <a:t>     2024 </a:t>
            </a:r>
            <a:r>
              <a:rPr lang="ru-RU" sz="2200" b="1" dirty="0" err="1"/>
              <a:t>н.р</a:t>
            </a:r>
            <a:r>
              <a:rPr lang="ru-RU" sz="2200" b="1" dirty="0"/>
              <a:t>. та </a:t>
            </a:r>
            <a:r>
              <a:rPr lang="ru-RU" sz="2200" b="1" dirty="0" err="1"/>
              <a:t>структури</a:t>
            </a:r>
            <a:r>
              <a:rPr lang="ru-RU" sz="2200" b="1" dirty="0"/>
              <a:t> 2023-2024 </a:t>
            </a:r>
            <a:r>
              <a:rPr lang="ru-RU" sz="2200" b="1" dirty="0" err="1"/>
              <a:t>н.р</a:t>
            </a:r>
            <a:r>
              <a:rPr lang="ru-RU" sz="2200" b="1" dirty="0"/>
              <a:t>. </a:t>
            </a:r>
            <a:r>
              <a:rPr lang="ru-RU" sz="2200" b="1" dirty="0" err="1"/>
              <a:t>Комплектування</a:t>
            </a:r>
            <a:r>
              <a:rPr lang="ru-RU" sz="2200" b="1" dirty="0"/>
              <a:t> </a:t>
            </a:r>
            <a:r>
              <a:rPr lang="ru-RU" sz="2200" b="1" dirty="0" err="1"/>
              <a:t>мережі</a:t>
            </a:r>
            <a:r>
              <a:rPr lang="ru-RU" sz="2200" b="1" dirty="0"/>
              <a:t> 1-4 </a:t>
            </a:r>
            <a:r>
              <a:rPr lang="ru-RU" sz="2200" b="1" dirty="0" err="1"/>
              <a:t>класів</a:t>
            </a:r>
            <a:r>
              <a:rPr lang="ru-RU" sz="2200" b="1" dirty="0"/>
              <a:t> , </a:t>
            </a:r>
            <a:r>
              <a:rPr lang="ru-RU" sz="2200" b="1" dirty="0" err="1"/>
              <a:t>дошкільних</a:t>
            </a:r>
            <a:r>
              <a:rPr lang="ru-RU" sz="2200" b="1" dirty="0"/>
              <a:t> </a:t>
            </a:r>
            <a:r>
              <a:rPr lang="ru-RU" sz="2200" b="1" dirty="0" err="1"/>
              <a:t>груп</a:t>
            </a:r>
            <a:r>
              <a:rPr lang="ru-RU" sz="2200" b="1" dirty="0"/>
              <a:t>.</a:t>
            </a:r>
          </a:p>
          <a:p>
            <a:pPr marL="0" indent="0">
              <a:buNone/>
            </a:pPr>
            <a:r>
              <a:rPr lang="uk-UA" sz="2200" b="1" dirty="0"/>
              <a:t>5.1. Взяти інформацію до відома.</a:t>
            </a:r>
          </a:p>
          <a:p>
            <a:pPr marL="0" indent="0">
              <a:buNone/>
            </a:pPr>
            <a:r>
              <a:rPr lang="uk-UA" sz="2200" b="1" dirty="0"/>
              <a:t>6.</a:t>
            </a:r>
            <a:r>
              <a:rPr lang="ru-RU" sz="2200" b="1" dirty="0"/>
              <a:t> Педагогічне </a:t>
            </a:r>
            <a:r>
              <a:rPr lang="ru-RU" sz="2200" b="1" dirty="0" err="1"/>
              <a:t>навантаження</a:t>
            </a:r>
            <a:r>
              <a:rPr lang="ru-RU" sz="2200" b="1" dirty="0"/>
              <a:t> </a:t>
            </a:r>
            <a:r>
              <a:rPr lang="ru-RU" sz="2200" b="1" dirty="0" err="1"/>
              <a:t>педагогів</a:t>
            </a:r>
            <a:r>
              <a:rPr lang="ru-RU" sz="2200" b="1" dirty="0"/>
              <a:t> на 2023-2024 </a:t>
            </a:r>
            <a:r>
              <a:rPr lang="ru-RU" sz="2200" b="1" dirty="0" err="1"/>
              <a:t>н.р</a:t>
            </a:r>
            <a:r>
              <a:rPr lang="ru-RU" sz="2200" b="1" dirty="0"/>
              <a:t>.</a:t>
            </a:r>
          </a:p>
          <a:p>
            <a:pPr marL="0" indent="0">
              <a:buNone/>
            </a:pPr>
            <a:r>
              <a:rPr lang="ru-RU" sz="2200" b="1" dirty="0"/>
              <a:t>6.1. </a:t>
            </a:r>
            <a:r>
              <a:rPr lang="ru-RU" sz="2200" b="1" dirty="0" err="1"/>
              <a:t>Взяти</a:t>
            </a:r>
            <a:r>
              <a:rPr lang="ru-RU" sz="2200" b="1" dirty="0"/>
              <a:t> </a:t>
            </a:r>
            <a:r>
              <a:rPr lang="ru-RU" sz="2200" b="1" dirty="0" err="1"/>
              <a:t>інформацію</a:t>
            </a:r>
            <a:r>
              <a:rPr lang="ru-RU" sz="2200" b="1" dirty="0"/>
              <a:t> до </a:t>
            </a:r>
            <a:r>
              <a:rPr lang="ru-RU" sz="2200" b="1" dirty="0" err="1"/>
              <a:t>опрацювання</a:t>
            </a:r>
            <a:r>
              <a:rPr lang="ru-RU" sz="2200" b="1" dirty="0"/>
              <a:t>.</a:t>
            </a:r>
            <a:endParaRPr lang="uk-UA" sz="2200" b="1" dirty="0"/>
          </a:p>
          <a:p>
            <a:pPr marL="0" indent="0">
              <a:buNone/>
            </a:pPr>
            <a:r>
              <a:rPr lang="uk-UA" sz="2200" b="1" dirty="0"/>
              <a:t>7.</a:t>
            </a:r>
            <a:r>
              <a:rPr lang="ru-RU" sz="2200" b="1" dirty="0"/>
              <a:t> Вимоги </a:t>
            </a:r>
            <a:r>
              <a:rPr lang="ru-RU" sz="2200" b="1" dirty="0" err="1"/>
              <a:t>щодо</a:t>
            </a:r>
            <a:r>
              <a:rPr lang="ru-RU" sz="2200" b="1" dirty="0"/>
              <a:t> </a:t>
            </a:r>
            <a:r>
              <a:rPr lang="ru-RU" sz="2200" b="1" dirty="0" err="1"/>
              <a:t>ведення</a:t>
            </a:r>
            <a:r>
              <a:rPr lang="ru-RU" sz="2200" b="1" dirty="0"/>
              <a:t> </a:t>
            </a:r>
            <a:r>
              <a:rPr lang="ru-RU" sz="2200" b="1" dirty="0" err="1"/>
              <a:t>шкільної</a:t>
            </a:r>
            <a:r>
              <a:rPr lang="ru-RU" sz="2200" b="1" dirty="0"/>
              <a:t> </a:t>
            </a:r>
            <a:r>
              <a:rPr lang="ru-RU" sz="2200" b="1" dirty="0" err="1"/>
              <a:t>документації</a:t>
            </a:r>
            <a:r>
              <a:rPr lang="ru-RU" sz="2200" b="1" dirty="0"/>
              <a:t>.</a:t>
            </a:r>
          </a:p>
          <a:p>
            <a:pPr marL="0" indent="0">
              <a:buNone/>
            </a:pPr>
            <a:r>
              <a:rPr lang="ru-RU" sz="2200" b="1" dirty="0"/>
              <a:t>7.1. </a:t>
            </a:r>
            <a:r>
              <a:rPr lang="ru-RU" sz="2200" b="1" dirty="0" err="1"/>
              <a:t>Інформацію</a:t>
            </a:r>
            <a:r>
              <a:rPr lang="ru-RU" sz="2200" b="1" dirty="0"/>
              <a:t> </a:t>
            </a:r>
            <a:r>
              <a:rPr lang="ru-RU" sz="2200" b="1" dirty="0" err="1"/>
              <a:t>взяти</a:t>
            </a:r>
            <a:r>
              <a:rPr lang="ru-RU" sz="2200" b="1" dirty="0"/>
              <a:t> до </a:t>
            </a:r>
            <a:r>
              <a:rPr lang="ru-RU" sz="2200" b="1" dirty="0" err="1"/>
              <a:t>уваги</a:t>
            </a:r>
            <a:r>
              <a:rPr lang="ru-RU" sz="2200" b="1" dirty="0"/>
              <a:t> та </a:t>
            </a:r>
            <a:r>
              <a:rPr lang="ru-RU" sz="2200" b="1" dirty="0" err="1"/>
              <a:t>опрацювання</a:t>
            </a:r>
            <a:r>
              <a:rPr lang="ru-RU" sz="2200" b="1" dirty="0"/>
              <a:t>.</a:t>
            </a:r>
          </a:p>
          <a:p>
            <a:pPr marL="0" indent="0">
              <a:buNone/>
            </a:pPr>
            <a:r>
              <a:rPr lang="ru-RU" sz="2200" b="1" dirty="0"/>
              <a:t>8. Затвердження </a:t>
            </a:r>
            <a:r>
              <a:rPr lang="ru-RU" sz="2200" b="1" dirty="0" err="1"/>
              <a:t>керівників</a:t>
            </a:r>
            <a:r>
              <a:rPr lang="ru-RU" sz="2200" b="1" dirty="0"/>
              <a:t> </a:t>
            </a:r>
            <a:r>
              <a:rPr lang="ru-RU" sz="2200" b="1" dirty="0" err="1"/>
              <a:t>творчих</a:t>
            </a:r>
            <a:r>
              <a:rPr lang="ru-RU" sz="2200" b="1" dirty="0"/>
              <a:t> </a:t>
            </a:r>
            <a:r>
              <a:rPr lang="ru-RU" sz="2200" b="1" dirty="0" err="1"/>
              <a:t>груп</a:t>
            </a:r>
            <a:r>
              <a:rPr lang="ru-RU" sz="2200" b="1" dirty="0"/>
              <a:t>, складу </a:t>
            </a:r>
            <a:r>
              <a:rPr lang="ru-RU" sz="2200" b="1" dirty="0" err="1"/>
              <a:t>методичної</a:t>
            </a:r>
            <a:r>
              <a:rPr lang="ru-RU" sz="2200" b="1" dirty="0"/>
              <a:t> ради </a:t>
            </a:r>
            <a:r>
              <a:rPr lang="ru-RU" sz="2200" b="1" dirty="0" err="1"/>
              <a:t>школи</a:t>
            </a:r>
            <a:r>
              <a:rPr lang="ru-RU" sz="2200" b="1" dirty="0"/>
              <a:t>.</a:t>
            </a:r>
          </a:p>
          <a:p>
            <a:pPr marL="0" indent="0">
              <a:buNone/>
            </a:pPr>
            <a:r>
              <a:rPr lang="ru-RU" sz="2200" b="1" dirty="0"/>
              <a:t>8.1. </a:t>
            </a:r>
            <a:r>
              <a:rPr lang="ru-RU" sz="2200" b="1" dirty="0" err="1"/>
              <a:t>Призначити</a:t>
            </a:r>
            <a:r>
              <a:rPr lang="ru-RU" sz="2200" b="1" dirty="0"/>
              <a:t> </a:t>
            </a:r>
            <a:r>
              <a:rPr lang="ru-RU" sz="2200" b="1" dirty="0" err="1"/>
              <a:t>керівниками</a:t>
            </a:r>
            <a:r>
              <a:rPr lang="ru-RU" sz="2200" b="1" dirty="0"/>
              <a:t> </a:t>
            </a:r>
            <a:r>
              <a:rPr lang="ru-RU" sz="2200" b="1" dirty="0" err="1"/>
              <a:t>творчих</a:t>
            </a:r>
            <a:r>
              <a:rPr lang="ru-RU" sz="2200" b="1" dirty="0"/>
              <a:t> </a:t>
            </a:r>
            <a:r>
              <a:rPr lang="ru-RU" sz="2200" b="1" dirty="0" err="1"/>
              <a:t>груп</a:t>
            </a:r>
            <a:endParaRPr lang="ru-RU" sz="2200" b="1" dirty="0"/>
          </a:p>
          <a:p>
            <a:pPr marL="0" indent="0">
              <a:buNone/>
            </a:pPr>
            <a:r>
              <a:rPr lang="ru-RU" sz="2200" b="1" dirty="0"/>
              <a:t>8.2 </a:t>
            </a:r>
            <a:r>
              <a:rPr lang="ru-RU" sz="2200" b="1" dirty="0" err="1"/>
              <a:t>Затвердити</a:t>
            </a:r>
            <a:r>
              <a:rPr lang="ru-RU" sz="2200" b="1" dirty="0"/>
              <a:t>  склад </a:t>
            </a:r>
            <a:r>
              <a:rPr lang="ru-RU" sz="2200" b="1" dirty="0" err="1"/>
              <a:t>методичної</a:t>
            </a:r>
            <a:r>
              <a:rPr lang="ru-RU" sz="2200" b="1" dirty="0"/>
              <a:t> ради : Пархоменко О.Ю., Лисенко Ю.Г., </a:t>
            </a:r>
            <a:r>
              <a:rPr lang="ru-RU" sz="2200" b="1" dirty="0" err="1"/>
              <a:t>Здоровцова</a:t>
            </a:r>
            <a:r>
              <a:rPr lang="ru-RU" sz="2200" b="1" dirty="0"/>
              <a:t> О.В., Тимошенко Є.А., </a:t>
            </a:r>
            <a:r>
              <a:rPr lang="ru-RU" sz="2200" b="1" dirty="0" err="1"/>
              <a:t>Амагдалєзова</a:t>
            </a:r>
            <a:r>
              <a:rPr lang="ru-RU" sz="2200" b="1" dirty="0"/>
              <a:t> О.В.</a:t>
            </a:r>
          </a:p>
          <a:p>
            <a:pPr marL="0" indent="0">
              <a:buNone/>
            </a:pPr>
            <a:r>
              <a:rPr lang="ru-RU" sz="2200" b="1" dirty="0"/>
              <a:t>9. Про </a:t>
            </a:r>
            <a:r>
              <a:rPr lang="ru-RU" sz="2200" b="1" dirty="0" err="1"/>
              <a:t>використання</a:t>
            </a:r>
            <a:r>
              <a:rPr lang="ru-RU" sz="2200" b="1" dirty="0"/>
              <a:t> </a:t>
            </a:r>
            <a:r>
              <a:rPr lang="ru-RU" sz="2200" b="1" dirty="0" err="1"/>
              <a:t>під</a:t>
            </a:r>
            <a:r>
              <a:rPr lang="ru-RU" sz="2200" b="1" dirty="0"/>
              <a:t> час </a:t>
            </a:r>
            <a:r>
              <a:rPr lang="ru-RU" sz="2200" b="1" dirty="0" err="1"/>
              <a:t>організації</a:t>
            </a:r>
            <a:r>
              <a:rPr lang="ru-RU" sz="2200" b="1" dirty="0"/>
              <a:t> </a:t>
            </a:r>
            <a:r>
              <a:rPr lang="ru-RU" sz="2200" b="1" dirty="0" err="1"/>
              <a:t>освітнього</a:t>
            </a:r>
            <a:r>
              <a:rPr lang="ru-RU" sz="2200" b="1" dirty="0"/>
              <a:t> </a:t>
            </a:r>
            <a:r>
              <a:rPr lang="ru-RU" sz="2200" b="1" dirty="0" err="1"/>
              <a:t>процесу</a:t>
            </a:r>
            <a:r>
              <a:rPr lang="ru-RU" sz="2200" b="1" dirty="0"/>
              <a:t> </a:t>
            </a:r>
            <a:r>
              <a:rPr lang="ru-RU" sz="2200" b="1" dirty="0" err="1"/>
              <a:t>навчальних</a:t>
            </a:r>
            <a:r>
              <a:rPr lang="ru-RU" sz="2200" b="1" dirty="0"/>
              <a:t> </a:t>
            </a:r>
            <a:r>
              <a:rPr lang="ru-RU" sz="2200" b="1" dirty="0" err="1"/>
              <a:t>планів</a:t>
            </a:r>
            <a:r>
              <a:rPr lang="ru-RU" sz="2200" b="1" dirty="0"/>
              <a:t>, </a:t>
            </a:r>
            <a:r>
              <a:rPr lang="ru-RU" sz="2200" b="1" dirty="0" err="1"/>
              <a:t>навчальних</a:t>
            </a:r>
            <a:r>
              <a:rPr lang="ru-RU" sz="2200" b="1" dirty="0"/>
              <a:t>  </a:t>
            </a:r>
            <a:r>
              <a:rPr lang="ru-RU" sz="2200" b="1" dirty="0" err="1"/>
              <a:t>програм</a:t>
            </a:r>
            <a:r>
              <a:rPr lang="ru-RU" sz="2200" b="1" dirty="0"/>
              <a:t>, </a:t>
            </a:r>
            <a:r>
              <a:rPr lang="ru-RU" sz="2200" b="1" dirty="0" err="1"/>
              <a:t>підручників</a:t>
            </a:r>
            <a:r>
              <a:rPr lang="ru-RU" sz="2200" b="1" dirty="0"/>
              <a:t> та </a:t>
            </a:r>
            <a:r>
              <a:rPr lang="ru-RU" sz="2200" b="1" dirty="0" err="1"/>
              <a:t>навчально-методичних</a:t>
            </a:r>
            <a:r>
              <a:rPr lang="ru-RU" sz="2200" b="1" dirty="0"/>
              <a:t> </a:t>
            </a:r>
            <a:r>
              <a:rPr lang="ru-RU" sz="2200" b="1" dirty="0" err="1"/>
              <a:t>посібників</a:t>
            </a:r>
            <a:r>
              <a:rPr lang="ru-RU" sz="2200" b="1" dirty="0"/>
              <a:t>, </a:t>
            </a:r>
            <a:r>
              <a:rPr lang="ru-RU" sz="2200" b="1" dirty="0" err="1"/>
              <a:t>що</a:t>
            </a:r>
            <a:r>
              <a:rPr lang="ru-RU" sz="2200" b="1" dirty="0"/>
              <a:t> </a:t>
            </a:r>
            <a:r>
              <a:rPr lang="ru-RU" sz="2200" b="1" dirty="0" err="1"/>
              <a:t>мають</a:t>
            </a:r>
            <a:r>
              <a:rPr lang="ru-RU" sz="2200" b="1" dirty="0"/>
              <a:t> </a:t>
            </a:r>
            <a:r>
              <a:rPr lang="ru-RU" sz="2200" b="1" dirty="0" err="1"/>
              <a:t>відповідний</a:t>
            </a:r>
            <a:r>
              <a:rPr lang="ru-RU" sz="2200" b="1" dirty="0"/>
              <a:t> гриф  </a:t>
            </a:r>
            <a:r>
              <a:rPr lang="ru-RU" sz="2200" b="1" dirty="0" err="1"/>
              <a:t>Міністерства</a:t>
            </a:r>
            <a:r>
              <a:rPr lang="ru-RU" sz="2200" b="1" dirty="0"/>
              <a:t> </a:t>
            </a:r>
            <a:r>
              <a:rPr lang="ru-RU" sz="2200" b="1" dirty="0" err="1"/>
              <a:t>освіти</a:t>
            </a:r>
            <a:r>
              <a:rPr lang="ru-RU" sz="2200" b="1" dirty="0"/>
              <a:t> і науки </a:t>
            </a:r>
            <a:r>
              <a:rPr lang="ru-RU" sz="2200" b="1" dirty="0" err="1"/>
              <a:t>України</a:t>
            </a:r>
            <a:r>
              <a:rPr lang="ru-RU" sz="2200" b="1" dirty="0"/>
              <a:t>, </a:t>
            </a:r>
            <a:r>
              <a:rPr lang="ru-RU" sz="2200" b="1" dirty="0" err="1"/>
              <a:t>позитивне</a:t>
            </a:r>
            <a:r>
              <a:rPr lang="ru-RU" sz="2200" b="1" dirty="0"/>
              <a:t> </a:t>
            </a:r>
            <a:r>
              <a:rPr lang="ru-RU" sz="2200" b="1" dirty="0" err="1"/>
              <a:t>рішення</a:t>
            </a:r>
            <a:r>
              <a:rPr lang="ru-RU" sz="2200" b="1" dirty="0"/>
              <a:t> </a:t>
            </a:r>
            <a:r>
              <a:rPr lang="ru-RU" sz="2200" b="1" dirty="0" err="1"/>
              <a:t>Колегії</a:t>
            </a:r>
            <a:r>
              <a:rPr lang="ru-RU" sz="2200" b="1" dirty="0"/>
              <a:t> </a:t>
            </a:r>
            <a:r>
              <a:rPr lang="ru-RU" sz="2200" b="1" dirty="0" err="1"/>
              <a:t>Міністерства</a:t>
            </a:r>
            <a:r>
              <a:rPr lang="ru-RU" sz="2200" b="1" dirty="0"/>
              <a:t> </a:t>
            </a:r>
            <a:r>
              <a:rPr lang="ru-RU" sz="2200" b="1" dirty="0" err="1"/>
              <a:t>освіти</a:t>
            </a:r>
            <a:r>
              <a:rPr lang="ru-RU" sz="2200" b="1" dirty="0"/>
              <a:t> і науки   </a:t>
            </a:r>
            <a:r>
              <a:rPr lang="ru-RU" sz="2200" b="1" dirty="0" err="1"/>
              <a:t>України</a:t>
            </a:r>
            <a:r>
              <a:rPr lang="ru-RU" sz="2200" b="1" dirty="0"/>
              <a:t>.</a:t>
            </a:r>
          </a:p>
          <a:p>
            <a:pPr marL="0" indent="0">
              <a:buNone/>
            </a:pPr>
            <a:r>
              <a:rPr lang="ru-RU" sz="2200" b="1" dirty="0"/>
              <a:t>9.1.Ознайомитися з </a:t>
            </a:r>
            <a:r>
              <a:rPr lang="ru-RU" sz="2200" b="1" dirty="0" err="1"/>
              <a:t>рекомендованим</a:t>
            </a:r>
            <a:r>
              <a:rPr lang="ru-RU" sz="2200" b="1" dirty="0"/>
              <a:t> </a:t>
            </a:r>
            <a:r>
              <a:rPr lang="ru-RU" sz="2200" b="1" dirty="0" err="1"/>
              <a:t>Міністерством</a:t>
            </a:r>
            <a:r>
              <a:rPr lang="ru-RU" sz="2200" b="1" dirty="0"/>
              <a:t> науки і </a:t>
            </a:r>
            <a:r>
              <a:rPr lang="ru-RU" sz="2200" b="1" dirty="0" err="1"/>
              <a:t>освіти</a:t>
            </a:r>
            <a:r>
              <a:rPr lang="ru-RU" sz="2200" b="1" dirty="0"/>
              <a:t> </a:t>
            </a:r>
            <a:r>
              <a:rPr lang="ru-RU" sz="2200" b="1" dirty="0" err="1"/>
              <a:t>України</a:t>
            </a:r>
            <a:r>
              <a:rPr lang="ru-RU" sz="2200" b="1" dirty="0"/>
              <a:t>  </a:t>
            </a:r>
            <a:r>
              <a:rPr lang="ru-RU" sz="2200" b="1" dirty="0" err="1"/>
              <a:t>переліком</a:t>
            </a:r>
            <a:r>
              <a:rPr lang="ru-RU" sz="2200" b="1" dirty="0"/>
              <a:t> </a:t>
            </a:r>
            <a:r>
              <a:rPr lang="ru-RU" sz="2200" b="1" dirty="0" err="1"/>
              <a:t>навчальної</a:t>
            </a:r>
            <a:r>
              <a:rPr lang="ru-RU" sz="2200" b="1" dirty="0"/>
              <a:t> </a:t>
            </a:r>
            <a:r>
              <a:rPr lang="ru-RU" sz="2200" b="1" dirty="0" err="1"/>
              <a:t>літератури</a:t>
            </a:r>
            <a:r>
              <a:rPr lang="ru-RU" sz="2200" b="1" dirty="0"/>
              <a:t> для </a:t>
            </a:r>
            <a:r>
              <a:rPr lang="ru-RU" sz="2200" b="1" dirty="0" err="1"/>
              <a:t>використання</a:t>
            </a:r>
            <a:r>
              <a:rPr lang="ru-RU" sz="2200" b="1" dirty="0"/>
              <a:t> </a:t>
            </a:r>
            <a:r>
              <a:rPr lang="ru-RU" sz="2200" b="1" dirty="0" err="1"/>
              <a:t>впродовж</a:t>
            </a:r>
            <a:r>
              <a:rPr lang="ru-RU" sz="2200" b="1" dirty="0"/>
              <a:t> 2023/2024 </a:t>
            </a:r>
            <a:r>
              <a:rPr lang="ru-RU" sz="2200" b="1" dirty="0" err="1"/>
              <a:t>навчальному</a:t>
            </a:r>
            <a:r>
              <a:rPr lang="ru-RU" sz="2200" b="1" dirty="0"/>
              <a:t> року та </a:t>
            </a:r>
            <a:r>
              <a:rPr lang="ru-RU" sz="2200" b="1" dirty="0" err="1"/>
              <a:t>повідомити</a:t>
            </a:r>
            <a:r>
              <a:rPr lang="ru-RU" sz="2200" b="1" dirty="0"/>
              <a:t> про </a:t>
            </a:r>
            <a:r>
              <a:rPr lang="ru-RU" sz="2200" b="1" dirty="0" err="1"/>
              <a:t>персональну</a:t>
            </a:r>
            <a:r>
              <a:rPr lang="ru-RU" sz="2200" b="1" dirty="0"/>
              <a:t> </a:t>
            </a:r>
            <a:r>
              <a:rPr lang="ru-RU" sz="2200" b="1" dirty="0" err="1"/>
              <a:t>відповідальність</a:t>
            </a:r>
            <a:r>
              <a:rPr lang="ru-RU" sz="2200" b="1" dirty="0"/>
              <a:t> за </a:t>
            </a:r>
            <a:r>
              <a:rPr lang="ru-RU" sz="2200" b="1" dirty="0" err="1"/>
              <a:t>використання</a:t>
            </a:r>
            <a:r>
              <a:rPr lang="ru-RU" sz="2200" b="1" dirty="0"/>
              <a:t> </a:t>
            </a:r>
            <a:r>
              <a:rPr lang="ru-RU" sz="2200" b="1" dirty="0" err="1"/>
              <a:t>навчальної</a:t>
            </a:r>
            <a:r>
              <a:rPr lang="ru-RU" sz="2200" b="1" dirty="0"/>
              <a:t> </a:t>
            </a:r>
            <a:r>
              <a:rPr lang="ru-RU" sz="2200" b="1" dirty="0" err="1"/>
              <a:t>літератури</a:t>
            </a:r>
            <a:r>
              <a:rPr lang="ru-RU" sz="2200" b="1" dirty="0"/>
              <a:t>, яка не </a:t>
            </a:r>
            <a:r>
              <a:rPr lang="ru-RU" sz="2200" b="1" dirty="0" err="1"/>
              <a:t>має</a:t>
            </a:r>
            <a:r>
              <a:rPr lang="ru-RU" sz="2200" b="1" dirty="0"/>
              <a:t> </a:t>
            </a:r>
            <a:r>
              <a:rPr lang="ru-RU" sz="2200" b="1" dirty="0" err="1"/>
              <a:t>відповідного</a:t>
            </a:r>
            <a:r>
              <a:rPr lang="ru-RU" sz="2200" b="1" dirty="0"/>
              <a:t> грифа </a:t>
            </a:r>
            <a:r>
              <a:rPr lang="ru-RU" sz="2200" b="1" dirty="0" err="1"/>
              <a:t>Міністерства</a:t>
            </a:r>
            <a:r>
              <a:rPr lang="ru-RU" sz="2200" b="1" dirty="0"/>
              <a:t> </a:t>
            </a:r>
            <a:r>
              <a:rPr lang="ru-RU" sz="2200" b="1" dirty="0" err="1"/>
              <a:t>освіти</a:t>
            </a:r>
            <a:r>
              <a:rPr lang="ru-RU" sz="2200" b="1" dirty="0"/>
              <a:t> і науки </a:t>
            </a:r>
            <a:r>
              <a:rPr lang="ru-RU" sz="2200" b="1" dirty="0" err="1"/>
              <a:t>України</a:t>
            </a:r>
            <a:r>
              <a:rPr lang="ru-RU" sz="2200" b="1" dirty="0"/>
              <a:t>.</a:t>
            </a:r>
          </a:p>
          <a:p>
            <a:pPr marL="0" indent="0">
              <a:buNone/>
            </a:pPr>
            <a:r>
              <a:rPr lang="ru-RU" sz="2200" b="1" dirty="0"/>
              <a:t>                                                                                                                        До 02.09 2023                             </a:t>
            </a:r>
            <a:r>
              <a:rPr lang="ru-RU" sz="2200" b="1" dirty="0" err="1"/>
              <a:t>Педагогічні</a:t>
            </a:r>
            <a:r>
              <a:rPr lang="ru-RU" sz="2200" b="1" dirty="0"/>
              <a:t> </a:t>
            </a:r>
            <a:r>
              <a:rPr lang="ru-RU" sz="2200" b="1" dirty="0" err="1"/>
              <a:t>працівники</a:t>
            </a:r>
            <a:endParaRPr lang="ru-RU" sz="2200" b="1" dirty="0"/>
          </a:p>
          <a:p>
            <a:pPr marL="0" indent="0">
              <a:buNone/>
            </a:pPr>
            <a:r>
              <a:rPr lang="ru-RU" sz="2200" b="1" dirty="0"/>
              <a:t>9.2. </a:t>
            </a:r>
            <a:r>
              <a:rPr lang="ru-RU" sz="2200" b="1" dirty="0" err="1"/>
              <a:t>Здійснювати</a:t>
            </a:r>
            <a:r>
              <a:rPr lang="ru-RU" sz="2200" b="1" dirty="0"/>
              <a:t> контроль за </a:t>
            </a:r>
            <a:r>
              <a:rPr lang="ru-RU" sz="2200" b="1" dirty="0" err="1"/>
              <a:t>використанням</a:t>
            </a:r>
            <a:r>
              <a:rPr lang="ru-RU" sz="2200" b="1" dirty="0"/>
              <a:t> </a:t>
            </a:r>
            <a:r>
              <a:rPr lang="ru-RU" sz="2200" b="1" dirty="0" err="1"/>
              <a:t>вчителями</a:t>
            </a:r>
            <a:r>
              <a:rPr lang="ru-RU" sz="2200" b="1" dirty="0"/>
              <a:t> </a:t>
            </a:r>
            <a:r>
              <a:rPr lang="ru-RU" sz="2200" b="1" dirty="0" err="1"/>
              <a:t>навчальних</a:t>
            </a:r>
            <a:r>
              <a:rPr lang="ru-RU" sz="2200" b="1" dirty="0"/>
              <a:t> </a:t>
            </a:r>
            <a:r>
              <a:rPr lang="ru-RU" sz="2200" b="1" dirty="0" err="1"/>
              <a:t>програм</a:t>
            </a:r>
            <a:r>
              <a:rPr lang="ru-RU" sz="2200" b="1" dirty="0"/>
              <a:t>, </a:t>
            </a:r>
            <a:r>
              <a:rPr lang="ru-RU" sz="2200" b="1" dirty="0" err="1"/>
              <a:t>підручників</a:t>
            </a:r>
            <a:r>
              <a:rPr lang="ru-RU" sz="2200" b="1" dirty="0"/>
              <a:t> та </a:t>
            </a:r>
            <a:r>
              <a:rPr lang="ru-RU" sz="2200" b="1" dirty="0" err="1"/>
              <a:t>навчально-методичних</a:t>
            </a:r>
            <a:r>
              <a:rPr lang="ru-RU" sz="2200" b="1" dirty="0"/>
              <a:t> </a:t>
            </a:r>
            <a:r>
              <a:rPr lang="ru-RU" sz="2200" b="1" dirty="0" err="1"/>
              <a:t>посібників</a:t>
            </a:r>
            <a:r>
              <a:rPr lang="ru-RU" sz="2200" b="1" dirty="0"/>
              <a:t> </a:t>
            </a:r>
            <a:r>
              <a:rPr lang="ru-RU" sz="2200" b="1" dirty="0" err="1"/>
              <a:t>під</a:t>
            </a:r>
            <a:r>
              <a:rPr lang="ru-RU" sz="2200" b="1" dirty="0"/>
              <a:t> час </a:t>
            </a:r>
            <a:r>
              <a:rPr lang="ru-RU" sz="2200" b="1" dirty="0" err="1"/>
              <a:t>освітнього</a:t>
            </a:r>
            <a:r>
              <a:rPr lang="ru-RU" sz="2200" b="1" dirty="0"/>
              <a:t> </a:t>
            </a:r>
            <a:r>
              <a:rPr lang="ru-RU" sz="2200" b="1" dirty="0" err="1"/>
              <a:t>процесу</a:t>
            </a:r>
            <a:r>
              <a:rPr lang="ru-RU" sz="2200" b="1" dirty="0"/>
              <a:t>. </a:t>
            </a:r>
          </a:p>
          <a:p>
            <a:pPr marL="0" indent="0">
              <a:buNone/>
            </a:pPr>
            <a:r>
              <a:rPr lang="ru-RU" sz="2200" b="1" dirty="0"/>
              <a:t>                                                                                                                             </a:t>
            </a:r>
            <a:r>
              <a:rPr lang="ru-RU" sz="2200" b="1" dirty="0" err="1"/>
              <a:t>Постійно</a:t>
            </a:r>
            <a:r>
              <a:rPr lang="ru-RU" sz="2200" b="1" dirty="0"/>
              <a:t>                           Пархоменко О., Лисенко Ю.</a:t>
            </a:r>
          </a:p>
          <a:p>
            <a:pPr marL="0" indent="0">
              <a:buNone/>
            </a:pPr>
            <a:r>
              <a:rPr lang="ru-RU" sz="2200" b="1" dirty="0"/>
              <a:t>9.3. </a:t>
            </a:r>
            <a:r>
              <a:rPr lang="ru-RU" sz="2200" b="1" dirty="0" err="1"/>
              <a:t>Розмістити</a:t>
            </a:r>
            <a:r>
              <a:rPr lang="ru-RU" sz="2200" b="1" dirty="0"/>
              <a:t> </a:t>
            </a:r>
            <a:r>
              <a:rPr lang="ru-RU" sz="2200" b="1" dirty="0" err="1"/>
              <a:t>перелік</a:t>
            </a:r>
            <a:r>
              <a:rPr lang="ru-RU" sz="2200" b="1" dirty="0"/>
              <a:t> </a:t>
            </a:r>
            <a:r>
              <a:rPr lang="ru-RU" sz="2200" b="1" dirty="0" err="1"/>
              <a:t>навчальної</a:t>
            </a:r>
            <a:r>
              <a:rPr lang="ru-RU" sz="2200" b="1" dirty="0"/>
              <a:t> </a:t>
            </a:r>
            <a:r>
              <a:rPr lang="ru-RU" sz="2200" b="1" dirty="0" err="1"/>
              <a:t>літератури</a:t>
            </a:r>
            <a:r>
              <a:rPr lang="ru-RU" sz="2200" b="1" dirty="0"/>
              <a:t> для </a:t>
            </a:r>
            <a:r>
              <a:rPr lang="ru-RU" sz="2200" b="1" dirty="0" err="1"/>
              <a:t>використання</a:t>
            </a:r>
            <a:r>
              <a:rPr lang="ru-RU" sz="2200" b="1" dirty="0"/>
              <a:t> у </a:t>
            </a:r>
            <a:r>
              <a:rPr lang="ru-RU" sz="2200" b="1" dirty="0" err="1"/>
              <a:t>освітньому</a:t>
            </a:r>
            <a:r>
              <a:rPr lang="ru-RU" sz="2200" b="1" dirty="0"/>
              <a:t> </a:t>
            </a:r>
            <a:r>
              <a:rPr lang="ru-RU" sz="2200" b="1" dirty="0" err="1"/>
              <a:t>процесі</a:t>
            </a:r>
            <a:r>
              <a:rPr lang="ru-RU" sz="2200" b="1" dirty="0"/>
              <a:t> у 2023-2024 </a:t>
            </a:r>
            <a:r>
              <a:rPr lang="ru-RU" sz="2200" b="1" dirty="0" err="1"/>
              <a:t>навчальному</a:t>
            </a:r>
            <a:r>
              <a:rPr lang="ru-RU" sz="2200" b="1" dirty="0"/>
              <a:t> </a:t>
            </a:r>
            <a:r>
              <a:rPr lang="ru-RU" sz="2200" b="1" dirty="0" err="1"/>
              <a:t>році</a:t>
            </a:r>
            <a:r>
              <a:rPr lang="ru-RU" sz="2200" b="1" dirty="0"/>
              <a:t> на </a:t>
            </a:r>
            <a:r>
              <a:rPr lang="ru-RU" sz="2200" b="1" dirty="0" err="1"/>
              <a:t>сайті</a:t>
            </a:r>
            <a:r>
              <a:rPr lang="ru-RU" sz="2200" b="1" dirty="0"/>
              <a:t> </a:t>
            </a:r>
            <a:r>
              <a:rPr lang="ru-RU" sz="2200" b="1" dirty="0" err="1"/>
              <a:t>навчального</a:t>
            </a:r>
            <a:r>
              <a:rPr lang="ru-RU" sz="2200" b="1" dirty="0"/>
              <a:t> закладу.                                                                                  До 02.09.2022                   </a:t>
            </a:r>
            <a:r>
              <a:rPr lang="ru-RU" sz="2200" b="1" dirty="0" err="1"/>
              <a:t>Здоровцова</a:t>
            </a:r>
            <a:r>
              <a:rPr lang="ru-RU" sz="2200" b="1" dirty="0"/>
              <a:t> О.</a:t>
            </a:r>
          </a:p>
          <a:p>
            <a:pPr marL="0" indent="0">
              <a:buNone/>
            </a:pPr>
            <a:r>
              <a:rPr lang="ru-RU" sz="2200" b="1" dirty="0"/>
              <a:t>9.4. </a:t>
            </a:r>
            <a:r>
              <a:rPr lang="ru-RU" sz="2200" b="1" dirty="0" err="1"/>
              <a:t>Тримати</a:t>
            </a:r>
            <a:r>
              <a:rPr lang="ru-RU" sz="2200" b="1" dirty="0"/>
              <a:t> на </a:t>
            </a:r>
            <a:r>
              <a:rPr lang="ru-RU" sz="2200" b="1" dirty="0" err="1"/>
              <a:t>постійному</a:t>
            </a:r>
            <a:r>
              <a:rPr lang="ru-RU" sz="2200" b="1" dirty="0"/>
              <a:t> </a:t>
            </a:r>
            <a:r>
              <a:rPr lang="ru-RU" sz="2200" b="1" dirty="0" err="1"/>
              <a:t>контролі</a:t>
            </a:r>
            <a:r>
              <a:rPr lang="ru-RU" sz="2200" b="1" dirty="0"/>
              <a:t> </a:t>
            </a:r>
            <a:r>
              <a:rPr lang="ru-RU" sz="2200" b="1" dirty="0" err="1"/>
              <a:t>питання</a:t>
            </a:r>
            <a:r>
              <a:rPr lang="ru-RU" sz="2200" b="1" dirty="0"/>
              <a:t> </a:t>
            </a:r>
            <a:r>
              <a:rPr lang="ru-RU" sz="2200" b="1" dirty="0" err="1"/>
              <a:t>використання</a:t>
            </a:r>
            <a:r>
              <a:rPr lang="ru-RU" sz="2200" b="1" dirty="0"/>
              <a:t> </a:t>
            </a:r>
            <a:r>
              <a:rPr lang="ru-RU" sz="2200" b="1" dirty="0" err="1"/>
              <a:t>під</a:t>
            </a:r>
            <a:r>
              <a:rPr lang="ru-RU" sz="2200" b="1" dirty="0"/>
              <a:t> час </a:t>
            </a:r>
            <a:r>
              <a:rPr lang="ru-RU" sz="2200" b="1" dirty="0" err="1"/>
              <a:t>освітнього</a:t>
            </a:r>
            <a:r>
              <a:rPr lang="ru-RU" sz="2200" b="1" dirty="0"/>
              <a:t> </a:t>
            </a:r>
            <a:r>
              <a:rPr lang="ru-RU" sz="2200" b="1" dirty="0" err="1"/>
              <a:t>процесу</a:t>
            </a:r>
            <a:r>
              <a:rPr lang="ru-RU" sz="2200" b="1" dirty="0"/>
              <a:t> </a:t>
            </a:r>
            <a:r>
              <a:rPr lang="ru-RU" sz="2200" b="1" dirty="0" err="1"/>
              <a:t>навчальної</a:t>
            </a:r>
            <a:r>
              <a:rPr lang="ru-RU" sz="2200" b="1" dirty="0"/>
              <a:t> </a:t>
            </a:r>
            <a:r>
              <a:rPr lang="ru-RU" sz="2200" b="1" dirty="0" err="1"/>
              <a:t>літератури</a:t>
            </a:r>
            <a:r>
              <a:rPr lang="ru-RU" sz="2200" b="1" dirty="0"/>
              <a:t> з </a:t>
            </a:r>
            <a:r>
              <a:rPr lang="ru-RU" sz="2200" b="1" dirty="0" err="1"/>
              <a:t>відповідним</a:t>
            </a:r>
            <a:r>
              <a:rPr lang="ru-RU" sz="2200" b="1" dirty="0"/>
              <a:t> грифом </a:t>
            </a:r>
            <a:r>
              <a:rPr lang="ru-RU" sz="2200" b="1" dirty="0" err="1"/>
              <a:t>Міністерства</a:t>
            </a:r>
            <a:r>
              <a:rPr lang="ru-RU" sz="2200" b="1" dirty="0"/>
              <a:t> </a:t>
            </a:r>
            <a:r>
              <a:rPr lang="ru-RU" sz="2200" b="1" dirty="0" err="1"/>
              <a:t>освіти</a:t>
            </a:r>
            <a:r>
              <a:rPr lang="ru-RU" sz="2200" b="1" dirty="0"/>
              <a:t> і науки </a:t>
            </a:r>
            <a:r>
              <a:rPr lang="ru-RU" sz="2200" b="1" dirty="0" err="1"/>
              <a:t>України</a:t>
            </a:r>
            <a:r>
              <a:rPr lang="ru-RU" sz="2200" b="1" dirty="0"/>
              <a:t>.                                                        </a:t>
            </a:r>
          </a:p>
          <a:p>
            <a:pPr marL="0" indent="0">
              <a:buNone/>
            </a:pPr>
            <a:r>
              <a:rPr lang="ru-RU" sz="2200" b="1" dirty="0"/>
              <a:t>                                                                                                     </a:t>
            </a:r>
            <a:r>
              <a:rPr lang="ru-RU" sz="2200" b="1" dirty="0" err="1"/>
              <a:t>Упродовж</a:t>
            </a:r>
            <a:r>
              <a:rPr lang="ru-RU" sz="2200" b="1" dirty="0"/>
              <a:t> </a:t>
            </a:r>
            <a:r>
              <a:rPr lang="ru-RU" sz="2200" b="1" dirty="0" err="1"/>
              <a:t>навчального</a:t>
            </a:r>
            <a:r>
              <a:rPr lang="ru-RU" sz="2200" b="1" dirty="0"/>
              <a:t> року             Пархоменко О., Лисенко Ю.</a:t>
            </a:r>
          </a:p>
          <a:p>
            <a:pPr marL="0" indent="0">
              <a:buNone/>
            </a:pPr>
            <a:endParaRPr lang="ru-RU" sz="2200" b="1" dirty="0"/>
          </a:p>
          <a:p>
            <a:pPr marL="0" indent="0">
              <a:buNone/>
            </a:pPr>
            <a:endParaRPr lang="ru-RU" sz="2200" b="1" dirty="0"/>
          </a:p>
          <a:p>
            <a:pPr marL="0" indent="0">
              <a:buNone/>
            </a:pPr>
            <a:endParaRPr lang="ru-RU" sz="2200" b="1" dirty="0"/>
          </a:p>
          <a:p>
            <a:pPr marL="0" indent="0">
              <a:buNone/>
            </a:pPr>
            <a:r>
              <a:rPr lang="uk-UA" sz="1800" b="1" dirty="0"/>
              <a:t> </a:t>
            </a:r>
            <a:endParaRPr lang="ru-RU" sz="5600" dirty="0"/>
          </a:p>
        </p:txBody>
      </p:sp>
    </p:spTree>
    <p:extLst>
      <p:ext uri="{BB962C8B-B14F-4D97-AF65-F5344CB8AC3E}">
        <p14:creationId xmlns:p14="http://schemas.microsoft.com/office/powerpoint/2010/main" val="210040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6552728"/>
          </a:xfrm>
        </p:spPr>
        <p:txBody>
          <a:bodyPr>
            <a:normAutofit fontScale="92500" lnSpcReduction="10000"/>
          </a:bodyPr>
          <a:lstStyle/>
          <a:p>
            <a:pPr marL="0" indent="0">
              <a:buNone/>
            </a:pPr>
            <a:r>
              <a:rPr lang="ru-RU" sz="1600" dirty="0"/>
              <a:t>10. Атестація та </a:t>
            </a:r>
            <a:r>
              <a:rPr lang="ru-RU" sz="1600" dirty="0" err="1"/>
              <a:t>проходження</a:t>
            </a:r>
            <a:r>
              <a:rPr lang="ru-RU" sz="1600" dirty="0"/>
              <a:t> </a:t>
            </a:r>
            <a:r>
              <a:rPr lang="ru-RU" sz="1600" dirty="0" err="1"/>
              <a:t>курсів</a:t>
            </a:r>
            <a:r>
              <a:rPr lang="ru-RU" sz="1600" dirty="0"/>
              <a:t> </a:t>
            </a:r>
            <a:r>
              <a:rPr lang="ru-RU" sz="1600" dirty="0" err="1"/>
              <a:t>підвищення</a:t>
            </a:r>
            <a:r>
              <a:rPr lang="ru-RU" sz="1600" dirty="0"/>
              <a:t> </a:t>
            </a:r>
            <a:r>
              <a:rPr lang="ru-RU" sz="1600" dirty="0" err="1"/>
              <a:t>кваліфікації</a:t>
            </a:r>
            <a:r>
              <a:rPr lang="ru-RU" sz="1600" dirty="0"/>
              <a:t>.</a:t>
            </a:r>
          </a:p>
          <a:p>
            <a:pPr marL="0" indent="0">
              <a:buNone/>
            </a:pPr>
            <a:r>
              <a:rPr lang="ru-RU" sz="1600" dirty="0"/>
              <a:t>10.1.  </a:t>
            </a:r>
            <a:r>
              <a:rPr lang="ru-RU" sz="1600" dirty="0" err="1"/>
              <a:t>Інформацію</a:t>
            </a:r>
            <a:r>
              <a:rPr lang="ru-RU" sz="1600" dirty="0"/>
              <a:t> </a:t>
            </a:r>
            <a:r>
              <a:rPr lang="ru-RU" sz="1600" dirty="0" err="1"/>
              <a:t>надану</a:t>
            </a:r>
            <a:r>
              <a:rPr lang="ru-RU" sz="1600" dirty="0"/>
              <a:t> </a:t>
            </a:r>
            <a:r>
              <a:rPr lang="ru-RU" sz="1600" dirty="0" err="1"/>
              <a:t>взяти</a:t>
            </a:r>
            <a:r>
              <a:rPr lang="ru-RU" sz="1600" dirty="0"/>
              <a:t> до </a:t>
            </a:r>
            <a:r>
              <a:rPr lang="ru-RU" sz="1600" dirty="0" err="1"/>
              <a:t>відома</a:t>
            </a:r>
            <a:r>
              <a:rPr lang="ru-RU" sz="1600" dirty="0"/>
              <a:t>.</a:t>
            </a:r>
          </a:p>
          <a:p>
            <a:pPr marL="0" indent="0">
              <a:buNone/>
            </a:pPr>
            <a:r>
              <a:rPr lang="ru-RU" sz="1600" dirty="0"/>
              <a:t>10.2. </a:t>
            </a:r>
            <a:r>
              <a:rPr lang="ru-RU" sz="1600" dirty="0" err="1"/>
              <a:t>Опрацювати</a:t>
            </a:r>
            <a:r>
              <a:rPr lang="ru-RU" sz="1600" dirty="0"/>
              <a:t> </a:t>
            </a:r>
            <a:r>
              <a:rPr lang="ru-RU" sz="1600" dirty="0" err="1"/>
              <a:t>Положення</a:t>
            </a:r>
            <a:r>
              <a:rPr lang="ru-RU" sz="1600" dirty="0"/>
              <a:t> про </a:t>
            </a:r>
            <a:r>
              <a:rPr lang="ru-RU" sz="1600" dirty="0" err="1"/>
              <a:t>атестацію</a:t>
            </a:r>
            <a:r>
              <a:rPr lang="ru-RU" sz="1600" dirty="0"/>
              <a:t> </a:t>
            </a:r>
            <a:r>
              <a:rPr lang="ru-RU" sz="1600" dirty="0" err="1"/>
              <a:t>педагогічних</a:t>
            </a:r>
            <a:r>
              <a:rPr lang="ru-RU" sz="1600" dirty="0"/>
              <a:t> </a:t>
            </a:r>
            <a:r>
              <a:rPr lang="ru-RU" sz="1600" dirty="0" err="1"/>
              <a:t>працівників</a:t>
            </a:r>
            <a:r>
              <a:rPr lang="ru-RU" sz="1600" dirty="0"/>
              <a:t>.</a:t>
            </a:r>
            <a:endParaRPr lang="ru-RU" sz="1600" dirty="0">
              <a:solidFill>
                <a:srgbClr val="FF0000"/>
              </a:solidFill>
            </a:endParaRPr>
          </a:p>
          <a:p>
            <a:pPr marL="0" indent="0">
              <a:buNone/>
            </a:pPr>
            <a:r>
              <a:rPr lang="ru-RU" sz="1600" dirty="0"/>
              <a:t>11. Організація </a:t>
            </a:r>
            <a:r>
              <a:rPr lang="ru-RU" sz="1600" dirty="0" err="1"/>
              <a:t>роботи</a:t>
            </a:r>
            <a:r>
              <a:rPr lang="ru-RU" sz="1600" dirty="0"/>
              <a:t> з </a:t>
            </a:r>
            <a:r>
              <a:rPr lang="ru-RU" sz="1600" dirty="0" err="1"/>
              <a:t>охорони</a:t>
            </a:r>
            <a:r>
              <a:rPr lang="ru-RU" sz="1600" dirty="0"/>
              <a:t> </a:t>
            </a:r>
            <a:r>
              <a:rPr lang="ru-RU" sz="1600" dirty="0" err="1"/>
              <a:t>праці</a:t>
            </a:r>
            <a:r>
              <a:rPr lang="ru-RU" sz="1600" dirty="0"/>
              <a:t> та </a:t>
            </a:r>
            <a:r>
              <a:rPr lang="ru-RU" sz="1600" dirty="0" err="1"/>
              <a:t>безпеки</a:t>
            </a:r>
            <a:r>
              <a:rPr lang="ru-RU" sz="1600" dirty="0"/>
              <a:t> </a:t>
            </a:r>
            <a:r>
              <a:rPr lang="ru-RU" sz="1600" dirty="0" err="1"/>
              <a:t>життєдіяльності</a:t>
            </a:r>
            <a:r>
              <a:rPr lang="ru-RU" sz="1600" dirty="0"/>
              <a:t> </a:t>
            </a:r>
            <a:r>
              <a:rPr lang="ru-RU" sz="1600" dirty="0" err="1"/>
              <a:t>учасників</a:t>
            </a:r>
            <a:r>
              <a:rPr lang="ru-RU" sz="1600" dirty="0"/>
              <a:t> </a:t>
            </a:r>
            <a:r>
              <a:rPr lang="ru-RU" sz="1600" dirty="0" err="1"/>
              <a:t>освітнього</a:t>
            </a:r>
            <a:r>
              <a:rPr lang="ru-RU" sz="1600" dirty="0"/>
              <a:t>  </a:t>
            </a:r>
            <a:r>
              <a:rPr lang="ru-RU" sz="1600" dirty="0" err="1"/>
              <a:t>процесу</a:t>
            </a:r>
            <a:r>
              <a:rPr lang="ru-RU" sz="1600" dirty="0"/>
              <a:t>.</a:t>
            </a:r>
          </a:p>
          <a:p>
            <a:pPr marL="0" indent="0">
              <a:buNone/>
            </a:pPr>
            <a:r>
              <a:rPr lang="uk-UA" sz="1600" dirty="0"/>
              <a:t>11.</a:t>
            </a:r>
            <a:r>
              <a:rPr lang="ru-RU" sz="1600" dirty="0"/>
              <a:t> 1. </a:t>
            </a:r>
            <a:r>
              <a:rPr lang="ru-RU" sz="1600" dirty="0" err="1"/>
              <a:t>Інформацію</a:t>
            </a:r>
            <a:r>
              <a:rPr lang="ru-RU" sz="1600" dirty="0"/>
              <a:t>, </a:t>
            </a:r>
            <a:r>
              <a:rPr lang="ru-RU" sz="1600" dirty="0" err="1"/>
              <a:t>надану</a:t>
            </a:r>
            <a:r>
              <a:rPr lang="ru-RU" sz="1600" dirty="0"/>
              <a:t> </a:t>
            </a:r>
            <a:r>
              <a:rPr lang="ru-RU" sz="1600" dirty="0" err="1"/>
              <a:t>взяти</a:t>
            </a:r>
            <a:r>
              <a:rPr lang="ru-RU" sz="1600" dirty="0"/>
              <a:t> до </a:t>
            </a:r>
            <a:r>
              <a:rPr lang="ru-RU" sz="1600" dirty="0" err="1"/>
              <a:t>уваги</a:t>
            </a:r>
            <a:r>
              <a:rPr lang="ru-RU" sz="1600" dirty="0"/>
              <a:t>.</a:t>
            </a:r>
          </a:p>
          <a:p>
            <a:pPr marL="0" indent="0">
              <a:buNone/>
            </a:pPr>
            <a:r>
              <a:rPr lang="ru-RU" sz="1600" dirty="0"/>
              <a:t>11.2. </a:t>
            </a:r>
            <a:r>
              <a:rPr lang="ru-RU" sz="1600" dirty="0" err="1"/>
              <a:t>Всім</a:t>
            </a:r>
            <a:r>
              <a:rPr lang="ru-RU" sz="1600" dirty="0"/>
              <a:t> </a:t>
            </a:r>
            <a:r>
              <a:rPr lang="ru-RU" sz="1600" dirty="0" err="1"/>
              <a:t>учасникам</a:t>
            </a:r>
            <a:r>
              <a:rPr lang="ru-RU" sz="1600" dirty="0"/>
              <a:t>  </a:t>
            </a:r>
            <a:r>
              <a:rPr lang="ru-RU" sz="1600" dirty="0" err="1"/>
              <a:t>освітнього</a:t>
            </a:r>
            <a:r>
              <a:rPr lang="ru-RU" sz="1600" dirty="0"/>
              <a:t>  </a:t>
            </a:r>
            <a:r>
              <a:rPr lang="ru-RU" sz="1600" dirty="0" err="1"/>
              <a:t>процесу</a:t>
            </a:r>
            <a:r>
              <a:rPr lang="ru-RU" sz="1600" dirty="0"/>
              <a:t> </a:t>
            </a:r>
            <a:r>
              <a:rPr lang="ru-RU" sz="1600" dirty="0" err="1"/>
              <a:t>неухильно</a:t>
            </a:r>
            <a:r>
              <a:rPr lang="ru-RU" sz="1600" dirty="0"/>
              <a:t> </a:t>
            </a:r>
            <a:r>
              <a:rPr lang="ru-RU" sz="1600" dirty="0" err="1"/>
              <a:t>дотримуватися</a:t>
            </a:r>
            <a:r>
              <a:rPr lang="ru-RU" sz="1600" dirty="0"/>
              <a:t> правил </a:t>
            </a:r>
            <a:r>
              <a:rPr lang="ru-RU" sz="1600" dirty="0" err="1"/>
              <a:t>техніки</a:t>
            </a:r>
            <a:r>
              <a:rPr lang="ru-RU" sz="1600" dirty="0"/>
              <a:t> </a:t>
            </a:r>
            <a:r>
              <a:rPr lang="ru-RU" sz="1600" dirty="0" err="1"/>
              <a:t>безпеки</a:t>
            </a:r>
            <a:r>
              <a:rPr lang="ru-RU" sz="1600" dirty="0"/>
              <a:t>.</a:t>
            </a:r>
          </a:p>
          <a:p>
            <a:pPr marL="0" indent="0">
              <a:buNone/>
            </a:pPr>
            <a:r>
              <a:rPr lang="ru-RU" sz="1600" dirty="0"/>
              <a:t>                                                                                              </a:t>
            </a:r>
            <a:r>
              <a:rPr lang="ru-RU" sz="1600" dirty="0" err="1"/>
              <a:t>Протягом</a:t>
            </a:r>
            <a:r>
              <a:rPr lang="ru-RU" sz="1600" dirty="0"/>
              <a:t> 2023-2024 </a:t>
            </a:r>
            <a:r>
              <a:rPr lang="ru-RU" sz="1600" dirty="0" err="1"/>
              <a:t>навчального</a:t>
            </a:r>
            <a:r>
              <a:rPr lang="ru-RU" sz="1600" dirty="0"/>
              <a:t> року</a:t>
            </a:r>
          </a:p>
          <a:p>
            <a:pPr marL="0" indent="0">
              <a:buNone/>
            </a:pPr>
            <a:r>
              <a:rPr lang="uk-UA" sz="1600" dirty="0"/>
              <a:t>12. </a:t>
            </a:r>
            <a:r>
              <a:rPr lang="ru-RU" sz="1600" dirty="0"/>
              <a:t>Проведення   </a:t>
            </a:r>
            <a:r>
              <a:rPr lang="ru-RU" sz="1600" dirty="0" err="1"/>
              <a:t>навчальних</a:t>
            </a:r>
            <a:r>
              <a:rPr lang="ru-RU" sz="1600" dirty="0"/>
              <a:t> </a:t>
            </a:r>
            <a:r>
              <a:rPr lang="ru-RU" sz="1600" dirty="0" err="1"/>
              <a:t>екскурсій</a:t>
            </a:r>
            <a:r>
              <a:rPr lang="ru-RU" sz="1600" dirty="0"/>
              <a:t> в 2023-2024 </a:t>
            </a:r>
            <a:r>
              <a:rPr lang="ru-RU" sz="1600" dirty="0" err="1"/>
              <a:t>н.р</a:t>
            </a:r>
            <a:r>
              <a:rPr lang="ru-RU" sz="1600" dirty="0"/>
              <a:t>. (без оцінювання). </a:t>
            </a:r>
            <a:endParaRPr lang="uk-UA" sz="1600" dirty="0"/>
          </a:p>
          <a:p>
            <a:pPr marL="0" indent="0">
              <a:buNone/>
            </a:pPr>
            <a:r>
              <a:rPr lang="uk-UA" sz="1600" dirty="0"/>
              <a:t>12.1. Інформацію взяти до уваги.</a:t>
            </a:r>
          </a:p>
          <a:p>
            <a:pPr marL="0" indent="0">
              <a:buNone/>
            </a:pPr>
            <a:r>
              <a:rPr lang="uk-UA" sz="1600" dirty="0"/>
              <a:t>13. </a:t>
            </a:r>
            <a:r>
              <a:rPr lang="ru-RU" sz="1600" dirty="0"/>
              <a:t>Про оцінювання </a:t>
            </a:r>
            <a:r>
              <a:rPr lang="ru-RU" sz="1600" dirty="0" err="1"/>
              <a:t>результатів</a:t>
            </a:r>
            <a:r>
              <a:rPr lang="ru-RU" sz="1600" dirty="0"/>
              <a:t> </a:t>
            </a:r>
            <a:r>
              <a:rPr lang="ru-RU" sz="1600" dirty="0" err="1"/>
              <a:t>навчання</a:t>
            </a:r>
            <a:r>
              <a:rPr lang="ru-RU" sz="1600" dirty="0"/>
              <a:t> </a:t>
            </a:r>
            <a:r>
              <a:rPr lang="ru-RU" sz="1600" dirty="0" err="1"/>
              <a:t>учнів</a:t>
            </a:r>
            <a:r>
              <a:rPr lang="ru-RU" sz="1600" dirty="0"/>
              <a:t> </a:t>
            </a:r>
            <a:r>
              <a:rPr lang="ru-RU" sz="1600" dirty="0" err="1"/>
              <a:t>третіх</a:t>
            </a:r>
            <a:r>
              <a:rPr lang="ru-RU" sz="1600" dirty="0"/>
              <a:t> і </a:t>
            </a:r>
            <a:r>
              <a:rPr lang="ru-RU" sz="1600" dirty="0" err="1"/>
              <a:t>четвертих</a:t>
            </a:r>
            <a:r>
              <a:rPr lang="ru-RU" sz="1600" dirty="0"/>
              <a:t> </a:t>
            </a:r>
            <a:r>
              <a:rPr lang="ru-RU" sz="1600" dirty="0" err="1"/>
              <a:t>класів</a:t>
            </a:r>
            <a:r>
              <a:rPr lang="ru-RU" sz="1600" dirty="0"/>
              <a:t> НУШ.</a:t>
            </a:r>
            <a:endParaRPr lang="uk-UA" sz="1600" dirty="0"/>
          </a:p>
          <a:p>
            <a:pPr marL="0" indent="0">
              <a:buNone/>
            </a:pPr>
            <a:r>
              <a:rPr lang="uk-UA" sz="1600" dirty="0"/>
              <a:t>13.1.Інформація взяти до уваги.</a:t>
            </a:r>
          </a:p>
          <a:p>
            <a:pPr marL="0" indent="0">
              <a:buNone/>
            </a:pPr>
            <a:r>
              <a:rPr lang="uk-UA" sz="1600" dirty="0"/>
              <a:t>13.2. </a:t>
            </a:r>
            <a:r>
              <a:rPr lang="ru-RU" sz="1600" dirty="0" err="1"/>
              <a:t>Оцінювати</a:t>
            </a:r>
            <a:r>
              <a:rPr lang="ru-RU" sz="1600" dirty="0"/>
              <a:t> </a:t>
            </a:r>
            <a:r>
              <a:rPr lang="ru-RU" sz="1600" dirty="0" err="1"/>
              <a:t>результати</a:t>
            </a:r>
            <a:r>
              <a:rPr lang="ru-RU" sz="1600" dirty="0"/>
              <a:t> </a:t>
            </a:r>
            <a:r>
              <a:rPr lang="ru-RU" sz="1600" dirty="0" err="1"/>
              <a:t>навчання</a:t>
            </a:r>
            <a:r>
              <a:rPr lang="ru-RU" sz="1600" dirty="0"/>
              <a:t> </a:t>
            </a:r>
            <a:r>
              <a:rPr lang="ru-RU" sz="1600" dirty="0" err="1"/>
              <a:t>учнів</a:t>
            </a:r>
            <a:r>
              <a:rPr lang="ru-RU" sz="1600" dirty="0"/>
              <a:t> </a:t>
            </a:r>
            <a:r>
              <a:rPr lang="ru-RU" sz="1600" dirty="0" err="1"/>
              <a:t>третіх</a:t>
            </a:r>
            <a:r>
              <a:rPr lang="ru-RU" sz="1600" dirty="0"/>
              <a:t> і </a:t>
            </a:r>
            <a:r>
              <a:rPr lang="ru-RU" sz="1600" dirty="0" err="1"/>
              <a:t>четвертих</a:t>
            </a:r>
            <a:r>
              <a:rPr lang="ru-RU" sz="1600" dirty="0"/>
              <a:t> </a:t>
            </a:r>
            <a:r>
              <a:rPr lang="ru-RU" sz="1600" dirty="0" err="1"/>
              <a:t>класів</a:t>
            </a:r>
            <a:r>
              <a:rPr lang="ru-RU" sz="1600" dirty="0"/>
              <a:t> НУШ  </a:t>
            </a:r>
            <a:r>
              <a:rPr lang="ru-RU" sz="1600" dirty="0" err="1"/>
              <a:t>рівнево</a:t>
            </a:r>
            <a:r>
              <a:rPr lang="ru-RU" sz="1600" dirty="0"/>
              <a:t>.</a:t>
            </a:r>
            <a:endParaRPr lang="uk-UA" sz="1600" dirty="0"/>
          </a:p>
          <a:p>
            <a:pPr marL="0" indent="0">
              <a:buNone/>
            </a:pPr>
            <a:r>
              <a:rPr lang="uk-UA" sz="1600" dirty="0"/>
              <a:t>14.</a:t>
            </a:r>
            <a:r>
              <a:rPr lang="ru-RU" sz="1600" dirty="0"/>
              <a:t> Про </a:t>
            </a:r>
            <a:r>
              <a:rPr lang="ru-RU" sz="1600" dirty="0" err="1"/>
              <a:t>затвердження</a:t>
            </a:r>
            <a:r>
              <a:rPr lang="ru-RU" sz="1600" dirty="0"/>
              <a:t> плану </a:t>
            </a:r>
            <a:r>
              <a:rPr lang="ru-RU" sz="1600" dirty="0" err="1"/>
              <a:t>заходів</a:t>
            </a:r>
            <a:r>
              <a:rPr lang="ru-RU" sz="1600" dirty="0"/>
              <a:t> </a:t>
            </a:r>
            <a:r>
              <a:rPr lang="ru-RU" sz="1600" dirty="0" err="1"/>
              <a:t>протидії</a:t>
            </a:r>
            <a:r>
              <a:rPr lang="ru-RU" sz="1600" dirty="0"/>
              <a:t> </a:t>
            </a:r>
            <a:r>
              <a:rPr lang="ru-RU" sz="1600" dirty="0" err="1"/>
              <a:t>булінгу</a:t>
            </a:r>
            <a:r>
              <a:rPr lang="ru-RU" sz="1600" dirty="0"/>
              <a:t> в </a:t>
            </a:r>
            <a:r>
              <a:rPr lang="ru-RU" sz="1600" dirty="0" err="1"/>
              <a:t>школі</a:t>
            </a:r>
            <a:r>
              <a:rPr lang="ru-RU" sz="1600" dirty="0"/>
              <a:t>. </a:t>
            </a:r>
            <a:endParaRPr lang="uk-UA" sz="1600" dirty="0"/>
          </a:p>
          <a:p>
            <a:pPr marL="0" indent="0">
              <a:buNone/>
            </a:pPr>
            <a:r>
              <a:rPr lang="ru-RU" sz="1600" dirty="0"/>
              <a:t> </a:t>
            </a:r>
            <a:r>
              <a:rPr lang="ru-RU" sz="1600" dirty="0" err="1"/>
              <a:t>Затвердити</a:t>
            </a:r>
            <a:r>
              <a:rPr lang="ru-RU" sz="1600" dirty="0"/>
              <a:t>  план </a:t>
            </a:r>
            <a:r>
              <a:rPr lang="ru-RU" sz="1600" dirty="0" err="1"/>
              <a:t>заходів</a:t>
            </a:r>
            <a:r>
              <a:rPr lang="ru-RU" sz="1600" dirty="0"/>
              <a:t> </a:t>
            </a:r>
            <a:r>
              <a:rPr lang="ru-RU" sz="1600" dirty="0" err="1"/>
              <a:t>протидії</a:t>
            </a:r>
            <a:r>
              <a:rPr lang="ru-RU" sz="1600" dirty="0"/>
              <a:t> </a:t>
            </a:r>
            <a:r>
              <a:rPr lang="ru-RU" sz="1600" dirty="0" err="1"/>
              <a:t>булінгу</a:t>
            </a:r>
            <a:r>
              <a:rPr lang="ru-RU" sz="1600" dirty="0"/>
              <a:t> в </a:t>
            </a:r>
            <a:r>
              <a:rPr lang="ru-RU" sz="1600" dirty="0" err="1"/>
              <a:t>школі</a:t>
            </a:r>
            <a:r>
              <a:rPr lang="ru-RU" sz="1600" dirty="0"/>
              <a:t> на 2023-2024 </a:t>
            </a:r>
            <a:r>
              <a:rPr lang="ru-RU" sz="1600" dirty="0" err="1"/>
              <a:t>н.р</a:t>
            </a:r>
            <a:r>
              <a:rPr lang="ru-RU" sz="1600" dirty="0"/>
              <a:t>. (</a:t>
            </a:r>
            <a:r>
              <a:rPr lang="ru-RU" sz="1600" dirty="0" err="1"/>
              <a:t>Додаток</a:t>
            </a:r>
            <a:r>
              <a:rPr lang="ru-RU" sz="1600" dirty="0"/>
              <a:t> )</a:t>
            </a:r>
          </a:p>
          <a:p>
            <a:pPr marL="0" indent="0">
              <a:buNone/>
            </a:pPr>
            <a:r>
              <a:rPr lang="uk-UA" sz="1600" dirty="0"/>
              <a:t>15. Про формування інформаційно-комунікаційної компетентності та  мобільності педагогічних  працівників школи.</a:t>
            </a:r>
            <a:endParaRPr lang="ru-RU" sz="1600" dirty="0"/>
          </a:p>
          <a:p>
            <a:pPr marL="0" indent="0">
              <a:buNone/>
            </a:pPr>
            <a:r>
              <a:rPr lang="uk-UA" sz="1600" dirty="0"/>
              <a:t>15. 1.Працювати над формуванням інформаційно-комунікаційної компетентності та мобільності.</a:t>
            </a:r>
          </a:p>
          <a:p>
            <a:pPr marL="0" indent="0">
              <a:buNone/>
            </a:pPr>
            <a:r>
              <a:rPr lang="uk-UA" sz="1600" dirty="0"/>
              <a:t>                                                                                                           Педагогічні працівники             Постійно</a:t>
            </a:r>
          </a:p>
          <a:p>
            <a:pPr marL="0" indent="0">
              <a:buNone/>
            </a:pPr>
            <a:r>
              <a:rPr lang="uk-UA" sz="1600" dirty="0"/>
              <a:t>15.2. Для оптимізації роботи закладу упроваджувати інформаційно-комп’ютерні  технології у роботі адміністрації та  педагогічних працівників.</a:t>
            </a:r>
          </a:p>
          <a:p>
            <a:pPr marL="0" indent="0">
              <a:buNone/>
            </a:pPr>
            <a:r>
              <a:rPr lang="uk-UA" sz="1600" dirty="0"/>
              <a:t>                               Педагогічні працівники, адміністрація закладу                                  Протягом року</a:t>
            </a:r>
          </a:p>
          <a:p>
            <a:pPr marL="0" indent="0">
              <a:buNone/>
            </a:pPr>
            <a:r>
              <a:rPr lang="uk-UA" sz="1600" dirty="0"/>
              <a:t>15.3.Ознайомитись з можливостями </a:t>
            </a:r>
            <a:r>
              <a:rPr lang="en-US" sz="1600" dirty="0"/>
              <a:t>Google </a:t>
            </a:r>
            <a:r>
              <a:rPr lang="uk-UA" sz="1600" dirty="0"/>
              <a:t>середовища, з його сервісами та </a:t>
            </a:r>
            <a:r>
              <a:rPr lang="uk-UA" sz="1600" dirty="0" err="1"/>
              <a:t>застосунками</a:t>
            </a:r>
            <a:r>
              <a:rPr lang="uk-UA" sz="1600" dirty="0"/>
              <a:t>, створити поштові скриньки на цьому сервісі. Вчитися працювати на інтерактивній дошці</a:t>
            </a:r>
          </a:p>
          <a:p>
            <a:pPr marL="0" indent="0">
              <a:buNone/>
            </a:pPr>
            <a:r>
              <a:rPr lang="uk-UA" sz="1600" dirty="0"/>
              <a:t>                                                                         Педагогічні працівники                        Протягом року</a:t>
            </a:r>
          </a:p>
          <a:p>
            <a:pPr marL="0" indent="0">
              <a:buNone/>
            </a:pPr>
            <a:r>
              <a:rPr lang="uk-UA" sz="1600" dirty="0"/>
              <a:t>    </a:t>
            </a:r>
            <a:endParaRPr lang="ru-RU" sz="1600" dirty="0"/>
          </a:p>
          <a:p>
            <a:pPr marL="0" indent="0">
              <a:buNone/>
            </a:pPr>
            <a:endParaRPr lang="ru-RU" sz="1600" dirty="0"/>
          </a:p>
          <a:p>
            <a:pPr marL="0" indent="0">
              <a:buNone/>
            </a:pPr>
            <a:endParaRPr lang="ru-RU" sz="1600" dirty="0"/>
          </a:p>
        </p:txBody>
      </p:sp>
    </p:spTree>
    <p:extLst>
      <p:ext uri="{BB962C8B-B14F-4D97-AF65-F5344CB8AC3E}">
        <p14:creationId xmlns:p14="http://schemas.microsoft.com/office/powerpoint/2010/main" val="235721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5184575"/>
          </a:xfrm>
        </p:spPr>
        <p:txBody>
          <a:bodyPr/>
          <a:lstStyle/>
          <a:p>
            <a:pPr lvl="0" algn="l">
              <a:spcBef>
                <a:spcPct val="20000"/>
              </a:spcBef>
            </a:pPr>
            <a:r>
              <a:rPr lang="ru-RU" sz="1500">
                <a:solidFill>
                  <a:prstClr val="black"/>
                </a:solidFill>
                <a:ea typeface="+mn-ea"/>
                <a:cs typeface="+mn-cs"/>
              </a:rPr>
              <a:t>16. Про затвердження сертифікатів педагогічних працівників ЗПШ «Еврика».</a:t>
            </a:r>
            <a:br>
              <a:rPr lang="ru-RU" sz="1500">
                <a:solidFill>
                  <a:prstClr val="black"/>
                </a:solidFill>
                <a:ea typeface="+mn-ea"/>
                <a:cs typeface="+mn-cs"/>
              </a:rPr>
            </a:br>
            <a:r>
              <a:rPr lang="ru-RU" sz="1500">
                <a:solidFill>
                  <a:prstClr val="black"/>
                </a:solidFill>
                <a:ea typeface="+mn-ea"/>
                <a:cs typeface="+mn-cs"/>
              </a:rPr>
              <a:t>16.1. Інформацію взяти до відома</a:t>
            </a:r>
            <a:br>
              <a:rPr lang="ru-RU" sz="1500">
                <a:solidFill>
                  <a:prstClr val="black"/>
                </a:solidFill>
                <a:ea typeface="+mn-ea"/>
                <a:cs typeface="+mn-cs"/>
              </a:rPr>
            </a:br>
            <a:r>
              <a:rPr lang="ru-RU" sz="1500">
                <a:solidFill>
                  <a:prstClr val="black"/>
                </a:solidFill>
                <a:ea typeface="+mn-ea"/>
                <a:cs typeface="+mn-cs"/>
              </a:rPr>
              <a:t>16.2.Затвердити сертиф</a:t>
            </a:r>
            <a:r>
              <a:rPr lang="uk-UA" sz="1500">
                <a:solidFill>
                  <a:prstClr val="black"/>
                </a:solidFill>
                <a:ea typeface="+mn-ea"/>
                <a:cs typeface="+mn-cs"/>
              </a:rPr>
              <a:t>і</a:t>
            </a:r>
            <a:r>
              <a:rPr lang="ru-RU" sz="1500">
                <a:solidFill>
                  <a:prstClr val="black"/>
                </a:solidFill>
                <a:ea typeface="+mn-ea"/>
                <a:cs typeface="+mn-cs"/>
              </a:rPr>
              <a:t>кати таких педагогів: Здоровцової О.В., Бурцевої Н.Л., Лисенко Ю. Г., Юрченко І.Д., Ратнікової А.О., Селівановської О.М.,  Орлової В.В., Головань Н.В., Сідорової О.П., Стацури Л.О., Рубан Л.О., Касьяненко В.О., Пасько Т.Ю., Тимошенко Є.А., Юрченко Т.М., Пархоменко О.Ю., Вертегел О.Г.</a:t>
            </a:r>
            <a:br>
              <a:rPr lang="ru-RU" sz="1500">
                <a:solidFill>
                  <a:prstClr val="black"/>
                </a:solidFill>
                <a:ea typeface="+mn-ea"/>
                <a:cs typeface="+mn-cs"/>
              </a:rPr>
            </a:br>
            <a:r>
              <a:rPr lang="ru-RU" sz="1500">
                <a:solidFill>
                  <a:prstClr val="black"/>
                </a:solidFill>
                <a:ea typeface="+mn-ea"/>
                <a:cs typeface="+mn-cs"/>
              </a:rPr>
              <a:t>17. Про результати самооцінювання від ДСЯО в 2022-2023 н.р.</a:t>
            </a:r>
            <a:br>
              <a:rPr lang="ru-RU" sz="1500">
                <a:solidFill>
                  <a:prstClr val="black"/>
                </a:solidFill>
                <a:ea typeface="+mn-ea"/>
                <a:cs typeface="+mn-cs"/>
              </a:rPr>
            </a:br>
            <a:r>
              <a:rPr lang="ru-RU" sz="1500">
                <a:solidFill>
                  <a:prstClr val="black"/>
                </a:solidFill>
                <a:ea typeface="+mn-ea"/>
                <a:cs typeface="+mn-cs"/>
              </a:rPr>
              <a:t>17.1.Взяти інформацію до відома.</a:t>
            </a:r>
            <a:br>
              <a:rPr lang="ru-RU" sz="1500">
                <a:solidFill>
                  <a:prstClr val="black"/>
                </a:solidFill>
                <a:ea typeface="+mn-ea"/>
                <a:cs typeface="+mn-cs"/>
              </a:rPr>
            </a:br>
            <a:r>
              <a:rPr lang="ru-RU" sz="1500">
                <a:solidFill>
                  <a:prstClr val="black"/>
                </a:solidFill>
                <a:ea typeface="+mn-ea"/>
                <a:cs typeface="+mn-cs"/>
              </a:rPr>
              <a:t>17.2 Розробити заходи, щодо покращення</a:t>
            </a:r>
            <a:br>
              <a:rPr lang="ru-RU" sz="1500">
                <a:solidFill>
                  <a:prstClr val="black"/>
                </a:solidFill>
                <a:ea typeface="+mn-ea"/>
                <a:cs typeface="+mn-cs"/>
              </a:rPr>
            </a:br>
            <a:r>
              <a:rPr lang="ru-RU" sz="1500">
                <a:solidFill>
                  <a:prstClr val="black"/>
                </a:solidFill>
                <a:ea typeface="+mn-ea"/>
                <a:cs typeface="+mn-cs"/>
              </a:rPr>
              <a:t>17.3. додати</a:t>
            </a:r>
            <a:br>
              <a:rPr lang="ru-RU" sz="1500">
                <a:solidFill>
                  <a:prstClr val="black"/>
                </a:solidFill>
                <a:ea typeface="+mn-ea"/>
                <a:cs typeface="+mn-cs"/>
              </a:rPr>
            </a:br>
            <a:r>
              <a:rPr lang="ru-RU" sz="1500">
                <a:solidFill>
                  <a:prstClr val="black"/>
                </a:solidFill>
                <a:ea typeface="+mn-ea"/>
                <a:cs typeface="+mn-cs"/>
              </a:rPr>
              <a:t> </a:t>
            </a:r>
            <a:br>
              <a:rPr lang="ru-RU" sz="1500">
                <a:solidFill>
                  <a:prstClr val="black"/>
                </a:solidFill>
                <a:ea typeface="+mn-ea"/>
                <a:cs typeface="+mn-cs"/>
              </a:rPr>
            </a:br>
            <a:endParaRPr lang="en-US" dirty="0"/>
          </a:p>
        </p:txBody>
      </p:sp>
    </p:spTree>
    <p:extLst>
      <p:ext uri="{BB962C8B-B14F-4D97-AF65-F5344CB8AC3E}">
        <p14:creationId xmlns:p14="http://schemas.microsoft.com/office/powerpoint/2010/main" val="83884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3600" b="1" dirty="0">
                <a:solidFill>
                  <a:srgbClr val="C00000"/>
                </a:solidFill>
              </a:rPr>
              <a:t>Зібратися разом – </a:t>
            </a:r>
            <a:r>
              <a:rPr lang="ru-RU" sz="3600" b="1" dirty="0" err="1">
                <a:solidFill>
                  <a:srgbClr val="C00000"/>
                </a:solidFill>
              </a:rPr>
              <a:t>це</a:t>
            </a:r>
            <a:r>
              <a:rPr lang="ru-RU" sz="3600" b="1" dirty="0">
                <a:solidFill>
                  <a:srgbClr val="C00000"/>
                </a:solidFill>
              </a:rPr>
              <a:t> початок, </a:t>
            </a:r>
            <a:r>
              <a:rPr lang="ru-RU" sz="3600" b="1" dirty="0" err="1">
                <a:solidFill>
                  <a:srgbClr val="C00000"/>
                </a:solidFill>
              </a:rPr>
              <a:t>залишитися</a:t>
            </a:r>
            <a:r>
              <a:rPr lang="ru-RU" sz="3600" b="1" dirty="0">
                <a:solidFill>
                  <a:srgbClr val="C00000"/>
                </a:solidFill>
              </a:rPr>
              <a:t> разом – </a:t>
            </a:r>
            <a:r>
              <a:rPr lang="ru-RU" sz="3600" b="1" dirty="0" err="1">
                <a:solidFill>
                  <a:srgbClr val="C00000"/>
                </a:solidFill>
              </a:rPr>
              <a:t>це</a:t>
            </a:r>
            <a:r>
              <a:rPr lang="ru-RU" sz="3600" b="1" dirty="0">
                <a:solidFill>
                  <a:srgbClr val="C00000"/>
                </a:solidFill>
              </a:rPr>
              <a:t> </a:t>
            </a:r>
            <a:r>
              <a:rPr lang="ru-RU" sz="3600" b="1" dirty="0" err="1">
                <a:solidFill>
                  <a:srgbClr val="C00000"/>
                </a:solidFill>
              </a:rPr>
              <a:t>прогрес</a:t>
            </a:r>
            <a:r>
              <a:rPr lang="ru-RU" sz="3600" b="1" dirty="0">
                <a:solidFill>
                  <a:srgbClr val="C00000"/>
                </a:solidFill>
              </a:rPr>
              <a:t>,</a:t>
            </a:r>
            <a:br>
              <a:rPr lang="ru-RU" sz="3600" b="1" dirty="0">
                <a:solidFill>
                  <a:srgbClr val="C00000"/>
                </a:solidFill>
              </a:rPr>
            </a:br>
            <a:r>
              <a:rPr lang="ru-RU" sz="3600" b="1" dirty="0">
                <a:solidFill>
                  <a:srgbClr val="C00000"/>
                </a:solidFill>
              </a:rPr>
              <a:t> </a:t>
            </a:r>
            <a:r>
              <a:rPr lang="ru-RU" sz="3600" b="1" dirty="0" err="1">
                <a:solidFill>
                  <a:srgbClr val="C00000"/>
                </a:solidFill>
              </a:rPr>
              <a:t>працювати</a:t>
            </a:r>
            <a:r>
              <a:rPr lang="ru-RU" sz="3600" b="1" dirty="0">
                <a:solidFill>
                  <a:srgbClr val="C00000"/>
                </a:solidFill>
              </a:rPr>
              <a:t> разом – </a:t>
            </a:r>
            <a:r>
              <a:rPr lang="ru-RU" sz="3600" b="1" dirty="0" err="1">
                <a:solidFill>
                  <a:srgbClr val="C00000"/>
                </a:solidFill>
              </a:rPr>
              <a:t>це</a:t>
            </a:r>
            <a:r>
              <a:rPr lang="ru-RU" sz="3600" b="1" dirty="0">
                <a:solidFill>
                  <a:srgbClr val="C00000"/>
                </a:solidFill>
              </a:rPr>
              <a:t> </a:t>
            </a:r>
            <a:r>
              <a:rPr lang="ru-RU" sz="3600" b="1" dirty="0" err="1">
                <a:solidFill>
                  <a:srgbClr val="C00000"/>
                </a:solidFill>
              </a:rPr>
              <a:t>успіх</a:t>
            </a:r>
            <a:r>
              <a:rPr lang="ru-RU" sz="3600" b="1" dirty="0">
                <a:solidFill>
                  <a:srgbClr val="C00000"/>
                </a:solidFill>
              </a:rPr>
              <a:t> !</a:t>
            </a:r>
            <a:br>
              <a:rPr lang="ru-RU" sz="3600" b="1" dirty="0">
                <a:solidFill>
                  <a:srgbClr val="C00000"/>
                </a:solidFill>
              </a:rPr>
            </a:br>
            <a:endParaRPr lang="en-US" sz="3600" b="1" dirty="0">
              <a:solidFill>
                <a:srgbClr val="C00000"/>
              </a:solidFill>
            </a:endParaRPr>
          </a:p>
        </p:txBody>
      </p:sp>
      <p:sp>
        <p:nvSpPr>
          <p:cNvPr id="3" name="Объект 2"/>
          <p:cNvSpPr>
            <a:spLocks noGrp="1"/>
          </p:cNvSpPr>
          <p:nvPr>
            <p:ph idx="1"/>
          </p:nvPr>
        </p:nvSpPr>
        <p:spPr>
          <a:xfrm>
            <a:off x="457200" y="1988840"/>
            <a:ext cx="8229600" cy="4137323"/>
          </a:xfrm>
        </p:spPr>
        <p:txBody>
          <a:bodyPr>
            <a:normAutofit fontScale="92500" lnSpcReduction="10000"/>
          </a:bodyPr>
          <a:lstStyle/>
          <a:p>
            <a:pPr marL="0" indent="0">
              <a:buNone/>
            </a:pPr>
            <a:r>
              <a:rPr lang="ru-RU" dirty="0"/>
              <a:t>Те, як ми </a:t>
            </a:r>
            <a:r>
              <a:rPr lang="ru-RU" dirty="0" err="1"/>
              <a:t>дивимося</a:t>
            </a:r>
            <a:r>
              <a:rPr lang="ru-RU" dirty="0"/>
              <a:t> на </a:t>
            </a:r>
            <a:r>
              <a:rPr lang="ru-RU" dirty="0" err="1"/>
              <a:t>життя</a:t>
            </a:r>
            <a:r>
              <a:rPr lang="ru-RU" dirty="0"/>
              <a:t>, </a:t>
            </a:r>
            <a:r>
              <a:rPr lang="ru-RU" dirty="0" err="1"/>
              <a:t>залежить</a:t>
            </a:r>
            <a:r>
              <a:rPr lang="ru-RU" dirty="0"/>
              <a:t> </a:t>
            </a:r>
            <a:r>
              <a:rPr lang="ru-RU" dirty="0" err="1"/>
              <a:t>від</a:t>
            </a:r>
            <a:r>
              <a:rPr lang="ru-RU" dirty="0"/>
              <a:t> нас. </a:t>
            </a:r>
            <a:r>
              <a:rPr lang="ru-RU" dirty="0" err="1"/>
              <a:t>Іноді</a:t>
            </a:r>
            <a:r>
              <a:rPr lang="ru-RU" dirty="0"/>
              <a:t> </a:t>
            </a:r>
            <a:r>
              <a:rPr lang="ru-RU" dirty="0" err="1"/>
              <a:t>змінивши</a:t>
            </a:r>
            <a:r>
              <a:rPr lang="ru-RU" dirty="0"/>
              <a:t> точку </a:t>
            </a:r>
            <a:r>
              <a:rPr lang="ru-RU" dirty="0" err="1"/>
              <a:t>зору</a:t>
            </a:r>
            <a:r>
              <a:rPr lang="ru-RU" dirty="0"/>
              <a:t> на кут </a:t>
            </a:r>
            <a:r>
              <a:rPr lang="ru-RU" dirty="0" err="1"/>
              <a:t>нахилу</a:t>
            </a:r>
            <a:r>
              <a:rPr lang="ru-RU" dirty="0"/>
              <a:t>, </a:t>
            </a:r>
            <a:r>
              <a:rPr lang="ru-RU" dirty="0" err="1"/>
              <a:t>можна</a:t>
            </a:r>
            <a:r>
              <a:rPr lang="ru-RU" dirty="0"/>
              <a:t> все </a:t>
            </a:r>
            <a:r>
              <a:rPr lang="ru-RU" dirty="0" err="1"/>
              <a:t>змінити</a:t>
            </a:r>
            <a:r>
              <a:rPr lang="ru-RU" dirty="0"/>
              <a:t>. А головне: для </a:t>
            </a:r>
            <a:r>
              <a:rPr lang="ru-RU" dirty="0" err="1"/>
              <a:t>створення</a:t>
            </a:r>
            <a:r>
              <a:rPr lang="ru-RU" dirty="0"/>
              <a:t> </a:t>
            </a:r>
            <a:r>
              <a:rPr lang="ru-RU" dirty="0" err="1"/>
              <a:t>цієї</a:t>
            </a:r>
            <a:r>
              <a:rPr lang="ru-RU" dirty="0"/>
              <a:t> </a:t>
            </a:r>
            <a:r>
              <a:rPr lang="ru-RU" dirty="0" err="1"/>
              <a:t>звички</a:t>
            </a:r>
            <a:r>
              <a:rPr lang="ru-RU" dirty="0"/>
              <a:t> </a:t>
            </a:r>
            <a:r>
              <a:rPr lang="ru-RU" dirty="0" err="1"/>
              <a:t>потрібно</a:t>
            </a:r>
            <a:r>
              <a:rPr lang="ru-RU" dirty="0"/>
              <a:t> </a:t>
            </a:r>
            <a:r>
              <a:rPr lang="ru-RU" dirty="0" err="1"/>
              <a:t>менше</a:t>
            </a:r>
            <a:r>
              <a:rPr lang="ru-RU" dirty="0"/>
              <a:t> </a:t>
            </a:r>
            <a:r>
              <a:rPr lang="ru-RU" dirty="0" err="1"/>
              <a:t>трьох</a:t>
            </a:r>
            <a:r>
              <a:rPr lang="ru-RU" dirty="0"/>
              <a:t> </a:t>
            </a:r>
            <a:r>
              <a:rPr lang="ru-RU" dirty="0" err="1"/>
              <a:t>днів</a:t>
            </a:r>
            <a:r>
              <a:rPr lang="ru-RU" dirty="0"/>
              <a:t>. Так </a:t>
            </a:r>
            <a:r>
              <a:rPr lang="ru-RU" dirty="0" err="1"/>
              <a:t>що</a:t>
            </a:r>
            <a:r>
              <a:rPr lang="ru-RU" dirty="0"/>
              <a:t>, </a:t>
            </a:r>
            <a:r>
              <a:rPr lang="ru-RU" dirty="0" err="1"/>
              <a:t>оптимістами</a:t>
            </a:r>
            <a:r>
              <a:rPr lang="ru-RU" dirty="0"/>
              <a:t> не </a:t>
            </a:r>
            <a:r>
              <a:rPr lang="ru-RU" dirty="0" err="1"/>
              <a:t>народжуються</a:t>
            </a:r>
            <a:r>
              <a:rPr lang="ru-RU" dirty="0"/>
              <a:t>, а </a:t>
            </a:r>
            <a:r>
              <a:rPr lang="ru-RU" dirty="0" err="1"/>
              <a:t>стають</a:t>
            </a:r>
            <a:r>
              <a:rPr lang="ru-RU" dirty="0"/>
              <a:t>. У наших силах </a:t>
            </a:r>
            <a:r>
              <a:rPr lang="ru-RU" dirty="0" err="1"/>
              <a:t>привчити</a:t>
            </a:r>
            <a:r>
              <a:rPr lang="ru-RU" dirty="0"/>
              <a:t> себе </a:t>
            </a:r>
            <a:r>
              <a:rPr lang="ru-RU" dirty="0" err="1"/>
              <a:t>знаходити</a:t>
            </a:r>
            <a:r>
              <a:rPr lang="ru-RU" dirty="0"/>
              <a:t> у </a:t>
            </a:r>
            <a:r>
              <a:rPr lang="ru-RU" dirty="0" err="1"/>
              <a:t>всьому</a:t>
            </a:r>
            <a:r>
              <a:rPr lang="ru-RU" dirty="0"/>
              <a:t> </a:t>
            </a:r>
            <a:r>
              <a:rPr lang="ru-RU" dirty="0" err="1"/>
              <a:t>щось</a:t>
            </a:r>
            <a:r>
              <a:rPr lang="ru-RU" dirty="0"/>
              <a:t> </a:t>
            </a:r>
            <a:r>
              <a:rPr lang="ru-RU" dirty="0" err="1"/>
              <a:t>хороше</a:t>
            </a:r>
            <a:r>
              <a:rPr lang="ru-RU" dirty="0"/>
              <a:t>. Або як </a:t>
            </a:r>
            <a:r>
              <a:rPr lang="ru-RU" dirty="0" err="1"/>
              <a:t>говорять</a:t>
            </a:r>
            <a:r>
              <a:rPr lang="ru-RU" dirty="0"/>
              <a:t> </a:t>
            </a:r>
            <a:r>
              <a:rPr lang="ru-RU" dirty="0" err="1"/>
              <a:t>китайці</a:t>
            </a:r>
            <a:r>
              <a:rPr lang="ru-RU" dirty="0"/>
              <a:t>, </a:t>
            </a:r>
            <a:r>
              <a:rPr lang="ru-RU" dirty="0" err="1"/>
              <a:t>завжди</a:t>
            </a:r>
            <a:r>
              <a:rPr lang="ru-RU" dirty="0"/>
              <a:t> дивись на </a:t>
            </a:r>
            <a:r>
              <a:rPr lang="ru-RU" dirty="0" err="1"/>
              <a:t>речі</a:t>
            </a:r>
            <a:r>
              <a:rPr lang="ru-RU" dirty="0"/>
              <a:t> </a:t>
            </a:r>
            <a:r>
              <a:rPr lang="ru-RU" dirty="0" err="1"/>
              <a:t>зі</a:t>
            </a:r>
            <a:r>
              <a:rPr lang="ru-RU" dirty="0"/>
              <a:t> </a:t>
            </a:r>
            <a:r>
              <a:rPr lang="ru-RU" dirty="0" err="1"/>
              <a:t>світлої</a:t>
            </a:r>
            <a:r>
              <a:rPr lang="ru-RU" dirty="0"/>
              <a:t> </a:t>
            </a:r>
            <a:r>
              <a:rPr lang="ru-RU" dirty="0" err="1"/>
              <a:t>сторони</a:t>
            </a:r>
            <a:r>
              <a:rPr lang="ru-RU" dirty="0"/>
              <a:t>, а </a:t>
            </a:r>
            <a:r>
              <a:rPr lang="ru-RU" dirty="0" err="1"/>
              <a:t>якщо</a:t>
            </a:r>
            <a:r>
              <a:rPr lang="ru-RU" dirty="0"/>
              <a:t> таких </a:t>
            </a:r>
            <a:r>
              <a:rPr lang="ru-RU" dirty="0" err="1"/>
              <a:t>немає</a:t>
            </a:r>
            <a:r>
              <a:rPr lang="ru-RU" dirty="0"/>
              <a:t> - натирай </a:t>
            </a:r>
            <a:r>
              <a:rPr lang="ru-RU" dirty="0" err="1"/>
              <a:t>темні</a:t>
            </a:r>
            <a:r>
              <a:rPr lang="ru-RU" dirty="0"/>
              <a:t>, </a:t>
            </a:r>
            <a:r>
              <a:rPr lang="ru-RU" dirty="0" err="1"/>
              <a:t>поки</a:t>
            </a:r>
            <a:r>
              <a:rPr lang="ru-RU" dirty="0"/>
              <a:t> не </a:t>
            </a:r>
            <a:r>
              <a:rPr lang="ru-RU" dirty="0" err="1"/>
              <a:t>заблищать</a:t>
            </a:r>
            <a:r>
              <a:rPr lang="ru-RU" dirty="0"/>
              <a:t>.</a:t>
            </a:r>
          </a:p>
          <a:p>
            <a:pPr marL="0" indent="0">
              <a:buNone/>
            </a:pPr>
            <a:endParaRPr lang="en-US" dirty="0"/>
          </a:p>
        </p:txBody>
      </p:sp>
    </p:spTree>
    <p:extLst>
      <p:ext uri="{BB962C8B-B14F-4D97-AF65-F5344CB8AC3E}">
        <p14:creationId xmlns:p14="http://schemas.microsoft.com/office/powerpoint/2010/main" val="357145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Arial Black" panose="020B0A04020102020204" pitchFamily="34" charset="0"/>
              </a:rPr>
              <a:t>З позитивом у новий навчальний рік</a:t>
            </a:r>
            <a:endParaRPr lang="en-US" dirty="0">
              <a:latin typeface="Arial Black" panose="020B0A04020102020204" pitchFamily="34" charset="0"/>
            </a:endParaRPr>
          </a:p>
        </p:txBody>
      </p:sp>
      <p:pic>
        <p:nvPicPr>
          <p:cNvPr id="4" name="Объект 3"/>
          <p:cNvPicPr>
            <a:picLocks noGrp="1" noChangeAspect="1"/>
          </p:cNvPicPr>
          <p:nvPr>
            <p:ph idx="1"/>
          </p:nvPr>
        </p:nvPicPr>
        <p:blipFill>
          <a:blip r:embed="rId2"/>
          <a:stretch>
            <a:fillRect/>
          </a:stretch>
        </p:blipFill>
        <p:spPr>
          <a:xfrm>
            <a:off x="1610492" y="2132856"/>
            <a:ext cx="6200591" cy="3312368"/>
          </a:xfrm>
          <a:prstGeom prst="rect">
            <a:avLst/>
          </a:prstGeom>
        </p:spPr>
      </p:pic>
    </p:spTree>
    <p:extLst>
      <p:ext uri="{BB962C8B-B14F-4D97-AF65-F5344CB8AC3E}">
        <p14:creationId xmlns:p14="http://schemas.microsoft.com/office/powerpoint/2010/main" val="73213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КЛЯТА ВІЙНА</a:t>
            </a:r>
            <a:endParaRPr lang="ru-RU" b="1" dirty="0"/>
          </a:p>
        </p:txBody>
      </p:sp>
      <p:sp>
        <p:nvSpPr>
          <p:cNvPr id="3" name="Объект 2"/>
          <p:cNvSpPr>
            <a:spLocks noGrp="1"/>
          </p:cNvSpPr>
          <p:nvPr>
            <p:ph idx="1"/>
          </p:nvPr>
        </p:nvSpPr>
        <p:spPr/>
        <p:txBody>
          <a:bodyPr>
            <a:normAutofit/>
          </a:bodyPr>
          <a:lstStyle/>
          <a:p>
            <a:pPr marL="0" indent="0">
              <a:buNone/>
            </a:pPr>
            <a:r>
              <a:rPr lang="ru-RU" b="1" dirty="0"/>
              <a:t> </a:t>
            </a:r>
          </a:p>
        </p:txBody>
      </p:sp>
      <p:pic>
        <p:nvPicPr>
          <p:cNvPr id="4" name="Рисунок 3"/>
          <p:cNvPicPr>
            <a:picLocks noChangeAspect="1"/>
          </p:cNvPicPr>
          <p:nvPr/>
        </p:nvPicPr>
        <p:blipFill>
          <a:blip r:embed="rId2"/>
          <a:stretch>
            <a:fillRect/>
          </a:stretch>
        </p:blipFill>
        <p:spPr>
          <a:xfrm>
            <a:off x="294510" y="1600200"/>
            <a:ext cx="8425470" cy="4855642"/>
          </a:xfrm>
          <a:prstGeom prst="rect">
            <a:avLst/>
          </a:prstGeom>
        </p:spPr>
      </p:pic>
    </p:spTree>
    <p:extLst>
      <p:ext uri="{BB962C8B-B14F-4D97-AF65-F5344CB8AC3E}">
        <p14:creationId xmlns:p14="http://schemas.microsoft.com/office/powerpoint/2010/main" val="275700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7931224" cy="5433467"/>
          </a:xfrm>
        </p:spPr>
        <p:txBody>
          <a:bodyPr>
            <a:normAutofit fontScale="70000" lnSpcReduction="20000"/>
          </a:bodyPr>
          <a:lstStyle/>
          <a:p>
            <a:r>
              <a:rPr lang="ru-RU" dirty="0" err="1"/>
              <a:t>Ти</a:t>
            </a:r>
            <a:r>
              <a:rPr lang="ru-RU" dirty="0"/>
              <a:t> </a:t>
            </a:r>
            <a:r>
              <a:rPr lang="ru-RU" dirty="0" err="1"/>
              <a:t>зайшов</a:t>
            </a:r>
            <a:r>
              <a:rPr lang="ru-RU" dirty="0"/>
              <a:t> у </a:t>
            </a:r>
            <a:r>
              <a:rPr lang="ru-RU" dirty="0" err="1"/>
              <a:t>мій</a:t>
            </a:r>
            <a:r>
              <a:rPr lang="ru-RU" dirty="0"/>
              <a:t> </a:t>
            </a:r>
            <a:r>
              <a:rPr lang="ru-RU" dirty="0" err="1"/>
              <a:t>дім</a:t>
            </a:r>
            <a:r>
              <a:rPr lang="ru-RU" dirty="0"/>
              <a:t>, і з </a:t>
            </a:r>
            <a:r>
              <a:rPr lang="ru-RU" dirty="0" err="1"/>
              <a:t>якого</a:t>
            </a:r>
            <a:r>
              <a:rPr lang="ru-RU" dirty="0"/>
              <a:t> </a:t>
            </a:r>
            <a:r>
              <a:rPr lang="ru-RU" dirty="0" err="1"/>
              <a:t>це</a:t>
            </a:r>
            <a:r>
              <a:rPr lang="ru-RU" dirty="0"/>
              <a:t> права?</a:t>
            </a:r>
          </a:p>
          <a:p>
            <a:r>
              <a:rPr lang="ru-RU" dirty="0" err="1"/>
              <a:t>Це</a:t>
            </a:r>
            <a:r>
              <a:rPr lang="ru-RU" dirty="0"/>
              <a:t> моя́ </a:t>
            </a:r>
            <a:r>
              <a:rPr lang="ru-RU" dirty="0" err="1"/>
              <a:t>територія</a:t>
            </a:r>
            <a:r>
              <a:rPr lang="ru-RU" dirty="0"/>
              <a:t>, </a:t>
            </a:r>
            <a:r>
              <a:rPr lang="ru-RU" dirty="0" err="1"/>
              <a:t>мо́я</a:t>
            </a:r>
            <a:r>
              <a:rPr lang="ru-RU" dirty="0"/>
              <a:t> земля!</a:t>
            </a:r>
          </a:p>
          <a:p>
            <a:r>
              <a:rPr lang="ru-RU" dirty="0" err="1"/>
              <a:t>Це</a:t>
            </a:r>
            <a:r>
              <a:rPr lang="ru-RU" dirty="0"/>
              <a:t> моя́ </a:t>
            </a:r>
            <a:r>
              <a:rPr lang="ru-RU" dirty="0" err="1"/>
              <a:t>Україна</a:t>
            </a:r>
            <a:r>
              <a:rPr lang="ru-RU" dirty="0"/>
              <a:t>, </a:t>
            </a:r>
            <a:r>
              <a:rPr lang="ru-RU" dirty="0" err="1"/>
              <a:t>це</a:t>
            </a:r>
            <a:r>
              <a:rPr lang="ru-RU" dirty="0"/>
              <a:t> </a:t>
            </a:r>
            <a:r>
              <a:rPr lang="ru-RU" dirty="0" err="1"/>
              <a:t>мо́я</a:t>
            </a:r>
            <a:r>
              <a:rPr lang="ru-RU" dirty="0"/>
              <a:t> держава!</a:t>
            </a:r>
          </a:p>
          <a:p>
            <a:r>
              <a:rPr lang="ru-RU" dirty="0" err="1"/>
              <a:t>Ти</a:t>
            </a:r>
            <a:r>
              <a:rPr lang="ru-RU" dirty="0"/>
              <a:t> </a:t>
            </a:r>
            <a:r>
              <a:rPr lang="ru-RU" dirty="0" err="1"/>
              <a:t>загарбник</a:t>
            </a:r>
            <a:r>
              <a:rPr lang="ru-RU" dirty="0"/>
              <a:t>… І </a:t>
            </a:r>
            <a:r>
              <a:rPr lang="ru-RU" dirty="0" err="1"/>
              <a:t>серця</a:t>
            </a:r>
            <a:r>
              <a:rPr lang="ru-RU" dirty="0"/>
              <a:t> у тебе нема…</a:t>
            </a:r>
          </a:p>
          <a:p>
            <a:endParaRPr lang="ru-RU" dirty="0"/>
          </a:p>
          <a:p>
            <a:r>
              <a:rPr lang="ru-RU" dirty="0" err="1"/>
              <a:t>Ти</a:t>
            </a:r>
            <a:r>
              <a:rPr lang="ru-RU" dirty="0"/>
              <a:t> </a:t>
            </a:r>
            <a:r>
              <a:rPr lang="ru-RU" dirty="0" err="1"/>
              <a:t>зайшов</a:t>
            </a:r>
            <a:r>
              <a:rPr lang="ru-RU" dirty="0"/>
              <a:t> у </a:t>
            </a:r>
            <a:r>
              <a:rPr lang="ru-RU" dirty="0" err="1"/>
              <a:t>мій</a:t>
            </a:r>
            <a:r>
              <a:rPr lang="ru-RU" dirty="0"/>
              <a:t> </a:t>
            </a:r>
            <a:r>
              <a:rPr lang="ru-RU" dirty="0" err="1"/>
              <a:t>дім</a:t>
            </a:r>
            <a:r>
              <a:rPr lang="ru-RU" dirty="0"/>
              <a:t>, </a:t>
            </a:r>
            <a:r>
              <a:rPr lang="ru-RU" dirty="0" err="1"/>
              <a:t>гість</a:t>
            </a:r>
            <a:r>
              <a:rPr lang="ru-RU" dirty="0"/>
              <a:t> </a:t>
            </a:r>
            <a:r>
              <a:rPr lang="ru-RU" dirty="0" err="1"/>
              <a:t>непроханий</a:t>
            </a:r>
            <a:r>
              <a:rPr lang="ru-RU" dirty="0"/>
              <a:t>, ворог!</a:t>
            </a:r>
          </a:p>
          <a:p>
            <a:r>
              <a:rPr lang="ru-RU" dirty="0"/>
              <a:t>І </a:t>
            </a:r>
            <a:r>
              <a:rPr lang="ru-RU" dirty="0" err="1"/>
              <a:t>брудними</a:t>
            </a:r>
            <a:r>
              <a:rPr lang="ru-RU" dirty="0"/>
              <a:t> черевиками просто по </a:t>
            </a:r>
            <a:r>
              <a:rPr lang="ru-RU" dirty="0" err="1"/>
              <a:t>моїй</a:t>
            </a:r>
            <a:r>
              <a:rPr lang="ru-RU" dirty="0"/>
              <a:t> </a:t>
            </a:r>
            <a:r>
              <a:rPr lang="ru-RU" dirty="0" err="1"/>
              <a:t>душі</a:t>
            </a:r>
            <a:r>
              <a:rPr lang="ru-RU" dirty="0"/>
              <a:t>…</a:t>
            </a:r>
          </a:p>
          <a:p>
            <a:r>
              <a:rPr lang="ru-RU" dirty="0"/>
              <a:t>І </a:t>
            </a:r>
            <a:r>
              <a:rPr lang="ru-RU" dirty="0" err="1"/>
              <a:t>брудними</a:t>
            </a:r>
            <a:r>
              <a:rPr lang="ru-RU" dirty="0"/>
              <a:t> руками, </a:t>
            </a:r>
            <a:r>
              <a:rPr lang="ru-RU" dirty="0" err="1"/>
              <a:t>що</a:t>
            </a:r>
            <a:r>
              <a:rPr lang="ru-RU" dirty="0"/>
              <a:t> </a:t>
            </a:r>
            <a:r>
              <a:rPr lang="ru-RU" dirty="0" err="1"/>
              <a:t>вкрилися</a:t>
            </a:r>
            <a:r>
              <a:rPr lang="ru-RU" dirty="0"/>
              <a:t> </a:t>
            </a:r>
            <a:r>
              <a:rPr lang="ru-RU" dirty="0" err="1"/>
              <a:t>плямами</a:t>
            </a:r>
            <a:r>
              <a:rPr lang="ru-RU" dirty="0"/>
              <a:t> </a:t>
            </a:r>
            <a:r>
              <a:rPr lang="ru-RU" dirty="0" err="1"/>
              <a:t>крові</a:t>
            </a:r>
            <a:r>
              <a:rPr lang="ru-RU" dirty="0"/>
              <a:t>,</a:t>
            </a:r>
          </a:p>
          <a:p>
            <a:r>
              <a:rPr lang="ru-RU" dirty="0" err="1"/>
              <a:t>Гарячково</a:t>
            </a:r>
            <a:r>
              <a:rPr lang="ru-RU" dirty="0"/>
              <a:t> </a:t>
            </a:r>
            <a:r>
              <a:rPr lang="ru-RU" dirty="0" err="1"/>
              <a:t>обстрілюєш</a:t>
            </a:r>
            <a:r>
              <a:rPr lang="ru-RU" dirty="0"/>
              <a:t> </a:t>
            </a:r>
            <a:r>
              <a:rPr lang="ru-RU" dirty="0" err="1"/>
              <a:t>серце</a:t>
            </a:r>
            <a:r>
              <a:rPr lang="ru-RU" dirty="0"/>
              <a:t> </a:t>
            </a:r>
            <a:r>
              <a:rPr lang="ru-RU" dirty="0" err="1"/>
              <a:t>моєї</a:t>
            </a:r>
            <a:r>
              <a:rPr lang="ru-RU" dirty="0"/>
              <a:t> </a:t>
            </a:r>
            <a:r>
              <a:rPr lang="ru-RU" dirty="0" err="1"/>
              <a:t>землі</a:t>
            </a:r>
            <a:r>
              <a:rPr lang="ru-RU" dirty="0"/>
              <a:t>…!</a:t>
            </a:r>
          </a:p>
          <a:p>
            <a:endParaRPr lang="ru-RU" dirty="0"/>
          </a:p>
          <a:p>
            <a:r>
              <a:rPr lang="ru-RU" dirty="0"/>
              <a:t>Та </a:t>
            </a:r>
            <a:r>
              <a:rPr lang="ru-RU" dirty="0" err="1"/>
              <a:t>невже</a:t>
            </a:r>
            <a:r>
              <a:rPr lang="ru-RU" dirty="0"/>
              <a:t> не </a:t>
            </a:r>
            <a:r>
              <a:rPr lang="ru-RU" dirty="0" err="1"/>
              <a:t>боїшся</a:t>
            </a:r>
            <a:r>
              <a:rPr lang="ru-RU" dirty="0"/>
              <a:t> </a:t>
            </a:r>
            <a:r>
              <a:rPr lang="ru-RU" dirty="0" err="1"/>
              <a:t>найвищої</a:t>
            </a:r>
            <a:r>
              <a:rPr lang="ru-RU" dirty="0"/>
              <a:t> кари?</a:t>
            </a:r>
          </a:p>
          <a:p>
            <a:r>
              <a:rPr lang="ru-RU" dirty="0" err="1"/>
              <a:t>Що</a:t>
            </a:r>
            <a:r>
              <a:rPr lang="ru-RU" dirty="0"/>
              <a:t> </a:t>
            </a:r>
            <a:r>
              <a:rPr lang="ru-RU" dirty="0" err="1"/>
              <a:t>настигне</a:t>
            </a:r>
            <a:r>
              <a:rPr lang="ru-RU" dirty="0"/>
              <a:t>, </a:t>
            </a:r>
            <a:r>
              <a:rPr lang="ru-RU" dirty="0" err="1"/>
              <a:t>настигне</a:t>
            </a:r>
            <a:r>
              <a:rPr lang="ru-RU" dirty="0"/>
              <a:t>, </a:t>
            </a:r>
            <a:r>
              <a:rPr lang="ru-RU" dirty="0" err="1"/>
              <a:t>повір</a:t>
            </a:r>
            <a:r>
              <a:rPr lang="ru-RU" dirty="0"/>
              <a:t>, як наступить </a:t>
            </a:r>
            <a:r>
              <a:rPr lang="ru-RU" dirty="0" err="1"/>
              <a:t>твій</a:t>
            </a:r>
            <a:r>
              <a:rPr lang="ru-RU" dirty="0"/>
              <a:t> час,</a:t>
            </a:r>
          </a:p>
          <a:p>
            <a:r>
              <a:rPr lang="ru-RU" dirty="0" err="1"/>
              <a:t>Замаскований</a:t>
            </a:r>
            <a:r>
              <a:rPr lang="ru-RU" dirty="0"/>
              <a:t> </a:t>
            </a:r>
            <a:r>
              <a:rPr lang="ru-RU" dirty="0" err="1"/>
              <a:t>вовче</a:t>
            </a:r>
            <a:r>
              <a:rPr lang="ru-RU" dirty="0"/>
              <a:t>, </a:t>
            </a:r>
            <a:r>
              <a:rPr lang="ru-RU" dirty="0" err="1"/>
              <a:t>забутої</a:t>
            </a:r>
            <a:r>
              <a:rPr lang="ru-RU" dirty="0"/>
              <a:t> Богом </a:t>
            </a:r>
            <a:r>
              <a:rPr lang="ru-RU" dirty="0" err="1"/>
              <a:t>отари</a:t>
            </a:r>
            <a:r>
              <a:rPr lang="ru-RU" dirty="0"/>
              <a:t>,</a:t>
            </a:r>
          </a:p>
          <a:p>
            <a:r>
              <a:rPr lang="ru-RU" dirty="0" err="1"/>
              <a:t>Пам’ятай</a:t>
            </a:r>
            <a:r>
              <a:rPr lang="ru-RU" dirty="0"/>
              <a:t> – з нами Бог, а </a:t>
            </a:r>
            <a:r>
              <a:rPr lang="ru-RU" dirty="0" err="1"/>
              <a:t>це</a:t>
            </a:r>
            <a:r>
              <a:rPr lang="ru-RU" dirty="0"/>
              <a:t> значить, </a:t>
            </a:r>
            <a:r>
              <a:rPr lang="ru-RU" dirty="0" err="1"/>
              <a:t>що</a:t>
            </a:r>
            <a:r>
              <a:rPr lang="ru-RU" dirty="0"/>
              <a:t> небо за нас!!!</a:t>
            </a:r>
          </a:p>
          <a:p>
            <a:r>
              <a:rPr lang="ru-RU" dirty="0"/>
              <a:t>(Г. Я. </a:t>
            </a:r>
            <a:r>
              <a:rPr lang="ru-RU" dirty="0" err="1"/>
              <a:t>Британ</a:t>
            </a:r>
            <a:r>
              <a:rPr lang="ru-RU" dirty="0"/>
              <a:t>)</a:t>
            </a:r>
            <a:endParaRPr lang="en-US" dirty="0"/>
          </a:p>
        </p:txBody>
      </p:sp>
    </p:spTree>
    <p:extLst>
      <p:ext uri="{BB962C8B-B14F-4D97-AF65-F5344CB8AC3E}">
        <p14:creationId xmlns:p14="http://schemas.microsoft.com/office/powerpoint/2010/main" val="63751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НИЗЬКИЙ УКЛІН  ВАМ,  </a:t>
            </a:r>
            <a:br>
              <a:rPr lang="uk-UA" b="1" dirty="0"/>
            </a:br>
            <a:r>
              <a:rPr lang="uk-UA" b="1" dirty="0"/>
              <a:t>НАШІ ЗАХИСНИКИ</a:t>
            </a:r>
            <a:endParaRPr lang="ru-RU"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782" y="1600200"/>
            <a:ext cx="79204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72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ХВИЛИНА  МОВЧАННЯ</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5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5786478" cy="418058"/>
          </a:xfrm>
        </p:spPr>
        <p:txBody>
          <a:bodyPr>
            <a:normAutofit fontScale="90000"/>
          </a:bodyPr>
          <a:lstStyle/>
          <a:p>
            <a:r>
              <a:rPr lang="ru-RU" dirty="0"/>
              <a:t>Черга  </a:t>
            </a:r>
            <a:r>
              <a:rPr lang="ru-RU" dirty="0" err="1"/>
              <a:t>денна</a:t>
            </a:r>
            <a:endParaRPr lang="ru-RU" dirty="0"/>
          </a:p>
        </p:txBody>
      </p:sp>
      <p:pic>
        <p:nvPicPr>
          <p:cNvPr id="9"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285784" y="-142900"/>
            <a:ext cx="1428744" cy="2143116"/>
          </a:xfrm>
          <a:prstGeom prst="rect">
            <a:avLst/>
          </a:prstGeom>
          <a:noFill/>
          <a:effectLst>
            <a:softEdge rad="317500"/>
          </a:effectLst>
        </p:spPr>
      </p:pic>
      <p:pic>
        <p:nvPicPr>
          <p:cNvPr id="10"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285784" y="1428736"/>
            <a:ext cx="1428744" cy="2143116"/>
          </a:xfrm>
          <a:prstGeom prst="rect">
            <a:avLst/>
          </a:prstGeom>
          <a:noFill/>
          <a:effectLst>
            <a:softEdge rad="317500"/>
          </a:effectLst>
        </p:spPr>
      </p:pic>
      <p:pic>
        <p:nvPicPr>
          <p:cNvPr id="11"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285784" y="3000372"/>
            <a:ext cx="1428744" cy="2143116"/>
          </a:xfrm>
          <a:prstGeom prst="rect">
            <a:avLst/>
          </a:prstGeom>
          <a:noFill/>
          <a:effectLst>
            <a:softEdge rad="317500"/>
          </a:effectLst>
        </p:spPr>
      </p:pic>
      <p:sp>
        <p:nvSpPr>
          <p:cNvPr id="13" name="Содержимое 12"/>
          <p:cNvSpPr>
            <a:spLocks noGrp="1"/>
          </p:cNvSpPr>
          <p:nvPr>
            <p:ph idx="1"/>
          </p:nvPr>
        </p:nvSpPr>
        <p:spPr>
          <a:xfrm>
            <a:off x="827583" y="692696"/>
            <a:ext cx="8136905" cy="6022428"/>
          </a:xfrm>
        </p:spPr>
        <p:txBody>
          <a:bodyPr>
            <a:normAutofit fontScale="77500" lnSpcReduction="20000"/>
          </a:bodyPr>
          <a:lstStyle/>
          <a:p>
            <a:pPr marL="0" lvl="0" indent="0" algn="ctr">
              <a:lnSpc>
                <a:spcPct val="90000"/>
              </a:lnSpc>
              <a:spcBef>
                <a:spcPts val="1800"/>
              </a:spcBef>
              <a:buClr>
                <a:srgbClr val="B0BCBC"/>
              </a:buClr>
              <a:buSzPct val="90000"/>
              <a:buNone/>
            </a:pPr>
            <a:r>
              <a:rPr lang="ru-RU" sz="2200" b="1" dirty="0">
                <a:solidFill>
                  <a:srgbClr val="000000"/>
                </a:solidFill>
                <a:latin typeface="Arial" pitchFamily="34" charset="0"/>
                <a:cs typeface="Arial" pitchFamily="34" charset="0"/>
              </a:rPr>
              <a:t> </a:t>
            </a:r>
            <a:endParaRPr lang="ru-RU" sz="2300" dirty="0"/>
          </a:p>
          <a:p>
            <a:pPr marL="0" lvl="0" indent="0">
              <a:buNone/>
            </a:pPr>
            <a:r>
              <a:rPr lang="ru-RU" sz="1900" dirty="0"/>
              <a:t> 1. </a:t>
            </a:r>
            <a:r>
              <a:rPr lang="ru-RU" sz="1900" dirty="0" err="1"/>
              <a:t>Обрання</a:t>
            </a:r>
            <a:r>
              <a:rPr lang="ru-RU" sz="1900" dirty="0"/>
              <a:t> секретаря </a:t>
            </a:r>
            <a:r>
              <a:rPr lang="ru-RU" sz="1900" dirty="0" err="1"/>
              <a:t>педагогічної</a:t>
            </a:r>
            <a:r>
              <a:rPr lang="ru-RU" sz="1900" dirty="0"/>
              <a:t> ради .</a:t>
            </a:r>
          </a:p>
          <a:p>
            <a:pPr marL="0" lvl="0" indent="0">
              <a:buNone/>
            </a:pPr>
            <a:r>
              <a:rPr lang="ru-RU" sz="1900" dirty="0"/>
              <a:t>2. </a:t>
            </a:r>
            <a:r>
              <a:rPr lang="ru-RU" sz="1900" dirty="0" err="1"/>
              <a:t>Аналіз</a:t>
            </a:r>
            <a:r>
              <a:rPr lang="ru-RU" sz="1900" dirty="0"/>
              <a:t> </a:t>
            </a:r>
            <a:r>
              <a:rPr lang="ru-RU" sz="1900" dirty="0" err="1"/>
              <a:t>освітнього</a:t>
            </a:r>
            <a:r>
              <a:rPr lang="ru-RU" sz="1900" dirty="0"/>
              <a:t> </a:t>
            </a:r>
            <a:r>
              <a:rPr lang="ru-RU" sz="1900" dirty="0" err="1"/>
              <a:t>процесу</a:t>
            </a:r>
            <a:r>
              <a:rPr lang="ru-RU" sz="1900" dirty="0"/>
              <a:t> за 2022-2023 </a:t>
            </a:r>
            <a:r>
              <a:rPr lang="ru-RU" sz="1900" dirty="0" err="1"/>
              <a:t>н.р</a:t>
            </a:r>
            <a:r>
              <a:rPr lang="ru-RU" sz="1900" dirty="0"/>
              <a:t>. та </a:t>
            </a:r>
            <a:r>
              <a:rPr lang="ru-RU" sz="1900" dirty="0" err="1"/>
              <a:t>визначення</a:t>
            </a:r>
            <a:r>
              <a:rPr lang="ru-RU" sz="1900" dirty="0"/>
              <a:t> </a:t>
            </a:r>
            <a:r>
              <a:rPr lang="ru-RU" sz="1900" dirty="0" err="1"/>
              <a:t>завдань</a:t>
            </a:r>
            <a:r>
              <a:rPr lang="ru-RU" sz="1900" dirty="0"/>
              <a:t> на </a:t>
            </a:r>
            <a:r>
              <a:rPr lang="ru-RU" sz="1900" dirty="0" err="1"/>
              <a:t>наступний</a:t>
            </a:r>
            <a:r>
              <a:rPr lang="ru-RU" sz="1900" dirty="0"/>
              <a:t> </a:t>
            </a:r>
            <a:r>
              <a:rPr lang="ru-RU" sz="1900" dirty="0" err="1"/>
              <a:t>рік</a:t>
            </a:r>
            <a:r>
              <a:rPr lang="ru-RU" sz="1900" dirty="0"/>
              <a:t>.    </a:t>
            </a:r>
          </a:p>
          <a:p>
            <a:pPr marL="0" lvl="0" indent="0">
              <a:buNone/>
            </a:pPr>
            <a:r>
              <a:rPr lang="ru-RU" sz="1900" dirty="0"/>
              <a:t>   </a:t>
            </a:r>
            <a:r>
              <a:rPr lang="ru-RU" sz="1900" dirty="0" err="1"/>
              <a:t>Схвалення</a:t>
            </a:r>
            <a:r>
              <a:rPr lang="ru-RU" sz="1900" dirty="0"/>
              <a:t>  плану </a:t>
            </a:r>
            <a:r>
              <a:rPr lang="ru-RU" sz="1900" dirty="0" err="1"/>
              <a:t>роботи</a:t>
            </a:r>
            <a:r>
              <a:rPr lang="ru-RU" sz="1900" dirty="0"/>
              <a:t> </a:t>
            </a:r>
            <a:r>
              <a:rPr lang="ru-RU" sz="1900" dirty="0" err="1"/>
              <a:t>школи</a:t>
            </a:r>
            <a:r>
              <a:rPr lang="ru-RU" sz="1900" dirty="0"/>
              <a:t> на 2023-2024 </a:t>
            </a:r>
            <a:r>
              <a:rPr lang="ru-RU" sz="1900" dirty="0" err="1"/>
              <a:t>н.р</a:t>
            </a:r>
            <a:r>
              <a:rPr lang="ru-RU" sz="1900" dirty="0"/>
              <a:t>. </a:t>
            </a:r>
          </a:p>
          <a:p>
            <a:pPr marL="0" lvl="0" indent="0">
              <a:buNone/>
            </a:pPr>
            <a:r>
              <a:rPr lang="ru-RU" sz="1900" dirty="0"/>
              <a:t>3. </a:t>
            </a:r>
            <a:r>
              <a:rPr lang="ru-RU" sz="1900" dirty="0" err="1"/>
              <a:t>Схвалення</a:t>
            </a:r>
            <a:r>
              <a:rPr lang="ru-RU" sz="1900" dirty="0"/>
              <a:t>  </a:t>
            </a:r>
            <a:r>
              <a:rPr lang="ru-RU" sz="1900" dirty="0" err="1"/>
              <a:t>освітньої</a:t>
            </a:r>
            <a:r>
              <a:rPr lang="ru-RU" sz="1900" dirty="0"/>
              <a:t> </a:t>
            </a:r>
            <a:r>
              <a:rPr lang="ru-RU" sz="1900" dirty="0" err="1"/>
              <a:t>програми</a:t>
            </a:r>
            <a:r>
              <a:rPr lang="ru-RU" sz="1900" dirty="0"/>
              <a:t>  закладу на 2023-2024 </a:t>
            </a:r>
            <a:r>
              <a:rPr lang="ru-RU" sz="1900" dirty="0" err="1"/>
              <a:t>н.р</a:t>
            </a:r>
            <a:r>
              <a:rPr lang="ru-RU" sz="1900" dirty="0"/>
              <a:t>.</a:t>
            </a:r>
          </a:p>
          <a:p>
            <a:pPr marL="0" lvl="0" indent="0">
              <a:buNone/>
            </a:pPr>
            <a:r>
              <a:rPr lang="ru-RU" sz="1900" dirty="0"/>
              <a:t>4. Про </a:t>
            </a:r>
            <a:r>
              <a:rPr lang="ru-RU" sz="1900" dirty="0" err="1"/>
              <a:t>вивчення</a:t>
            </a:r>
            <a:r>
              <a:rPr lang="ru-RU" sz="1900" dirty="0"/>
              <a:t> стану </a:t>
            </a:r>
            <a:r>
              <a:rPr lang="ru-RU" sz="1900" dirty="0" err="1"/>
              <a:t>викладання</a:t>
            </a:r>
            <a:r>
              <a:rPr lang="ru-RU" sz="1900" dirty="0"/>
              <a:t> </a:t>
            </a:r>
            <a:r>
              <a:rPr lang="ru-RU" sz="1900" dirty="0" err="1"/>
              <a:t>навчальних</a:t>
            </a:r>
            <a:r>
              <a:rPr lang="ru-RU" sz="1900" dirty="0"/>
              <a:t> </a:t>
            </a:r>
            <a:r>
              <a:rPr lang="ru-RU" sz="1900" dirty="0" err="1"/>
              <a:t>предметів</a:t>
            </a:r>
            <a:r>
              <a:rPr lang="ru-RU" sz="1900" dirty="0"/>
              <a:t> у 2023-2024 </a:t>
            </a:r>
            <a:r>
              <a:rPr lang="ru-RU" sz="1900" dirty="0" err="1"/>
              <a:t>н.р</a:t>
            </a:r>
            <a:r>
              <a:rPr lang="ru-RU" sz="1900" dirty="0"/>
              <a:t>.</a:t>
            </a:r>
          </a:p>
          <a:p>
            <a:pPr marL="0" lvl="0" indent="0">
              <a:buNone/>
            </a:pPr>
            <a:r>
              <a:rPr lang="ru-RU" sz="1900" dirty="0"/>
              <a:t>5. Затвердження порядку </a:t>
            </a:r>
            <a:r>
              <a:rPr lang="ru-RU" sz="1900" dirty="0" err="1"/>
              <a:t>організації</a:t>
            </a:r>
            <a:r>
              <a:rPr lang="ru-RU" sz="1900" dirty="0"/>
              <a:t> </a:t>
            </a:r>
            <a:r>
              <a:rPr lang="ru-RU" sz="1900" dirty="0" err="1"/>
              <a:t>освітнього</a:t>
            </a:r>
            <a:r>
              <a:rPr lang="ru-RU" sz="1900" dirty="0"/>
              <a:t> </a:t>
            </a:r>
            <a:r>
              <a:rPr lang="ru-RU" sz="1900" dirty="0" err="1"/>
              <a:t>процесу</a:t>
            </a:r>
            <a:r>
              <a:rPr lang="ru-RU" sz="1900" dirty="0"/>
              <a:t> у </a:t>
            </a:r>
            <a:r>
              <a:rPr lang="ru-RU" sz="1900" dirty="0" err="1"/>
              <a:t>школі</a:t>
            </a:r>
            <a:r>
              <a:rPr lang="ru-RU" sz="1900" dirty="0"/>
              <a:t>, режиму </a:t>
            </a:r>
            <a:r>
              <a:rPr lang="ru-RU" sz="1900" dirty="0" err="1"/>
              <a:t>роботи</a:t>
            </a:r>
            <a:r>
              <a:rPr lang="ru-RU" sz="1900" dirty="0"/>
              <a:t> </a:t>
            </a:r>
            <a:r>
              <a:rPr lang="ru-RU" sz="1900" dirty="0" err="1"/>
              <a:t>школи</a:t>
            </a:r>
            <a:r>
              <a:rPr lang="ru-RU" sz="1900" dirty="0"/>
              <a:t>  на 2023- </a:t>
            </a:r>
          </a:p>
          <a:p>
            <a:pPr marL="0" lvl="0" indent="0">
              <a:buNone/>
            </a:pPr>
            <a:r>
              <a:rPr lang="ru-RU" sz="1900" dirty="0"/>
              <a:t>     2024 </a:t>
            </a:r>
            <a:r>
              <a:rPr lang="ru-RU" sz="1900" dirty="0" err="1"/>
              <a:t>н.р</a:t>
            </a:r>
            <a:r>
              <a:rPr lang="ru-RU" sz="1900" dirty="0"/>
              <a:t>. та </a:t>
            </a:r>
            <a:r>
              <a:rPr lang="ru-RU" sz="1900" dirty="0" err="1"/>
              <a:t>структури</a:t>
            </a:r>
            <a:r>
              <a:rPr lang="ru-RU" sz="1900" dirty="0"/>
              <a:t> 2023-2024 </a:t>
            </a:r>
            <a:r>
              <a:rPr lang="ru-RU" sz="1900" dirty="0" err="1"/>
              <a:t>н.р</a:t>
            </a:r>
            <a:r>
              <a:rPr lang="ru-RU" sz="1900" dirty="0"/>
              <a:t>. </a:t>
            </a:r>
            <a:r>
              <a:rPr lang="ru-RU" sz="1900" dirty="0" err="1"/>
              <a:t>Комплектування</a:t>
            </a:r>
            <a:r>
              <a:rPr lang="ru-RU" sz="1900" dirty="0"/>
              <a:t> </a:t>
            </a:r>
            <a:r>
              <a:rPr lang="ru-RU" sz="1900" dirty="0" err="1"/>
              <a:t>мережі</a:t>
            </a:r>
            <a:r>
              <a:rPr lang="ru-RU" sz="1900" dirty="0"/>
              <a:t> 1-4 </a:t>
            </a:r>
            <a:r>
              <a:rPr lang="ru-RU" sz="1900" dirty="0" err="1"/>
              <a:t>класів</a:t>
            </a:r>
            <a:r>
              <a:rPr lang="ru-RU" sz="1900" dirty="0"/>
              <a:t> , </a:t>
            </a:r>
            <a:r>
              <a:rPr lang="ru-RU" sz="1900" dirty="0" err="1"/>
              <a:t>дошкільних</a:t>
            </a:r>
            <a:r>
              <a:rPr lang="ru-RU" sz="1900" dirty="0"/>
              <a:t> </a:t>
            </a:r>
            <a:r>
              <a:rPr lang="ru-RU" sz="1900" dirty="0" err="1"/>
              <a:t>груп</a:t>
            </a:r>
            <a:r>
              <a:rPr lang="ru-RU" sz="1900" dirty="0"/>
              <a:t>.</a:t>
            </a:r>
          </a:p>
          <a:p>
            <a:pPr marL="0" lvl="0" indent="0">
              <a:buNone/>
            </a:pPr>
            <a:r>
              <a:rPr lang="ru-RU" sz="1900" dirty="0"/>
              <a:t>6. Педагогічне </a:t>
            </a:r>
            <a:r>
              <a:rPr lang="ru-RU" sz="1900" dirty="0" err="1"/>
              <a:t>навантаження</a:t>
            </a:r>
            <a:r>
              <a:rPr lang="ru-RU" sz="1900" dirty="0"/>
              <a:t> </a:t>
            </a:r>
            <a:r>
              <a:rPr lang="ru-RU" sz="1900" dirty="0" err="1"/>
              <a:t>педагогів</a:t>
            </a:r>
            <a:r>
              <a:rPr lang="ru-RU" sz="1900" dirty="0"/>
              <a:t> на 2023-2024 </a:t>
            </a:r>
            <a:r>
              <a:rPr lang="ru-RU" sz="1900" dirty="0" err="1"/>
              <a:t>н.р</a:t>
            </a:r>
            <a:r>
              <a:rPr lang="ru-RU" sz="1900" dirty="0"/>
              <a:t>.</a:t>
            </a:r>
          </a:p>
          <a:p>
            <a:pPr marL="0" lvl="0" indent="0">
              <a:buNone/>
            </a:pPr>
            <a:r>
              <a:rPr lang="ru-RU" sz="1900" dirty="0"/>
              <a:t>7. Вимоги </a:t>
            </a:r>
            <a:r>
              <a:rPr lang="ru-RU" sz="1900" dirty="0" err="1"/>
              <a:t>щодо</a:t>
            </a:r>
            <a:r>
              <a:rPr lang="ru-RU" sz="1900" dirty="0"/>
              <a:t> </a:t>
            </a:r>
            <a:r>
              <a:rPr lang="ru-RU" sz="1900" dirty="0" err="1"/>
              <a:t>ведення</a:t>
            </a:r>
            <a:r>
              <a:rPr lang="ru-RU" sz="1900" dirty="0"/>
              <a:t> </a:t>
            </a:r>
            <a:r>
              <a:rPr lang="ru-RU" sz="1900" dirty="0" err="1"/>
              <a:t>шкільної</a:t>
            </a:r>
            <a:r>
              <a:rPr lang="ru-RU" sz="1900" dirty="0"/>
              <a:t> </a:t>
            </a:r>
            <a:r>
              <a:rPr lang="ru-RU" sz="1900" dirty="0" err="1"/>
              <a:t>документації</a:t>
            </a:r>
            <a:r>
              <a:rPr lang="ru-RU" sz="1900" dirty="0"/>
              <a:t>.</a:t>
            </a:r>
          </a:p>
          <a:p>
            <a:pPr marL="0" lvl="0" indent="0">
              <a:buNone/>
            </a:pPr>
            <a:r>
              <a:rPr lang="ru-RU" sz="1900" dirty="0"/>
              <a:t>8. Затвердження </a:t>
            </a:r>
            <a:r>
              <a:rPr lang="ru-RU" sz="1900" dirty="0" err="1"/>
              <a:t>керівників</a:t>
            </a:r>
            <a:r>
              <a:rPr lang="ru-RU" sz="1900" dirty="0"/>
              <a:t> </a:t>
            </a:r>
            <a:r>
              <a:rPr lang="ru-RU" sz="1900" dirty="0" err="1"/>
              <a:t>творчих</a:t>
            </a:r>
            <a:r>
              <a:rPr lang="ru-RU" sz="1900" dirty="0"/>
              <a:t> </a:t>
            </a:r>
            <a:r>
              <a:rPr lang="ru-RU" sz="1900" dirty="0" err="1"/>
              <a:t>груп</a:t>
            </a:r>
            <a:r>
              <a:rPr lang="ru-RU" sz="1900" dirty="0"/>
              <a:t>, складу </a:t>
            </a:r>
            <a:r>
              <a:rPr lang="ru-RU" sz="1900" dirty="0" err="1"/>
              <a:t>методичної</a:t>
            </a:r>
            <a:r>
              <a:rPr lang="ru-RU" sz="1900" dirty="0"/>
              <a:t> ради </a:t>
            </a:r>
            <a:r>
              <a:rPr lang="ru-RU" sz="1900" dirty="0" err="1"/>
              <a:t>школи</a:t>
            </a:r>
            <a:r>
              <a:rPr lang="ru-RU" sz="1900" dirty="0"/>
              <a:t>.</a:t>
            </a:r>
          </a:p>
          <a:p>
            <a:pPr marL="0" lvl="0" indent="0">
              <a:buNone/>
            </a:pPr>
            <a:r>
              <a:rPr lang="ru-RU" sz="1900" dirty="0"/>
              <a:t>9. Про </a:t>
            </a:r>
            <a:r>
              <a:rPr lang="ru-RU" sz="1900" dirty="0" err="1"/>
              <a:t>використання</a:t>
            </a:r>
            <a:r>
              <a:rPr lang="ru-RU" sz="1900" dirty="0"/>
              <a:t> </a:t>
            </a:r>
            <a:r>
              <a:rPr lang="ru-RU" sz="1900" dirty="0" err="1"/>
              <a:t>під</a:t>
            </a:r>
            <a:r>
              <a:rPr lang="ru-RU" sz="1900" dirty="0"/>
              <a:t> час </a:t>
            </a:r>
            <a:r>
              <a:rPr lang="ru-RU" sz="1900" dirty="0" err="1"/>
              <a:t>організації</a:t>
            </a:r>
            <a:r>
              <a:rPr lang="ru-RU" sz="1900" dirty="0"/>
              <a:t> </a:t>
            </a:r>
            <a:r>
              <a:rPr lang="ru-RU" sz="1900" dirty="0" err="1"/>
              <a:t>освітнього</a:t>
            </a:r>
            <a:r>
              <a:rPr lang="ru-RU" sz="1900" dirty="0"/>
              <a:t> </a:t>
            </a:r>
            <a:r>
              <a:rPr lang="ru-RU" sz="1900" dirty="0" err="1"/>
              <a:t>процесу</a:t>
            </a:r>
            <a:r>
              <a:rPr lang="ru-RU" sz="1900" dirty="0"/>
              <a:t> </a:t>
            </a:r>
            <a:r>
              <a:rPr lang="ru-RU" sz="1900" dirty="0" err="1"/>
              <a:t>навчальних</a:t>
            </a:r>
            <a:r>
              <a:rPr lang="ru-RU" sz="1900" dirty="0"/>
              <a:t> </a:t>
            </a:r>
            <a:r>
              <a:rPr lang="ru-RU" sz="1900" dirty="0" err="1"/>
              <a:t>планів</a:t>
            </a:r>
            <a:r>
              <a:rPr lang="ru-RU" sz="1900" dirty="0"/>
              <a:t>, </a:t>
            </a:r>
            <a:r>
              <a:rPr lang="ru-RU" sz="1900" dirty="0" err="1"/>
              <a:t>навчальних</a:t>
            </a:r>
            <a:r>
              <a:rPr lang="ru-RU" sz="1900" dirty="0"/>
              <a:t>  </a:t>
            </a:r>
          </a:p>
          <a:p>
            <a:pPr marL="0" lvl="0" indent="0">
              <a:buNone/>
            </a:pPr>
            <a:r>
              <a:rPr lang="ru-RU" sz="1900" dirty="0"/>
              <a:t>    </a:t>
            </a:r>
            <a:r>
              <a:rPr lang="ru-RU" sz="1900" dirty="0" err="1"/>
              <a:t>програм</a:t>
            </a:r>
            <a:r>
              <a:rPr lang="ru-RU" sz="1900" dirty="0"/>
              <a:t>, </a:t>
            </a:r>
            <a:r>
              <a:rPr lang="ru-RU" sz="1900" dirty="0" err="1"/>
              <a:t>підручників</a:t>
            </a:r>
            <a:r>
              <a:rPr lang="ru-RU" sz="1900" dirty="0"/>
              <a:t> та </a:t>
            </a:r>
            <a:r>
              <a:rPr lang="ru-RU" sz="1900" dirty="0" err="1"/>
              <a:t>навчально-методичних</a:t>
            </a:r>
            <a:r>
              <a:rPr lang="ru-RU" sz="1900" dirty="0"/>
              <a:t> </a:t>
            </a:r>
            <a:r>
              <a:rPr lang="ru-RU" sz="1900" dirty="0" err="1"/>
              <a:t>посібників</a:t>
            </a:r>
            <a:r>
              <a:rPr lang="ru-RU" sz="1900" dirty="0"/>
              <a:t>, </a:t>
            </a:r>
            <a:r>
              <a:rPr lang="ru-RU" sz="1900" dirty="0" err="1"/>
              <a:t>що</a:t>
            </a:r>
            <a:r>
              <a:rPr lang="ru-RU" sz="1900" dirty="0"/>
              <a:t> </a:t>
            </a:r>
            <a:r>
              <a:rPr lang="ru-RU" sz="1900" dirty="0" err="1"/>
              <a:t>мають</a:t>
            </a:r>
            <a:r>
              <a:rPr lang="ru-RU" sz="1900" dirty="0"/>
              <a:t> </a:t>
            </a:r>
            <a:r>
              <a:rPr lang="ru-RU" sz="1900" dirty="0" err="1"/>
              <a:t>відповідний</a:t>
            </a:r>
            <a:r>
              <a:rPr lang="ru-RU" sz="1900" dirty="0"/>
              <a:t> гриф  </a:t>
            </a:r>
          </a:p>
          <a:p>
            <a:pPr marL="0" lvl="0" indent="0">
              <a:buNone/>
            </a:pPr>
            <a:r>
              <a:rPr lang="ru-RU" sz="1900" dirty="0"/>
              <a:t>    </a:t>
            </a:r>
            <a:r>
              <a:rPr lang="ru-RU" sz="1900" dirty="0" err="1"/>
              <a:t>Міністерства</a:t>
            </a:r>
            <a:r>
              <a:rPr lang="ru-RU" sz="1900" dirty="0"/>
              <a:t> </a:t>
            </a:r>
            <a:r>
              <a:rPr lang="ru-RU" sz="1900" dirty="0" err="1"/>
              <a:t>освіти</a:t>
            </a:r>
            <a:r>
              <a:rPr lang="ru-RU" sz="1900" dirty="0"/>
              <a:t> і науки </a:t>
            </a:r>
            <a:r>
              <a:rPr lang="ru-RU" sz="1900" dirty="0" err="1"/>
              <a:t>України</a:t>
            </a:r>
            <a:r>
              <a:rPr lang="ru-RU" sz="1900" dirty="0"/>
              <a:t>, </a:t>
            </a:r>
            <a:r>
              <a:rPr lang="ru-RU" sz="1900" dirty="0" err="1"/>
              <a:t>позитивне</a:t>
            </a:r>
            <a:r>
              <a:rPr lang="ru-RU" sz="1900" dirty="0"/>
              <a:t> </a:t>
            </a:r>
            <a:r>
              <a:rPr lang="ru-RU" sz="1900" dirty="0" err="1"/>
              <a:t>рішення</a:t>
            </a:r>
            <a:r>
              <a:rPr lang="ru-RU" sz="1900" dirty="0"/>
              <a:t> </a:t>
            </a:r>
            <a:r>
              <a:rPr lang="ru-RU" sz="1900" dirty="0" err="1"/>
              <a:t>Колегії</a:t>
            </a:r>
            <a:r>
              <a:rPr lang="ru-RU" sz="1900" dirty="0"/>
              <a:t> </a:t>
            </a:r>
            <a:r>
              <a:rPr lang="ru-RU" sz="1900" dirty="0" err="1"/>
              <a:t>Міністерства</a:t>
            </a:r>
            <a:r>
              <a:rPr lang="ru-RU" sz="1900" dirty="0"/>
              <a:t> </a:t>
            </a:r>
            <a:r>
              <a:rPr lang="ru-RU" sz="1900" dirty="0" err="1"/>
              <a:t>освіти</a:t>
            </a:r>
            <a:r>
              <a:rPr lang="ru-RU" sz="1900" dirty="0"/>
              <a:t> і науки  </a:t>
            </a:r>
          </a:p>
          <a:p>
            <a:pPr marL="0" lvl="0" indent="0">
              <a:buNone/>
            </a:pPr>
            <a:r>
              <a:rPr lang="ru-RU" sz="1900" dirty="0"/>
              <a:t>    </a:t>
            </a:r>
            <a:r>
              <a:rPr lang="ru-RU" sz="1900" dirty="0" err="1"/>
              <a:t>України</a:t>
            </a:r>
            <a:r>
              <a:rPr lang="ru-RU" sz="1900" dirty="0"/>
              <a:t>.</a:t>
            </a:r>
          </a:p>
          <a:p>
            <a:pPr marL="0" lvl="0" indent="0">
              <a:buNone/>
            </a:pPr>
            <a:r>
              <a:rPr lang="ru-RU" sz="1900" dirty="0"/>
              <a:t>10. Атестація та </a:t>
            </a:r>
            <a:r>
              <a:rPr lang="ru-RU" sz="1900" dirty="0" err="1"/>
              <a:t>проходження</a:t>
            </a:r>
            <a:r>
              <a:rPr lang="ru-RU" sz="1900" dirty="0"/>
              <a:t> </a:t>
            </a:r>
            <a:r>
              <a:rPr lang="ru-RU" sz="1900" dirty="0" err="1"/>
              <a:t>курсів</a:t>
            </a:r>
            <a:r>
              <a:rPr lang="ru-RU" sz="1900" dirty="0"/>
              <a:t> </a:t>
            </a:r>
            <a:r>
              <a:rPr lang="ru-RU" sz="1900" dirty="0" err="1"/>
              <a:t>підвищення</a:t>
            </a:r>
            <a:r>
              <a:rPr lang="ru-RU" sz="1900" dirty="0"/>
              <a:t> </a:t>
            </a:r>
            <a:r>
              <a:rPr lang="ru-RU" sz="1900" dirty="0" err="1"/>
              <a:t>кваліфікації</a:t>
            </a:r>
            <a:r>
              <a:rPr lang="ru-RU" sz="1900" dirty="0"/>
              <a:t>.</a:t>
            </a:r>
          </a:p>
          <a:p>
            <a:pPr marL="0" lvl="0" indent="0">
              <a:buNone/>
            </a:pPr>
            <a:r>
              <a:rPr lang="ru-RU" sz="1900" dirty="0"/>
              <a:t>11. Організація </a:t>
            </a:r>
            <a:r>
              <a:rPr lang="ru-RU" sz="1900" dirty="0" err="1"/>
              <a:t>роботи</a:t>
            </a:r>
            <a:r>
              <a:rPr lang="ru-RU" sz="1900" dirty="0"/>
              <a:t> з </a:t>
            </a:r>
            <a:r>
              <a:rPr lang="ru-RU" sz="1900" dirty="0" err="1"/>
              <a:t>охорони</a:t>
            </a:r>
            <a:r>
              <a:rPr lang="ru-RU" sz="1900" dirty="0"/>
              <a:t> </a:t>
            </a:r>
            <a:r>
              <a:rPr lang="ru-RU" sz="1900" dirty="0" err="1"/>
              <a:t>праці</a:t>
            </a:r>
            <a:r>
              <a:rPr lang="ru-RU" sz="1900" dirty="0"/>
              <a:t> та </a:t>
            </a:r>
            <a:r>
              <a:rPr lang="ru-RU" sz="1900" dirty="0" err="1"/>
              <a:t>безпеки</a:t>
            </a:r>
            <a:r>
              <a:rPr lang="ru-RU" sz="1900" dirty="0"/>
              <a:t> </a:t>
            </a:r>
            <a:r>
              <a:rPr lang="ru-RU" sz="1900" dirty="0" err="1"/>
              <a:t>життєдіяльності</a:t>
            </a:r>
            <a:r>
              <a:rPr lang="ru-RU" sz="1900" dirty="0"/>
              <a:t> </a:t>
            </a:r>
            <a:r>
              <a:rPr lang="ru-RU" sz="1900" dirty="0" err="1"/>
              <a:t>учасників</a:t>
            </a:r>
            <a:r>
              <a:rPr lang="ru-RU" sz="1900" dirty="0"/>
              <a:t> </a:t>
            </a:r>
            <a:r>
              <a:rPr lang="ru-RU" sz="1900" dirty="0" err="1"/>
              <a:t>освітнього</a:t>
            </a:r>
            <a:r>
              <a:rPr lang="ru-RU" sz="1900" dirty="0"/>
              <a:t>  </a:t>
            </a:r>
            <a:r>
              <a:rPr lang="ru-RU" sz="1900" dirty="0" err="1"/>
              <a:t>процесу</a:t>
            </a:r>
            <a:r>
              <a:rPr lang="ru-RU" sz="1900" dirty="0"/>
              <a:t>.</a:t>
            </a:r>
          </a:p>
          <a:p>
            <a:pPr marL="0" lvl="0" indent="0">
              <a:buNone/>
            </a:pPr>
            <a:r>
              <a:rPr lang="ru-RU" sz="1900" dirty="0"/>
              <a:t>12. Проведення   </a:t>
            </a:r>
            <a:r>
              <a:rPr lang="ru-RU" sz="1900" dirty="0" err="1"/>
              <a:t>навчальних</a:t>
            </a:r>
            <a:r>
              <a:rPr lang="ru-RU" sz="1900" dirty="0"/>
              <a:t> </a:t>
            </a:r>
            <a:r>
              <a:rPr lang="ru-RU" sz="1900" dirty="0" err="1"/>
              <a:t>екскурсій</a:t>
            </a:r>
            <a:r>
              <a:rPr lang="ru-RU" sz="1900" dirty="0"/>
              <a:t> в 2023-2024 </a:t>
            </a:r>
            <a:r>
              <a:rPr lang="ru-RU" sz="1900" dirty="0" err="1"/>
              <a:t>н.р</a:t>
            </a:r>
            <a:r>
              <a:rPr lang="ru-RU" sz="1900" dirty="0"/>
              <a:t>. (без оцінювання).  </a:t>
            </a:r>
          </a:p>
          <a:p>
            <a:pPr marL="0" lvl="0" indent="0">
              <a:buNone/>
            </a:pPr>
            <a:r>
              <a:rPr lang="ru-RU" sz="1900" dirty="0"/>
              <a:t>13. Про оцінювання </a:t>
            </a:r>
            <a:r>
              <a:rPr lang="ru-RU" sz="1900" dirty="0" err="1"/>
              <a:t>результатів</a:t>
            </a:r>
            <a:r>
              <a:rPr lang="ru-RU" sz="1900" dirty="0"/>
              <a:t> </a:t>
            </a:r>
            <a:r>
              <a:rPr lang="ru-RU" sz="1900" dirty="0" err="1"/>
              <a:t>навчання</a:t>
            </a:r>
            <a:r>
              <a:rPr lang="ru-RU" sz="1900" dirty="0"/>
              <a:t> </a:t>
            </a:r>
            <a:r>
              <a:rPr lang="ru-RU" sz="1900" dirty="0" err="1"/>
              <a:t>учнів</a:t>
            </a:r>
            <a:r>
              <a:rPr lang="ru-RU" sz="1900" dirty="0"/>
              <a:t> </a:t>
            </a:r>
            <a:r>
              <a:rPr lang="ru-RU" sz="1900" dirty="0" err="1"/>
              <a:t>третіх</a:t>
            </a:r>
            <a:r>
              <a:rPr lang="ru-RU" sz="1900" dirty="0"/>
              <a:t> і </a:t>
            </a:r>
            <a:r>
              <a:rPr lang="ru-RU" sz="1900" dirty="0" err="1"/>
              <a:t>четвертих</a:t>
            </a:r>
            <a:r>
              <a:rPr lang="ru-RU" sz="1900" dirty="0"/>
              <a:t> </a:t>
            </a:r>
            <a:r>
              <a:rPr lang="ru-RU" sz="1900" dirty="0" err="1"/>
              <a:t>класів</a:t>
            </a:r>
            <a:r>
              <a:rPr lang="ru-RU" sz="1900" dirty="0"/>
              <a:t> НУШ.</a:t>
            </a:r>
          </a:p>
          <a:p>
            <a:pPr marL="0" lvl="0" indent="0">
              <a:buNone/>
            </a:pPr>
            <a:r>
              <a:rPr lang="ru-RU" sz="1900" dirty="0"/>
              <a:t>14. Про </a:t>
            </a:r>
            <a:r>
              <a:rPr lang="ru-RU" sz="1900" dirty="0" err="1"/>
              <a:t>затвердження</a:t>
            </a:r>
            <a:r>
              <a:rPr lang="ru-RU" sz="1900" dirty="0"/>
              <a:t> плану </a:t>
            </a:r>
            <a:r>
              <a:rPr lang="ru-RU" sz="1900" dirty="0" err="1"/>
              <a:t>заходів</a:t>
            </a:r>
            <a:r>
              <a:rPr lang="ru-RU" sz="1900" dirty="0"/>
              <a:t> </a:t>
            </a:r>
            <a:r>
              <a:rPr lang="ru-RU" sz="1900" dirty="0" err="1"/>
              <a:t>протидії</a:t>
            </a:r>
            <a:r>
              <a:rPr lang="ru-RU" sz="1900" dirty="0"/>
              <a:t> </a:t>
            </a:r>
            <a:r>
              <a:rPr lang="ru-RU" sz="1900" dirty="0" err="1"/>
              <a:t>булінгу</a:t>
            </a:r>
            <a:r>
              <a:rPr lang="ru-RU" sz="1900" dirty="0"/>
              <a:t> в </a:t>
            </a:r>
            <a:r>
              <a:rPr lang="ru-RU" sz="1900" dirty="0" err="1"/>
              <a:t>школі</a:t>
            </a:r>
            <a:r>
              <a:rPr lang="ru-RU" sz="1900" dirty="0"/>
              <a:t>.                                                            </a:t>
            </a:r>
          </a:p>
          <a:p>
            <a:pPr marL="0" lvl="0" indent="0">
              <a:buNone/>
            </a:pPr>
            <a:r>
              <a:rPr lang="ru-RU" sz="1900" dirty="0"/>
              <a:t>15. Про </a:t>
            </a:r>
            <a:r>
              <a:rPr lang="ru-RU" sz="1900" dirty="0" err="1"/>
              <a:t>формування</a:t>
            </a:r>
            <a:r>
              <a:rPr lang="ru-RU" sz="1900" dirty="0"/>
              <a:t> </a:t>
            </a:r>
            <a:r>
              <a:rPr lang="ru-RU" sz="1900" dirty="0" err="1"/>
              <a:t>інформаційно-комунікаційної</a:t>
            </a:r>
            <a:r>
              <a:rPr lang="ru-RU" sz="1900" dirty="0"/>
              <a:t> </a:t>
            </a:r>
            <a:r>
              <a:rPr lang="ru-RU" sz="1900" dirty="0" err="1"/>
              <a:t>компетентності</a:t>
            </a:r>
            <a:r>
              <a:rPr lang="ru-RU" sz="1900" dirty="0"/>
              <a:t> та  </a:t>
            </a:r>
            <a:r>
              <a:rPr lang="ru-RU" sz="1900" dirty="0" err="1"/>
              <a:t>мобільності</a:t>
            </a:r>
            <a:r>
              <a:rPr lang="ru-RU" sz="1900" dirty="0"/>
              <a:t> </a:t>
            </a:r>
            <a:r>
              <a:rPr lang="ru-RU" sz="1900" dirty="0" err="1"/>
              <a:t>педагогічних</a:t>
            </a:r>
            <a:r>
              <a:rPr lang="ru-RU" sz="1900" dirty="0"/>
              <a:t>   </a:t>
            </a:r>
          </a:p>
          <a:p>
            <a:pPr marL="0" lvl="0" indent="0">
              <a:buNone/>
            </a:pPr>
            <a:r>
              <a:rPr lang="ru-RU" sz="1900" dirty="0"/>
              <a:t>       </a:t>
            </a:r>
            <a:r>
              <a:rPr lang="ru-RU" sz="1900" dirty="0" err="1"/>
              <a:t>працівників</a:t>
            </a:r>
            <a:r>
              <a:rPr lang="ru-RU" sz="1900" dirty="0"/>
              <a:t> </a:t>
            </a:r>
            <a:r>
              <a:rPr lang="ru-RU" sz="1900" dirty="0" err="1"/>
              <a:t>школи</a:t>
            </a:r>
            <a:r>
              <a:rPr lang="ru-RU" sz="1900" dirty="0"/>
              <a:t>.</a:t>
            </a:r>
          </a:p>
          <a:p>
            <a:pPr marL="0" lvl="0" indent="0">
              <a:buNone/>
            </a:pPr>
            <a:r>
              <a:rPr lang="ru-RU" sz="1900" dirty="0"/>
              <a:t>16. Про </a:t>
            </a:r>
            <a:r>
              <a:rPr lang="ru-RU" sz="1900" dirty="0" err="1"/>
              <a:t>затвердження</a:t>
            </a:r>
            <a:r>
              <a:rPr lang="ru-RU" sz="1900" dirty="0"/>
              <a:t> </a:t>
            </a:r>
            <a:r>
              <a:rPr lang="ru-RU" sz="1900" dirty="0" err="1"/>
              <a:t>сертифікатів</a:t>
            </a:r>
            <a:r>
              <a:rPr lang="ru-RU" sz="1900" dirty="0"/>
              <a:t> </a:t>
            </a:r>
            <a:r>
              <a:rPr lang="ru-RU" sz="1900" dirty="0" err="1"/>
              <a:t>педагогічних</a:t>
            </a:r>
            <a:r>
              <a:rPr lang="ru-RU" sz="1900" dirty="0"/>
              <a:t> </a:t>
            </a:r>
            <a:r>
              <a:rPr lang="ru-RU" sz="1900" dirty="0" err="1"/>
              <a:t>працівників</a:t>
            </a:r>
            <a:r>
              <a:rPr lang="ru-RU" sz="1900" dirty="0"/>
              <a:t> ЗПШ «</a:t>
            </a:r>
            <a:r>
              <a:rPr lang="ru-RU" sz="1900" dirty="0" err="1"/>
              <a:t>Еврика</a:t>
            </a:r>
            <a:r>
              <a:rPr lang="ru-RU" sz="1900" dirty="0"/>
              <a:t>».</a:t>
            </a:r>
          </a:p>
          <a:p>
            <a:pPr marL="0" lvl="0" indent="0">
              <a:buNone/>
            </a:pPr>
            <a:r>
              <a:rPr lang="ru-RU" sz="1900" dirty="0"/>
              <a:t>17. Про </a:t>
            </a:r>
            <a:r>
              <a:rPr lang="ru-RU" sz="1900" dirty="0" err="1"/>
              <a:t>результати</a:t>
            </a:r>
            <a:r>
              <a:rPr lang="ru-RU" sz="1900" dirty="0"/>
              <a:t> </a:t>
            </a:r>
            <a:r>
              <a:rPr lang="ru-RU" sz="1900" dirty="0" err="1"/>
              <a:t>самооцінювання</a:t>
            </a:r>
            <a:r>
              <a:rPr lang="ru-RU" sz="1900" dirty="0"/>
              <a:t> </a:t>
            </a:r>
            <a:r>
              <a:rPr lang="ru-RU" sz="1900" dirty="0" err="1"/>
              <a:t>від</a:t>
            </a:r>
            <a:r>
              <a:rPr lang="ru-RU" sz="1900" dirty="0"/>
              <a:t> ДСЯО в 2022-2023 </a:t>
            </a:r>
            <a:r>
              <a:rPr lang="ru-RU" sz="1900" dirty="0" err="1"/>
              <a:t>н.р</a:t>
            </a:r>
            <a:r>
              <a:rPr lang="ru-RU" sz="1900" dirty="0"/>
              <a:t>.</a:t>
            </a:r>
          </a:p>
          <a:p>
            <a:pPr marL="0" lvl="0" indent="0">
              <a:buNone/>
            </a:pPr>
            <a:r>
              <a:rPr lang="ru-RU" sz="1900" dirty="0"/>
              <a:t> </a:t>
            </a:r>
          </a:p>
          <a:p>
            <a:pPr marL="0" lvl="0" indent="0">
              <a:buNone/>
            </a:pPr>
            <a:endParaRPr lang="ru-RU" sz="1900" dirty="0">
              <a:solidFill>
                <a:schemeClr val="bg1"/>
              </a:solidFill>
            </a:endParaRPr>
          </a:p>
        </p:txBody>
      </p:sp>
      <p:pic>
        <p:nvPicPr>
          <p:cNvPr id="14"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262084" y="4572008"/>
            <a:ext cx="1428744" cy="2143116"/>
          </a:xfrm>
          <a:prstGeom prst="rect">
            <a:avLst/>
          </a:prstGeom>
          <a:noFill/>
          <a:effectLst>
            <a:softEdge rad="317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19056" cy="1143000"/>
          </a:xfrm>
        </p:spPr>
        <p:txBody>
          <a:bodyPr>
            <a:normAutofit/>
          </a:bodyPr>
          <a:lstStyle/>
          <a:p>
            <a:r>
              <a:rPr lang="ru-RU" sz="3200" b="1" cap="small" dirty="0" err="1">
                <a:solidFill>
                  <a:prstClr val="black"/>
                </a:solidFill>
                <a:latin typeface="Constantia"/>
              </a:rPr>
              <a:t>навчальні</a:t>
            </a:r>
            <a:r>
              <a:rPr lang="ru-RU" sz="3200" b="1" cap="small" dirty="0">
                <a:solidFill>
                  <a:prstClr val="black"/>
                </a:solidFill>
                <a:latin typeface="Constantia"/>
              </a:rPr>
              <a:t> </a:t>
            </a:r>
            <a:r>
              <a:rPr lang="ru-RU" sz="3200" b="1" cap="small" dirty="0" err="1">
                <a:solidFill>
                  <a:prstClr val="black"/>
                </a:solidFill>
                <a:latin typeface="Constantia"/>
              </a:rPr>
              <a:t>заняття</a:t>
            </a:r>
            <a:r>
              <a:rPr lang="ru-RU" sz="3200" b="1" cap="small" dirty="0">
                <a:solidFill>
                  <a:prstClr val="black"/>
                </a:solidFill>
                <a:latin typeface="Constantia"/>
              </a:rPr>
              <a:t> в 2023/2024  </a:t>
            </a:r>
            <a:endParaRPr lang="ru-RU" sz="3200" dirty="0"/>
          </a:p>
        </p:txBody>
      </p:sp>
      <p:pic>
        <p:nvPicPr>
          <p:cNvPr id="4" name="Picture 2" descr="C:\Documents and Settings\Учитель\Рабочий стол\орнаменти\UkrainianOrnament.jpg"/>
          <p:cNvPicPr>
            <a:picLocks noGrp="1" noChangeAspect="1" noChangeArrowheads="1"/>
          </p:cNvPicPr>
          <p:nvPr>
            <p:ph idx="1"/>
          </p:nvPr>
        </p:nvPicPr>
        <p:blipFill>
          <a:blip r:embed="rId2" cstate="print">
            <a:clrChange>
              <a:clrFrom>
                <a:srgbClr val="FCFCFE"/>
              </a:clrFrom>
              <a:clrTo>
                <a:srgbClr val="FCFCFE">
                  <a:alpha val="0"/>
                </a:srgbClr>
              </a:clrTo>
            </a:clrChange>
          </a:blip>
          <a:srcRect/>
          <a:stretch>
            <a:fillRect/>
          </a:stretch>
        </p:blipFill>
        <p:spPr bwMode="auto">
          <a:xfrm>
            <a:off x="6730920" y="3356992"/>
            <a:ext cx="2381250" cy="3324225"/>
          </a:xfrm>
          <a:prstGeom prst="rect">
            <a:avLst/>
          </a:prstGeom>
          <a:noFill/>
        </p:spPr>
      </p:pic>
      <p:pic>
        <p:nvPicPr>
          <p:cNvPr id="5" name="Picture 2" descr="C:\Documents and Settings\Учитель\Рабочий стол\орнаменти\UkrainianOrnament.jpg"/>
          <p:cNvPicPr>
            <a:picLocks noChangeAspect="1" noChangeArrowheads="1"/>
          </p:cNvPicPr>
          <p:nvPr/>
        </p:nvPicPr>
        <p:blipFill>
          <a:blip r:embed="rId2" cstate="print">
            <a:clrChange>
              <a:clrFrom>
                <a:srgbClr val="FCFCFE"/>
              </a:clrFrom>
              <a:clrTo>
                <a:srgbClr val="FCFCFE">
                  <a:alpha val="0"/>
                </a:srgbClr>
              </a:clrTo>
            </a:clrChange>
          </a:blip>
          <a:srcRect/>
          <a:stretch>
            <a:fillRect/>
          </a:stretch>
        </p:blipFill>
        <p:spPr bwMode="auto">
          <a:xfrm>
            <a:off x="6660232" y="188640"/>
            <a:ext cx="2381251" cy="3571876"/>
          </a:xfrm>
          <a:prstGeom prst="rect">
            <a:avLst/>
          </a:prstGeom>
          <a:noFill/>
        </p:spPr>
      </p:pic>
      <p:sp>
        <p:nvSpPr>
          <p:cNvPr id="6" name="Прямоугольник 5"/>
          <p:cNvSpPr/>
          <p:nvPr/>
        </p:nvSpPr>
        <p:spPr>
          <a:xfrm>
            <a:off x="107504" y="1484784"/>
            <a:ext cx="6858000" cy="738664"/>
          </a:xfrm>
          <a:prstGeom prst="rect">
            <a:avLst/>
          </a:prstGeom>
        </p:spPr>
        <p:txBody>
          <a:bodyPr wrap="square">
            <a:spAutoFit/>
          </a:bodyPr>
          <a:lstStyle/>
          <a:p>
            <a:endParaRPr lang="ru-RU" sz="1400" dirty="0"/>
          </a:p>
          <a:p>
            <a:r>
              <a:rPr lang="uk-UA" sz="1400" dirty="0"/>
              <a:t> </a:t>
            </a:r>
            <a:endParaRPr lang="ru-RU" sz="1400" dirty="0"/>
          </a:p>
          <a:p>
            <a:r>
              <a:rPr lang="ru-RU" sz="1400" dirty="0"/>
              <a:t> </a:t>
            </a:r>
          </a:p>
        </p:txBody>
      </p:sp>
      <p:graphicFrame>
        <p:nvGraphicFramePr>
          <p:cNvPr id="7" name="Таблица 6"/>
          <p:cNvGraphicFramePr>
            <a:graphicFrameLocks noGrp="1"/>
          </p:cNvGraphicFramePr>
          <p:nvPr>
            <p:extLst>
              <p:ext uri="{D42A27DB-BD31-4B8C-83A1-F6EECF244321}">
                <p14:modId xmlns:p14="http://schemas.microsoft.com/office/powerpoint/2010/main" val="4127528568"/>
              </p:ext>
            </p:extLst>
          </p:nvPr>
        </p:nvGraphicFramePr>
        <p:xfrm>
          <a:off x="251521" y="1196753"/>
          <a:ext cx="6696743" cy="4992714"/>
        </p:xfrm>
        <a:graphic>
          <a:graphicData uri="http://schemas.openxmlformats.org/drawingml/2006/table">
            <a:tbl>
              <a:tblPr firstRow="1" firstCol="1" bandRow="1"/>
              <a:tblGrid>
                <a:gridCol w="3291930">
                  <a:extLst>
                    <a:ext uri="{9D8B030D-6E8A-4147-A177-3AD203B41FA5}">
                      <a16:colId xmlns:a16="http://schemas.microsoft.com/office/drawing/2014/main" val="20000"/>
                    </a:ext>
                  </a:extLst>
                </a:gridCol>
                <a:gridCol w="807716">
                  <a:extLst>
                    <a:ext uri="{9D8B030D-6E8A-4147-A177-3AD203B41FA5}">
                      <a16:colId xmlns:a16="http://schemas.microsoft.com/office/drawing/2014/main" val="20001"/>
                    </a:ext>
                  </a:extLst>
                </a:gridCol>
                <a:gridCol w="2597097">
                  <a:extLst>
                    <a:ext uri="{9D8B030D-6E8A-4147-A177-3AD203B41FA5}">
                      <a16:colId xmlns:a16="http://schemas.microsoft.com/office/drawing/2014/main" val="20002"/>
                    </a:ext>
                  </a:extLst>
                </a:gridCol>
              </a:tblGrid>
              <a:tr h="205952">
                <a:tc>
                  <a:txBody>
                    <a:bodyPr/>
                    <a:lstStyle/>
                    <a:p>
                      <a:pPr algn="ctr">
                        <a:lnSpc>
                          <a:spcPct val="115000"/>
                        </a:lnSpc>
                        <a:spcAft>
                          <a:spcPts val="0"/>
                        </a:spcAft>
                      </a:pPr>
                      <a:r>
                        <a:rPr lang="uk-UA" sz="1200" b="1" dirty="0">
                          <a:solidFill>
                            <a:srgbClr val="000000"/>
                          </a:solidFill>
                          <a:effectLst/>
                          <a:latin typeface="Times New Roman"/>
                          <a:ea typeface="Times New Roman"/>
                          <a:cs typeface="Times New Roman"/>
                        </a:rPr>
                        <a:t>Вид роботи</a:t>
                      </a:r>
                      <a:endParaRPr lang="ru-RU" sz="11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uk-UA" sz="1200" b="1">
                          <a:effectLst/>
                          <a:latin typeface="Times New Roman"/>
                          <a:ea typeface="Times New Roman"/>
                          <a:cs typeface="Times New Roman"/>
                        </a:rPr>
                        <a:t> </a:t>
                      </a:r>
                      <a:endParaRPr lang="ru-RU" sz="110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uk-UA" sz="1200" b="1">
                          <a:solidFill>
                            <a:srgbClr val="000000"/>
                          </a:solidFill>
                          <a:effectLst/>
                          <a:latin typeface="Times New Roman"/>
                          <a:ea typeface="Times New Roman"/>
                          <a:cs typeface="Times New Roman"/>
                        </a:rPr>
                        <a:t>Термін виконання</a:t>
                      </a:r>
                      <a:endParaRPr lang="ru-RU" sz="1100">
                        <a:effectLst/>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12062">
                <a:tc>
                  <a:txBody>
                    <a:bodyPr/>
                    <a:lstStyle/>
                    <a:p>
                      <a:pPr algn="l">
                        <a:lnSpc>
                          <a:spcPct val="115000"/>
                        </a:lnSpc>
                        <a:spcAft>
                          <a:spcPts val="0"/>
                        </a:spcAft>
                      </a:pPr>
                      <a:r>
                        <a:rPr lang="uk-UA" sz="1600" u="sng" dirty="0">
                          <a:solidFill>
                            <a:srgbClr val="000000"/>
                          </a:solidFill>
                          <a:effectLst/>
                          <a:latin typeface="Times New Roman"/>
                          <a:ea typeface="Times New Roman"/>
                          <a:cs typeface="Times New Roman"/>
                        </a:rPr>
                        <a:t>Навчальні заняття:</a:t>
                      </a:r>
                      <a:r>
                        <a:rPr lang="uk-UA" sz="1600" u="sng" dirty="0">
                          <a:effectLst/>
                          <a:latin typeface="Times New Roman"/>
                          <a:ea typeface="Times New Roman"/>
                          <a:cs typeface="Times New Roman"/>
                        </a:rPr>
                        <a:t>  </a:t>
                      </a:r>
                      <a:r>
                        <a:rPr lang="uk-UA" sz="1600" dirty="0">
                          <a:solidFill>
                            <a:srgbClr val="000000"/>
                          </a:solidFill>
                          <a:effectLst/>
                          <a:latin typeface="Times New Roman"/>
                          <a:ea typeface="Times New Roman"/>
                          <a:cs typeface="Times New Roman"/>
                        </a:rPr>
                        <a:t>•  І семестр;</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 </a:t>
                      </a:r>
                      <a:r>
                        <a:rPr lang="en-US" sz="1600" dirty="0">
                          <a:solidFill>
                            <a:srgbClr val="000000"/>
                          </a:solidFill>
                          <a:effectLst/>
                          <a:latin typeface="Times New Roman"/>
                          <a:ea typeface="Times New Roman"/>
                          <a:cs typeface="Times New Roman"/>
                        </a:rPr>
                        <a:t>II </a:t>
                      </a:r>
                      <a:r>
                        <a:rPr lang="uk-UA" sz="1600" dirty="0">
                          <a:solidFill>
                            <a:srgbClr val="000000"/>
                          </a:solidFill>
                          <a:effectLst/>
                          <a:latin typeface="Times New Roman"/>
                          <a:ea typeface="Times New Roman"/>
                          <a:cs typeface="Times New Roman"/>
                        </a:rPr>
                        <a:t>семестр</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uk-UA" sz="1600" dirty="0">
                          <a:effectLst/>
                          <a:latin typeface="Times New Roman"/>
                          <a:ea typeface="Times New Roman"/>
                          <a:cs typeface="Times New Roman"/>
                        </a:rPr>
                        <a:t>  з 01 вересня по 29  грудня, </a:t>
                      </a:r>
                      <a:endParaRPr lang="ru-RU" sz="1600" dirty="0">
                        <a:effectLst/>
                        <a:latin typeface="Calibri"/>
                        <a:ea typeface="Calibri"/>
                        <a:cs typeface="Times New Roman"/>
                      </a:endParaRPr>
                    </a:p>
                    <a:p>
                      <a:pPr algn="l">
                        <a:lnSpc>
                          <a:spcPct val="115000"/>
                        </a:lnSpc>
                        <a:spcAft>
                          <a:spcPts val="0"/>
                        </a:spcAft>
                      </a:pPr>
                      <a:r>
                        <a:rPr lang="uk-UA" sz="1600" dirty="0">
                          <a:effectLst/>
                          <a:latin typeface="Times New Roman"/>
                          <a:ea typeface="Times New Roman"/>
                          <a:cs typeface="Times New Roman"/>
                        </a:rPr>
                        <a:t>  з 08 січня по 31  травня 2024 року.</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993675">
                <a:tc>
                  <a:txBody>
                    <a:bodyPr/>
                    <a:lstStyle/>
                    <a:p>
                      <a:pPr algn="ctr">
                        <a:lnSpc>
                          <a:spcPct val="115000"/>
                        </a:lnSpc>
                        <a:spcAft>
                          <a:spcPts val="0"/>
                        </a:spcAft>
                      </a:pPr>
                      <a:r>
                        <a:rPr lang="uk-UA" sz="1600" u="sng" dirty="0">
                          <a:solidFill>
                            <a:srgbClr val="000000"/>
                          </a:solidFill>
                          <a:effectLst/>
                          <a:latin typeface="Times New Roman"/>
                          <a:ea typeface="Times New Roman"/>
                          <a:cs typeface="Times New Roman"/>
                        </a:rPr>
                        <a:t>Директорські контрольні роботи</a:t>
                      </a:r>
                      <a:r>
                        <a:rPr lang="uk-UA" sz="1600" dirty="0">
                          <a:solidFill>
                            <a:srgbClr val="000000"/>
                          </a:solidFill>
                          <a:effectLst/>
                          <a:latin typeface="Times New Roman"/>
                          <a:ea typeface="Times New Roman"/>
                          <a:cs typeface="Times New Roman"/>
                        </a:rPr>
                        <a:t>:</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І семестр;</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a:t>
                      </a:r>
                      <a:r>
                        <a:rPr lang="en-US" sz="1600" dirty="0">
                          <a:solidFill>
                            <a:srgbClr val="000000"/>
                          </a:solidFill>
                          <a:effectLst/>
                          <a:latin typeface="Times New Roman"/>
                          <a:ea typeface="Times New Roman"/>
                          <a:cs typeface="Times New Roman"/>
                        </a:rPr>
                        <a:t>II </a:t>
                      </a:r>
                      <a:r>
                        <a:rPr lang="uk-UA" sz="1600" dirty="0">
                          <a:solidFill>
                            <a:srgbClr val="000000"/>
                          </a:solidFill>
                          <a:effectLst/>
                          <a:latin typeface="Times New Roman"/>
                          <a:ea typeface="Times New Roman"/>
                          <a:cs typeface="Times New Roman"/>
                        </a:rPr>
                        <a:t>семестр</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uk-UA" sz="1600" dirty="0">
                          <a:solidFill>
                            <a:srgbClr val="000000"/>
                          </a:solidFill>
                          <a:effectLst/>
                          <a:latin typeface="Times New Roman"/>
                          <a:ea typeface="Times New Roman"/>
                          <a:cs typeface="Times New Roman"/>
                        </a:rPr>
                        <a:t> </a:t>
                      </a:r>
                      <a:endParaRPr lang="ru-RU" sz="1600" dirty="0">
                        <a:effectLst/>
                        <a:latin typeface="Calibri"/>
                        <a:ea typeface="Calibri"/>
                        <a:cs typeface="Times New Roman"/>
                      </a:endParaRPr>
                    </a:p>
                    <a:p>
                      <a:pPr algn="l">
                        <a:lnSpc>
                          <a:spcPct val="115000"/>
                        </a:lnSpc>
                        <a:spcAft>
                          <a:spcPts val="0"/>
                        </a:spcAft>
                      </a:pPr>
                      <a:r>
                        <a:rPr lang="uk-UA" sz="1600" dirty="0">
                          <a:solidFill>
                            <a:srgbClr val="000000"/>
                          </a:solidFill>
                          <a:effectLst/>
                          <a:latin typeface="Times New Roman"/>
                          <a:ea typeface="Times New Roman"/>
                          <a:cs typeface="Times New Roman"/>
                        </a:rPr>
                        <a:t>Грудень</a:t>
                      </a:r>
                      <a:endParaRPr lang="ru-RU" sz="1600" dirty="0">
                        <a:effectLst/>
                        <a:latin typeface="Calibri"/>
                        <a:ea typeface="Calibri"/>
                        <a:cs typeface="Times New Roman"/>
                      </a:endParaRPr>
                    </a:p>
                    <a:p>
                      <a:pPr algn="l">
                        <a:lnSpc>
                          <a:spcPct val="115000"/>
                        </a:lnSpc>
                        <a:spcAft>
                          <a:spcPts val="0"/>
                        </a:spcAft>
                      </a:pPr>
                      <a:r>
                        <a:rPr lang="uk-UA" sz="1600" dirty="0">
                          <a:solidFill>
                            <a:srgbClr val="000000"/>
                          </a:solidFill>
                          <a:effectLst/>
                          <a:latin typeface="Times New Roman"/>
                          <a:ea typeface="Times New Roman"/>
                          <a:cs typeface="Times New Roman"/>
                        </a:rPr>
                        <a:t>Травень</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uk-UA" sz="1600" dirty="0">
                          <a:effectLst/>
                          <a:latin typeface="Times New Roman"/>
                          <a:ea typeface="Times New Roman"/>
                          <a:cs typeface="Times New Roman"/>
                        </a:rPr>
                        <a:t> </a:t>
                      </a:r>
                      <a:endParaRPr lang="ru-RU" sz="1600" dirty="0">
                        <a:effectLst/>
                        <a:latin typeface="Calibri"/>
                        <a:ea typeface="Calibri"/>
                        <a:cs typeface="Times New Roman"/>
                      </a:endParaRPr>
                    </a:p>
                  </a:txBody>
                  <a:tcPr marL="25400" marR="254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31224">
                <a:tc>
                  <a:txBody>
                    <a:bodyPr/>
                    <a:lstStyle/>
                    <a:p>
                      <a:pPr algn="ctr">
                        <a:lnSpc>
                          <a:spcPct val="115000"/>
                        </a:lnSpc>
                        <a:spcAft>
                          <a:spcPts val="0"/>
                        </a:spcAft>
                      </a:pPr>
                      <a:r>
                        <a:rPr lang="uk-UA" sz="1600" u="sng">
                          <a:solidFill>
                            <a:srgbClr val="000000"/>
                          </a:solidFill>
                          <a:effectLst/>
                          <a:latin typeface="Times New Roman"/>
                          <a:ea typeface="Times New Roman"/>
                          <a:cs typeface="Times New Roman"/>
                        </a:rPr>
                        <a:t>Державна підсумкова атестація</a:t>
                      </a:r>
                      <a:endParaRPr lang="ru-RU" sz="160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spcAft>
                          <a:spcPts val="0"/>
                        </a:spcAft>
                        <a:tabLst>
                          <a:tab pos="342900" algn="l"/>
                        </a:tabLst>
                      </a:pPr>
                      <a:r>
                        <a:rPr lang="uk-UA" sz="1600" dirty="0">
                          <a:effectLst/>
                          <a:latin typeface="Times New Roman"/>
                          <a:ea typeface="Times New Roman"/>
                          <a:cs typeface="Times New Roman"/>
                        </a:rPr>
                        <a:t> Згідно графіків</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3"/>
                  </a:ext>
                </a:extLst>
              </a:tr>
              <a:tr h="993675">
                <a:tc>
                  <a:txBody>
                    <a:bodyPr/>
                    <a:lstStyle/>
                    <a:p>
                      <a:pPr algn="l">
                        <a:lnSpc>
                          <a:spcPct val="115000"/>
                        </a:lnSpc>
                        <a:spcAft>
                          <a:spcPts val="0"/>
                        </a:spcAft>
                      </a:pPr>
                      <a:r>
                        <a:rPr lang="uk-UA" sz="1600" u="sng" dirty="0">
                          <a:solidFill>
                            <a:srgbClr val="000000"/>
                          </a:solidFill>
                          <a:effectLst/>
                          <a:latin typeface="Times New Roman"/>
                          <a:ea typeface="Times New Roman"/>
                          <a:cs typeface="Times New Roman"/>
                        </a:rPr>
                        <a:t>Канікули:</a:t>
                      </a:r>
                      <a:r>
                        <a:rPr lang="uk-UA" sz="1600" u="sng" dirty="0">
                          <a:effectLst/>
                          <a:latin typeface="Times New Roman"/>
                          <a:ea typeface="Times New Roman"/>
                          <a:cs typeface="Times New Roman"/>
                        </a:rPr>
                        <a:t> </a:t>
                      </a:r>
                      <a:r>
                        <a:rPr lang="uk-UA" sz="1600" dirty="0">
                          <a:effectLst/>
                          <a:latin typeface="Times New Roman"/>
                          <a:ea typeface="Times New Roman"/>
                          <a:cs typeface="Times New Roman"/>
                        </a:rPr>
                        <a:t>             </a:t>
                      </a:r>
                      <a:r>
                        <a:rPr lang="uk-UA" sz="1600" dirty="0">
                          <a:solidFill>
                            <a:srgbClr val="000000"/>
                          </a:solidFill>
                          <a:effectLst/>
                          <a:latin typeface="Times New Roman"/>
                          <a:ea typeface="Times New Roman"/>
                          <a:cs typeface="Times New Roman"/>
                        </a:rPr>
                        <a:t>• осінні;</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  зимові;</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 весняні</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uk-UA" sz="1600" dirty="0">
                          <a:effectLst/>
                          <a:latin typeface="Calibri"/>
                          <a:ea typeface="Calibri"/>
                          <a:cs typeface="Times New Roman"/>
                        </a:rPr>
                        <a:t>  </a:t>
                      </a:r>
                      <a:r>
                        <a:rPr lang="uk-UA" sz="1600" dirty="0">
                          <a:effectLst/>
                          <a:latin typeface="Times New Roman"/>
                          <a:ea typeface="Times New Roman"/>
                          <a:cs typeface="Times New Roman"/>
                        </a:rPr>
                        <a:t>23.10 - 29.10.2023, (початок 30.01.23)</a:t>
                      </a:r>
                      <a:endParaRPr lang="ru-RU" sz="1600" dirty="0">
                        <a:effectLst/>
                        <a:latin typeface="Calibri"/>
                        <a:ea typeface="Calibri"/>
                        <a:cs typeface="Times New Roman"/>
                      </a:endParaRPr>
                    </a:p>
                    <a:p>
                      <a:pPr algn="l">
                        <a:lnSpc>
                          <a:spcPct val="115000"/>
                        </a:lnSpc>
                        <a:spcAft>
                          <a:spcPts val="0"/>
                        </a:spcAft>
                      </a:pPr>
                      <a:r>
                        <a:rPr lang="uk-UA" sz="1600" dirty="0">
                          <a:effectLst/>
                          <a:latin typeface="Times New Roman"/>
                          <a:ea typeface="Times New Roman"/>
                          <a:cs typeface="Times New Roman"/>
                        </a:rPr>
                        <a:t>  25.12.2023 - 07.01.2024,(08.01.24) </a:t>
                      </a:r>
                      <a:endParaRPr lang="ru-RU" sz="1600" dirty="0">
                        <a:effectLst/>
                        <a:latin typeface="Calibri"/>
                        <a:ea typeface="Calibri"/>
                        <a:cs typeface="Times New Roman"/>
                      </a:endParaRPr>
                    </a:p>
                    <a:p>
                      <a:pPr algn="l">
                        <a:lnSpc>
                          <a:spcPct val="115000"/>
                        </a:lnSpc>
                        <a:spcAft>
                          <a:spcPts val="0"/>
                        </a:spcAft>
                      </a:pPr>
                      <a:r>
                        <a:rPr lang="uk-UA" sz="1600" dirty="0">
                          <a:effectLst/>
                          <a:latin typeface="Times New Roman"/>
                          <a:ea typeface="Times New Roman"/>
                          <a:cs typeface="Times New Roman"/>
                        </a:rPr>
                        <a:t>  25.03 - 31.03.2024.(01.04.2024)</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4"/>
                  </a:ext>
                </a:extLst>
              </a:tr>
              <a:tr h="1656126">
                <a:tc>
                  <a:txBody>
                    <a:bodyPr/>
                    <a:lstStyle/>
                    <a:p>
                      <a:pPr algn="ctr">
                        <a:lnSpc>
                          <a:spcPct val="115000"/>
                        </a:lnSpc>
                        <a:spcAft>
                          <a:spcPts val="0"/>
                        </a:spcAft>
                      </a:pPr>
                      <a:r>
                        <a:rPr lang="uk-UA" sz="1600" u="sng" dirty="0">
                          <a:solidFill>
                            <a:srgbClr val="000000"/>
                          </a:solidFill>
                          <a:effectLst/>
                          <a:latin typeface="Times New Roman"/>
                          <a:ea typeface="Times New Roman"/>
                          <a:cs typeface="Times New Roman"/>
                        </a:rPr>
                        <a:t>Завершення навчального року:</a:t>
                      </a:r>
                      <a:endParaRPr lang="ru-RU" sz="1600" dirty="0">
                        <a:effectLst/>
                        <a:latin typeface="Calibri"/>
                        <a:ea typeface="Calibri"/>
                        <a:cs typeface="Times New Roman"/>
                      </a:endParaRPr>
                    </a:p>
                    <a:p>
                      <a:pPr algn="ctr">
                        <a:lnSpc>
                          <a:spcPct val="115000"/>
                        </a:lnSpc>
                        <a:spcAft>
                          <a:spcPts val="0"/>
                        </a:spcAft>
                      </a:pPr>
                      <a:r>
                        <a:rPr lang="uk-UA" sz="1600" dirty="0">
                          <a:solidFill>
                            <a:srgbClr val="000000"/>
                          </a:solidFill>
                          <a:effectLst/>
                          <a:latin typeface="Times New Roman"/>
                          <a:ea typeface="Times New Roman"/>
                          <a:cs typeface="Times New Roman"/>
                        </a:rPr>
                        <a:t>• Свято останнього дзвоника;</a:t>
                      </a:r>
                      <a:endParaRPr lang="ru-RU" sz="1600" dirty="0">
                        <a:effectLst/>
                        <a:latin typeface="Calibri"/>
                        <a:ea typeface="Calibri"/>
                        <a:cs typeface="Times New Roman"/>
                      </a:endParaRPr>
                    </a:p>
                    <a:p>
                      <a:pPr algn="ctr">
                        <a:lnSpc>
                          <a:spcPct val="115000"/>
                        </a:lnSpc>
                        <a:spcAft>
                          <a:spcPts val="0"/>
                        </a:spcAft>
                      </a:pP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a:lnSpc>
                          <a:spcPct val="115000"/>
                        </a:lnSpc>
                        <a:spcAft>
                          <a:spcPts val="0"/>
                        </a:spcAft>
                      </a:pPr>
                      <a:r>
                        <a:rPr lang="uk-UA" sz="1600" dirty="0">
                          <a:effectLst/>
                          <a:latin typeface="Times New Roman"/>
                          <a:ea typeface="Times New Roman"/>
                          <a:cs typeface="Times New Roman"/>
                        </a:rPr>
                        <a:t> </a:t>
                      </a:r>
                      <a:endParaRPr lang="ru-RU" sz="1600" dirty="0">
                        <a:effectLst/>
                        <a:latin typeface="Calibri"/>
                        <a:ea typeface="Calibri"/>
                        <a:cs typeface="Times New Roman"/>
                      </a:endParaRPr>
                    </a:p>
                    <a:p>
                      <a:pPr algn="l">
                        <a:lnSpc>
                          <a:spcPct val="115000"/>
                        </a:lnSpc>
                        <a:spcAft>
                          <a:spcPts val="0"/>
                        </a:spcAft>
                      </a:pPr>
                      <a:r>
                        <a:rPr lang="uk-UA" sz="1600" dirty="0">
                          <a:effectLst/>
                          <a:latin typeface="Times New Roman"/>
                          <a:ea typeface="Times New Roman"/>
                          <a:cs typeface="Times New Roman"/>
                        </a:rPr>
                        <a:t>31 травня 2024р. </a:t>
                      </a:r>
                      <a:endParaRPr lang="ru-RU" sz="1600" dirty="0">
                        <a:effectLst/>
                        <a:latin typeface="Calibri"/>
                        <a:ea typeface="Calibri"/>
                        <a:cs typeface="Times New Roman"/>
                      </a:endParaRPr>
                    </a:p>
                    <a:p>
                      <a:pPr algn="just">
                        <a:lnSpc>
                          <a:spcPct val="115000"/>
                        </a:lnSpc>
                        <a:spcAft>
                          <a:spcPts val="0"/>
                        </a:spcAft>
                        <a:tabLst>
                          <a:tab pos="342900" algn="l"/>
                        </a:tabLst>
                      </a:pPr>
                      <a:r>
                        <a:rPr lang="uk-UA" sz="1600" dirty="0">
                          <a:effectLst/>
                          <a:latin typeface="Times New Roman"/>
                          <a:ea typeface="Times New Roman"/>
                          <a:cs typeface="Times New Roman"/>
                        </a:rPr>
                        <a:t> </a:t>
                      </a:r>
                      <a:endParaRPr lang="ru-RU" sz="1600" dirty="0">
                        <a:effectLst/>
                        <a:latin typeface="Calibri"/>
                        <a:ea typeface="Calibri"/>
                        <a:cs typeface="Times New Roman"/>
                      </a:endParaRPr>
                    </a:p>
                    <a:p>
                      <a:pPr algn="just">
                        <a:lnSpc>
                          <a:spcPct val="115000"/>
                        </a:lnSpc>
                        <a:spcAft>
                          <a:spcPts val="0"/>
                        </a:spcAft>
                        <a:tabLst>
                          <a:tab pos="342900" algn="l"/>
                        </a:tabLst>
                      </a:pPr>
                      <a:r>
                        <a:rPr lang="uk-UA" sz="1600" dirty="0">
                          <a:effectLst/>
                          <a:latin typeface="Times New Roman"/>
                          <a:ea typeface="Times New Roman"/>
                          <a:cs typeface="Times New Roman"/>
                        </a:rPr>
                        <a:t> </a:t>
                      </a:r>
                      <a:endParaRPr lang="ru-RU" sz="1600" dirty="0">
                        <a:effectLst/>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3074028"/>
      </p:ext>
    </p:extLst>
  </p:cSld>
  <p:clrMapOvr>
    <a:masterClrMapping/>
  </p:clrMapOvr>
</p:sld>
</file>

<file path=ppt/theme/theme1.xml><?xml version="1.0" encoding="utf-8"?>
<a:theme xmlns:a="http://schemas.openxmlformats.org/drawingml/2006/main" name="Батьківські   загальношкільні">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Батьківські   загальношкільні</Template>
  <TotalTime>1061</TotalTime>
  <Words>1442</Words>
  <Application>Microsoft Office PowerPoint</Application>
  <PresentationFormat>Екран (4:3)</PresentationFormat>
  <Paragraphs>145</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Arial Black</vt:lpstr>
      <vt:lpstr>Calibri</vt:lpstr>
      <vt:lpstr>Constantia</vt:lpstr>
      <vt:lpstr>Times New Roman</vt:lpstr>
      <vt:lpstr>Батьківські   загальношкільні</vt:lpstr>
      <vt:lpstr> </vt:lpstr>
      <vt:lpstr>Зібратися разом – це початок, залишитися разом – це прогрес,  працювати разом – це успіх ! </vt:lpstr>
      <vt:lpstr>З позитивом у новий навчальний рік</vt:lpstr>
      <vt:lpstr>КЛЯТА ВІЙНА</vt:lpstr>
      <vt:lpstr>Презентація PowerPoint</vt:lpstr>
      <vt:lpstr>НИЗЬКИЙ УКЛІН  ВАМ,   НАШІ ЗАХИСНИКИ</vt:lpstr>
      <vt:lpstr>ХВИЛИНА  МОВЧАННЯ</vt:lpstr>
      <vt:lpstr>Черга  денна</vt:lpstr>
      <vt:lpstr>навчальні заняття в 2023/2024  </vt:lpstr>
      <vt:lpstr>ПРОЕКТ  РІШЕННЯ</vt:lpstr>
      <vt:lpstr>Презентація PowerPoint</vt:lpstr>
      <vt:lpstr>16. Про затвердження сертифікатів педагогічних працівників ЗПШ «Еврика». 16.1. Інформацію взяти до відома 16.2.Затвердити сертифікати таких педагогів: Здоровцової О.В., Бурцевої Н.Л., Лисенко Ю. Г., Юрченко І.Д., Ратнікової А.О., Селівановської О.М.,  Орлової В.В., Головань Н.В., Сідорової О.П., Стацури Л.О., Рубан Л.О., Касьяненко В.О., Пасько Т.Ю., Тимошенко Є.А., Юрченко Т.М., Пархоменко О.Ю., Вертегел О.Г. 17. Про результати самооцінювання від ДСЯО в 2022-2023 н.р. 17.1.Взяти інформацію до відома. 17.2 Розробити заходи, щодо покращення 17.3. додати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Батьківські   загальношкільні збори</dc:title>
  <dc:creator>Komp</dc:creator>
  <cp:lastModifiedBy>BOSS</cp:lastModifiedBy>
  <cp:revision>52</cp:revision>
  <dcterms:created xsi:type="dcterms:W3CDTF">2015-09-12T21:42:08Z</dcterms:created>
  <dcterms:modified xsi:type="dcterms:W3CDTF">2023-09-02T17:36:56Z</dcterms:modified>
</cp:coreProperties>
</file>