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5" r:id="rId6"/>
    <p:sldId id="258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16" autoAdjust="0"/>
  </p:normalViewPr>
  <p:slideViewPr>
    <p:cSldViewPr snapToGrid="0">
      <p:cViewPr varScale="1">
        <p:scale>
          <a:sx n="69" d="100"/>
          <a:sy n="69" d="100"/>
        </p:scale>
        <p:origin x="7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9/27/2023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9/27/2023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9/27/2023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0" y="3554117"/>
            <a:ext cx="3276601" cy="2985227"/>
          </a:xfrm>
        </p:spPr>
        <p:txBody>
          <a:bodyPr>
            <a:normAutofit/>
          </a:bodyPr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вересень 2023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м. ЗАПОРІЖЖЯ</a:t>
            </a:r>
            <a:endParaRPr lang="en-US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01" y="2341418"/>
            <a:ext cx="5432517" cy="2845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73" y="263830"/>
            <a:ext cx="3270764" cy="1450706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0106" b="101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577" y="328583"/>
            <a:ext cx="3807095" cy="1043017"/>
          </a:xfrm>
        </p:spPr>
        <p:txBody>
          <a:bodyPr/>
          <a:lstStyle/>
          <a:p>
            <a:r>
              <a:rPr lang="ru-RU" b="1" dirty="0"/>
              <a:t>Черга  </a:t>
            </a:r>
            <a:r>
              <a:rPr lang="ru-RU" b="1" dirty="0" err="1"/>
              <a:t>денна</a:t>
            </a:r>
            <a:r>
              <a:rPr lang="ru-RU" b="1" dirty="0"/>
              <a:t> </a:t>
            </a:r>
            <a:r>
              <a:rPr lang="ru-RU" b="1" dirty="0" smtClean="0"/>
              <a:t>: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0765" y="1371600"/>
            <a:ext cx="63453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/>
              <a:t>Вибори</a:t>
            </a:r>
            <a:r>
              <a:rPr lang="ru-RU" b="1" dirty="0"/>
              <a:t>  секретаря, </a:t>
            </a:r>
            <a:r>
              <a:rPr lang="ru-RU" b="1" dirty="0" err="1"/>
              <a:t>голови</a:t>
            </a:r>
            <a:r>
              <a:rPr lang="ru-RU" b="1" dirty="0"/>
              <a:t>   </a:t>
            </a:r>
            <a:r>
              <a:rPr lang="ru-RU" b="1" dirty="0" err="1"/>
              <a:t>зборів</a:t>
            </a:r>
            <a:r>
              <a:rPr lang="ru-RU" b="1" dirty="0"/>
              <a:t>               </a:t>
            </a:r>
            <a:r>
              <a:rPr lang="ru-RU" b="1" dirty="0">
                <a:solidFill>
                  <a:srgbClr val="FF0000"/>
                </a:solidFill>
              </a:rPr>
              <a:t>Зуб Л.В.; </a:t>
            </a:r>
          </a:p>
          <a:p>
            <a:pPr marL="342900" indent="-342900">
              <a:buFontTx/>
              <a:buAutoNum type="arabicPeriod"/>
            </a:pPr>
            <a:r>
              <a:rPr lang="ru-RU" b="1" dirty="0"/>
              <a:t>Про </a:t>
            </a:r>
            <a:r>
              <a:rPr lang="ru-RU" b="1" dirty="0" err="1"/>
              <a:t>підсумки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педагогічного</a:t>
            </a:r>
            <a:r>
              <a:rPr lang="ru-RU" b="1" dirty="0"/>
              <a:t>   </a:t>
            </a:r>
            <a:r>
              <a:rPr lang="ru-RU" b="1" dirty="0" err="1"/>
              <a:t>колективу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  за </a:t>
            </a:r>
            <a:r>
              <a:rPr lang="ru-RU" b="1" dirty="0" err="1"/>
              <a:t>минулий</a:t>
            </a:r>
            <a:r>
              <a:rPr lang="ru-RU" b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r>
              <a:rPr lang="ru-RU" b="1" dirty="0"/>
              <a:t> та </a:t>
            </a:r>
            <a:r>
              <a:rPr lang="ru-RU" b="1" dirty="0" err="1"/>
              <a:t>завдання</a:t>
            </a:r>
            <a:r>
              <a:rPr lang="ru-RU" b="1" dirty="0"/>
              <a:t> на 2023-2024  н. р.  Про  режим </a:t>
            </a:r>
            <a:r>
              <a:rPr lang="ru-RU" b="1" dirty="0" err="1"/>
              <a:t>роботи</a:t>
            </a:r>
            <a:r>
              <a:rPr lang="ru-RU" b="1" dirty="0"/>
              <a:t>  </a:t>
            </a:r>
            <a:r>
              <a:rPr lang="ru-RU" b="1" dirty="0" err="1"/>
              <a:t>школи</a:t>
            </a:r>
            <a:r>
              <a:rPr lang="ru-RU" b="1" dirty="0"/>
              <a:t>. Про </a:t>
            </a:r>
            <a:r>
              <a:rPr lang="ru-RU" b="1" dirty="0" err="1"/>
              <a:t>організацію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 з </a:t>
            </a:r>
            <a:r>
              <a:rPr lang="ru-RU" b="1" dirty="0" err="1"/>
              <a:t>використанням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  </a:t>
            </a:r>
            <a:r>
              <a:rPr lang="ru-RU" b="1" dirty="0" err="1"/>
              <a:t>дистанційного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Зуб </a:t>
            </a:r>
            <a:r>
              <a:rPr lang="ru-RU" b="1" dirty="0">
                <a:solidFill>
                  <a:srgbClr val="FF0000"/>
                </a:solidFill>
              </a:rPr>
              <a:t>Л.В.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 </a:t>
            </a:r>
            <a:r>
              <a:rPr lang="ru-RU" b="1" dirty="0"/>
              <a:t>стан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 закладу в   </a:t>
            </a:r>
            <a:r>
              <a:rPr lang="ru-RU" b="1" dirty="0" err="1" smtClean="0"/>
              <a:t>дистанційному</a:t>
            </a:r>
            <a:r>
              <a:rPr lang="ru-RU" b="1" dirty="0" smtClean="0"/>
              <a:t>        </a:t>
            </a:r>
            <a:r>
              <a:rPr lang="ru-RU" b="1" dirty="0" err="1"/>
              <a:t>режимі</a:t>
            </a:r>
            <a:r>
              <a:rPr lang="ru-RU" b="1" dirty="0"/>
              <a:t>.                     </a:t>
            </a:r>
            <a:r>
              <a:rPr lang="ru-RU" b="1" dirty="0">
                <a:solidFill>
                  <a:srgbClr val="FF0000"/>
                </a:solidFill>
              </a:rPr>
              <a:t>Лисенко Ю.Г.                             </a:t>
            </a:r>
          </a:p>
          <a:p>
            <a:pPr marL="342900" indent="-342900">
              <a:buAutoNum type="arabicPeriod"/>
            </a:pPr>
            <a:r>
              <a:rPr lang="ru-RU" b="1" dirty="0"/>
              <a:t>Про стан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дошкільників</a:t>
            </a:r>
            <a:r>
              <a:rPr lang="ru-RU" b="1" dirty="0"/>
              <a:t>  закладу в   </a:t>
            </a:r>
            <a:r>
              <a:rPr lang="ru-RU" b="1" dirty="0" err="1"/>
              <a:t>дистанційному</a:t>
            </a:r>
            <a:r>
              <a:rPr lang="ru-RU" b="1" dirty="0"/>
              <a:t>       </a:t>
            </a:r>
            <a:r>
              <a:rPr lang="ru-RU" b="1" dirty="0" err="1"/>
              <a:t>режимі</a:t>
            </a:r>
            <a:r>
              <a:rPr lang="ru-RU" b="1" dirty="0"/>
              <a:t>.                      </a:t>
            </a:r>
            <a:r>
              <a:rPr lang="ru-RU" b="1" dirty="0" smtClean="0"/>
              <a:t>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Пархоменко </a:t>
            </a:r>
            <a:r>
              <a:rPr lang="ru-RU" b="1" dirty="0">
                <a:solidFill>
                  <a:srgbClr val="FF0000"/>
                </a:solidFill>
              </a:rPr>
              <a:t>О.Ю.              </a:t>
            </a:r>
          </a:p>
          <a:p>
            <a:pPr marL="342900" indent="-342900">
              <a:buAutoNum type="arabicPeriod" startAt="5"/>
            </a:pPr>
            <a:r>
              <a:rPr lang="ru-RU" b="1" dirty="0" err="1" smtClean="0"/>
              <a:t>Обрання</a:t>
            </a:r>
            <a:r>
              <a:rPr lang="ru-RU" b="1" dirty="0" smtClean="0"/>
              <a:t> </a:t>
            </a:r>
            <a:r>
              <a:rPr lang="ru-RU" b="1" dirty="0"/>
              <a:t>нового складу </a:t>
            </a:r>
            <a:r>
              <a:rPr lang="ru-RU" b="1" dirty="0" err="1"/>
              <a:t>батьківського</a:t>
            </a:r>
            <a:r>
              <a:rPr lang="ru-RU" b="1" dirty="0"/>
              <a:t>  </a:t>
            </a:r>
            <a:r>
              <a:rPr lang="ru-RU" b="1" dirty="0" err="1"/>
              <a:t>комітету</a:t>
            </a:r>
            <a:r>
              <a:rPr lang="ru-RU" b="1" dirty="0"/>
              <a:t>  </a:t>
            </a:r>
            <a:r>
              <a:rPr lang="ru-RU" b="1" dirty="0" smtClean="0"/>
              <a:t>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b="1" dirty="0" err="1" smtClean="0"/>
              <a:t>школи</a:t>
            </a:r>
            <a:r>
              <a:rPr lang="ru-RU" b="1" dirty="0" smtClean="0"/>
              <a:t>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Зуб </a:t>
            </a:r>
            <a:r>
              <a:rPr lang="ru-RU" b="1" dirty="0" smtClean="0">
                <a:solidFill>
                  <a:srgbClr val="FF0000"/>
                </a:solidFill>
              </a:rPr>
              <a:t>Л.В.               </a:t>
            </a:r>
            <a:r>
              <a:rPr lang="ru-RU" b="1" dirty="0" smtClean="0"/>
              <a:t>6</a:t>
            </a:r>
            <a:r>
              <a:rPr lang="ru-RU" b="1" dirty="0"/>
              <a:t>. Про  роботу </a:t>
            </a:r>
            <a:r>
              <a:rPr lang="ru-RU" b="1" dirty="0" err="1"/>
              <a:t>шкільного</a:t>
            </a:r>
            <a:r>
              <a:rPr lang="ru-RU" b="1" dirty="0"/>
              <a:t> сайту            </a:t>
            </a:r>
            <a:r>
              <a:rPr lang="ru-RU" b="1" dirty="0" err="1"/>
              <a:t>Здоровцова</a:t>
            </a:r>
            <a:r>
              <a:rPr lang="ru-RU" b="1" dirty="0"/>
              <a:t> </a:t>
            </a:r>
            <a:r>
              <a:rPr lang="ru-RU" b="1" dirty="0" smtClean="0"/>
              <a:t>О.В.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b="1" dirty="0">
                <a:solidFill>
                  <a:srgbClr val="FF0000"/>
                </a:solidFill>
              </a:rPr>
              <a:t>.  </a:t>
            </a:r>
            <a:r>
              <a:rPr lang="ru-RU" b="1" dirty="0" err="1">
                <a:solidFill>
                  <a:srgbClr val="FF0000"/>
                </a:solidFill>
              </a:rPr>
              <a:t>Різне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99" y="2230581"/>
            <a:ext cx="3563049" cy="2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2023 – 2024  навчального року:</a:t>
            </a:r>
            <a:endParaRPr lang="en-US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649" y="2155302"/>
            <a:ext cx="7306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79737"/>
              </p:ext>
            </p:extLst>
          </p:nvPr>
        </p:nvGraphicFramePr>
        <p:xfrm>
          <a:off x="1607128" y="1914879"/>
          <a:ext cx="8728363" cy="3750877"/>
        </p:xfrm>
        <a:graphic>
          <a:graphicData uri="http://schemas.openxmlformats.org/drawingml/2006/table">
            <a:tbl>
              <a:tblPr firstRow="1" firstCol="1" bandRow="1"/>
              <a:tblGrid>
                <a:gridCol w="4290617">
                  <a:extLst>
                    <a:ext uri="{9D8B030D-6E8A-4147-A177-3AD203B41FA5}">
                      <a16:colId xmlns:a16="http://schemas.microsoft.com/office/drawing/2014/main" val="2880110757"/>
                    </a:ext>
                  </a:extLst>
                </a:gridCol>
                <a:gridCol w="1052757">
                  <a:extLst>
                    <a:ext uri="{9D8B030D-6E8A-4147-A177-3AD203B41FA5}">
                      <a16:colId xmlns:a16="http://schemas.microsoft.com/office/drawing/2014/main" val="157723125"/>
                    </a:ext>
                  </a:extLst>
                </a:gridCol>
                <a:gridCol w="3384989">
                  <a:extLst>
                    <a:ext uri="{9D8B030D-6E8A-4147-A177-3AD203B41FA5}">
                      <a16:colId xmlns:a16="http://schemas.microsoft.com/office/drawing/2014/main" val="502759829"/>
                    </a:ext>
                  </a:extLst>
                </a:gridCol>
              </a:tblGrid>
              <a:tr h="19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роботи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48119"/>
                  </a:ext>
                </a:extLst>
              </a:tr>
              <a:tr h="508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Навчальні заняття:</a:t>
                      </a:r>
                      <a:r>
                        <a:rPr lang="uk-UA" sz="16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 І семестр;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•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семестр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з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вересня по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грудня,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з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січня по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травня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року.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088727"/>
                  </a:ext>
                </a:extLst>
              </a:tr>
              <a:tr h="762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Директорські контрольні роботи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І семестр;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семестр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Грудень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60170"/>
                  </a:ext>
                </a:extLst>
              </a:tr>
              <a:tr h="25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Державна підсумкова атестація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Згідно графіків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841007"/>
                  </a:ext>
                </a:extLst>
              </a:tr>
              <a:tr h="762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Канікули:</a:t>
                      </a:r>
                      <a:r>
                        <a:rPr lang="uk-UA" sz="16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осінні;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• 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зимові;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•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весняні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23.10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29.10.2023 (початок 30.10.23)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25.12.2023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07.01.2024</a:t>
                      </a:r>
                      <a:r>
                        <a:rPr lang="uk-UA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(08.01.24)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25.03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31.03.2024.(01.04.2024)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59249"/>
                  </a:ext>
                </a:extLst>
              </a:tr>
              <a:tr h="1016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Завершення навчального року: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Свято останнього дзвоника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травня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9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b="1" dirty="0"/>
              <a:t>КІЛЬКІСТЬ ВИХОВАНЦІВ на </a:t>
            </a:r>
            <a:r>
              <a:rPr lang="uk-UA" b="1" dirty="0" smtClean="0"/>
              <a:t>01.09.2023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b="1" dirty="0" smtClean="0"/>
              <a:t>Початкова школа – 109 </a:t>
            </a:r>
          </a:p>
          <a:p>
            <a:pPr marL="0" indent="0">
              <a:buNone/>
            </a:pPr>
            <a:r>
              <a:rPr lang="uk-UA" sz="3200" dirty="0" smtClean="0"/>
              <a:t>В м. ЗАПОРІЖЖЯ – </a:t>
            </a:r>
            <a:r>
              <a:rPr lang="uk-UA" sz="3200" dirty="0" smtClean="0"/>
              <a:t>67</a:t>
            </a:r>
          </a:p>
          <a:p>
            <a:pPr marL="0" indent="0">
              <a:buNone/>
            </a:pPr>
            <a:r>
              <a:rPr lang="uk-UA" sz="3200" dirty="0" smtClean="0"/>
              <a:t>В </a:t>
            </a:r>
            <a:r>
              <a:rPr lang="uk-UA" sz="3200" dirty="0" smtClean="0"/>
              <a:t>Запорізькій обл. – </a:t>
            </a:r>
            <a:r>
              <a:rPr lang="uk-UA" sz="3200" dirty="0" smtClean="0"/>
              <a:t>4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В Україні – </a:t>
            </a:r>
            <a:r>
              <a:rPr lang="uk-UA" sz="3200" dirty="0"/>
              <a:t>3</a:t>
            </a:r>
            <a:r>
              <a:rPr lang="uk-UA" sz="3200" dirty="0" smtClean="0"/>
              <a:t>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За кордоном – </a:t>
            </a:r>
            <a:r>
              <a:rPr lang="uk-UA" sz="3200" dirty="0" smtClean="0"/>
              <a:t>35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Дошкільний підрозділ –  115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6A4520">
                    <a:lumMod val="75000"/>
                  </a:srgbClr>
                </a:solidFill>
              </a:rPr>
              <a:t>В м. </a:t>
            </a: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ЗАПОРІЖЖЯ – 61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 </a:t>
            </a:r>
            <a:r>
              <a:rPr lang="uk-UA" sz="3200" dirty="0">
                <a:solidFill>
                  <a:srgbClr val="6A4520">
                    <a:lumMod val="75000"/>
                  </a:srgbClr>
                </a:solidFill>
              </a:rPr>
              <a:t>В Запорізькій обл</a:t>
            </a: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. – 2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6A4520">
                    <a:lumMod val="75000"/>
                  </a:srgbClr>
                </a:solidFill>
              </a:rPr>
              <a:t>В </a:t>
            </a: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Україні – 14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 </a:t>
            </a:r>
            <a:r>
              <a:rPr lang="uk-UA" sz="3200" dirty="0">
                <a:solidFill>
                  <a:srgbClr val="6A4520">
                    <a:lumMod val="75000"/>
                  </a:srgbClr>
                </a:solidFill>
              </a:rPr>
              <a:t>За кордоном </a:t>
            </a: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– 38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6A4520">
                    <a:lumMod val="75000"/>
                  </a:srgbClr>
                </a:solidFill>
              </a:rPr>
              <a:t>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i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Список членів батьківського комітету ЗПШ  «ЕВРИКА»  </a:t>
            </a:r>
            <a:r>
              <a:rPr lang="uk-UA" sz="2700" b="1" i="1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2023 </a:t>
            </a:r>
            <a:r>
              <a:rPr lang="uk-UA" sz="2700" b="1" i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– </a:t>
            </a:r>
            <a:r>
              <a:rPr lang="uk-UA" sz="2700" b="1" i="1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2024 </a:t>
            </a:r>
            <a:r>
              <a:rPr lang="uk-UA" sz="2700" b="1" i="1" dirty="0" err="1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н.р</a:t>
            </a:r>
            <a:r>
              <a:rPr lang="uk-UA" sz="2700" b="1" i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793630"/>
            <a:ext cx="9144000" cy="514997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22531"/>
              </p:ext>
            </p:extLst>
          </p:nvPr>
        </p:nvGraphicFramePr>
        <p:xfrm>
          <a:off x="415635" y="748145"/>
          <a:ext cx="11135134" cy="6273864"/>
        </p:xfrm>
        <a:graphic>
          <a:graphicData uri="http://schemas.openxmlformats.org/drawingml/2006/table">
            <a:tbl>
              <a:tblPr firstRow="1" firstCol="1" bandRow="1"/>
              <a:tblGrid>
                <a:gridCol w="78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3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5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Прізвище, ім’я, по батькові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Клас, група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Дитина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Телефон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електронна адреса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Вихователі, вчителі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Крюкова</a:t>
                      </a:r>
                      <a:r>
                        <a:rPr lang="uk-UA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Наталія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Крюков</a:t>
                      </a:r>
                      <a:r>
                        <a:rPr lang="uk-UA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Матвій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0672670828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Natallii8319@gmail.com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Бурцева Н.Л.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Безрук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Є.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Тятак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Оксана </a:t>
                      </a: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Степанівна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Трубін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Артем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+380936231484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Otrybina@gmail.ua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Ратнікова А.О.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297537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Волков Олександр Олександрович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Волкова Злата Олександрівна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О505033100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alekszp84@gmail.com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Ірина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Юрченко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Леонова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Екатерина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Владимировна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Леонова-Гончарова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+380996699444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danesimka@gmail.com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Здоровцова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Гнатик Анна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Гнатик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Аріна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0666320900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Anita-zp@i.ua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Мордовець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Г.О.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Іванова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Вікторія Леонідівна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Цьомчики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(ранній вік)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Іванова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Міра Русланівна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0961899055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vi26623@gmail.com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Вертегел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О.Г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Сідорова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Олена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Петрівна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Вертегел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яченко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Каріна Володимирівна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Сонечко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молодша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Д’яченко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Тимур Олексійович</a:t>
                      </a:r>
                      <a:endParaRPr lang="uk-UA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380980888617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Стацура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Рубан Л.В.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Песчихіна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Борисова Інна  Олександрівна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Веселка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(старша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Борисов Лев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0667741777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innel85@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ukr.net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Юрченко Т.М.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Головань Н.В.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Приходько Н.І.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Вертегел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Олена Олександрівна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Перлинка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(старша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Вертегел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Ярослав Сергійович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0671818537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vertegelll33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@gmail.com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Орлова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Тоцька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Л.І.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Бурлій Дарина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Калинка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(середня)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Бурлій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Глєб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0999555446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Тимошенко Є.А.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5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Баздирєва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Олена Іванівна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Зіронька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середня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0" marR="50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Глазиріна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Марія Павлівна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0677234412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ebazdyrieva@gmail.com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Касьяненко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Пасько Т.Ю.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Шкурко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88835_win32_fixed" id="{6C82441C-4A41-4CAF-B6AD-8CE64AB13DB5}" vid="{D0997F65-2836-49BA-BF57-D8A8DBDB487B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92DE79-34C8-4782-89AB-09FC15757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56B1D1-DDDD-48A2-A3CE-B6AAEA4C9C82}">
  <ds:schemaRefs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elements/1.1/"/>
    <ds:schemaRef ds:uri="230e9df3-be65-4c73-a93b-d1236ebd677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16c05727-aa75-4e4a-9b5f-8a80a116589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73ED61-35FB-43CD-8B16-96D13F3429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tf03488835_win32</Template>
  <TotalTime>0</TotalTime>
  <Words>559</Words>
  <Application>Microsoft Office PowerPoint</Application>
  <PresentationFormat>Широкоэкранный</PresentationFormat>
  <Paragraphs>164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Cambria</vt:lpstr>
      <vt:lpstr>Times New Roman</vt:lpstr>
      <vt:lpstr>Family Photo Album 16x9</vt:lpstr>
      <vt:lpstr> </vt:lpstr>
      <vt:lpstr>Черга  денна :</vt:lpstr>
      <vt:lpstr>Структура 2023 – 2024  навчального року:</vt:lpstr>
      <vt:lpstr> КІЛЬКІСТЬ ВИХОВАНЦІВ на 01.09.2023</vt:lpstr>
      <vt:lpstr>Список членів батьківського комітету ЗПШ  «ЕВРИКА»  2023 – 2024 н.р.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2022-10-04T08:33:48Z</dcterms:created>
  <dcterms:modified xsi:type="dcterms:W3CDTF">2023-09-27T11:40:33Z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