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6" r:id="rId7"/>
    <p:sldId id="275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3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kfiv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schoollife.org.ua/polozhennya-pro-atestatsiyu-pedagogichnyh-pratsivnykiv-2022-r/" TargetMode="External"/><Relationship Id="rId4" Type="http://schemas.openxmlformats.org/officeDocument/2006/relationships/hyperlink" Target="https://www.schoollife.org.ua/pro-organizatsiyu-2023-2024-navchalnogo-roku-v-zakladah-zagalnoyi-serednoyi-osvit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life.org.ua/elektronni-versiyi-pidruchnykiv-dlya-uchniv-1-11-h-klasiv-2023-2024-n-r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zo.gov.ua/" TargetMode="External"/><Relationship Id="rId5" Type="http://schemas.openxmlformats.org/officeDocument/2006/relationships/hyperlink" Target="http://www.mon.gov.ua/" TargetMode="External"/><Relationship Id="rId4" Type="http://schemas.openxmlformats.org/officeDocument/2006/relationships/hyperlink" Target="http://surl.li/kbcq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life.org.ua/pro-zatverdzhennya-zmin-do-deyakyh-nakaziv-ministerstva-ohorony-zdorov-ya-ukrayin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oollife.org.ua/pro-zatverdzhennya-sanitarnogo-reglamentu-dlya-zakladiv-zagalnoyi-serednoyi-osvi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JXmPG_F9wRghk3VYxTNn4DXijX12fPw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life.org.ua/pro-zatverdzhennya-metodychnyh-rekomendatsij-shhodo-otsinyuvannya-navchalnyh-dosyagnen-uchniv-5-6-klasiv-yaki-zdobuvayut-osvitu-vidpovidno-do-novogo-derzhavnogo-standartu-bazovoyi-serednoyi-osvity/" TargetMode="External"/><Relationship Id="rId7" Type="http://schemas.openxmlformats.org/officeDocument/2006/relationships/hyperlink" Target="http://surl.li/kfuj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vitanova.com.ua/posts/4306-15-tsyfrovykh-instrumentiv-dlia-formatyvnoho-otsiniuvannia-uchniv" TargetMode="External"/><Relationship Id="rId5" Type="http://schemas.openxmlformats.org/officeDocument/2006/relationships/hyperlink" Target="https://www.schoollife.org.ua/pro-zatverdzhennya-metodychnyh-rekomendatsij-shhodo-okremyh-pytan-zdobuttya-osvity-v-zakladah-zagalnoyi-serednoyi-osvity-v-umovah-voyennogo-stanu-v-ukrayini/" TargetMode="External"/><Relationship Id="rId4" Type="http://schemas.openxmlformats.org/officeDocument/2006/relationships/hyperlink" Target="https://www.schoollife.org.ua/pro-zatverdzhennya-metodychnyh-rekomendatsij-shhodo-otsinyuvannya-rezultativ-navchannya-uchniv-1-4-klasiv-zakladiv-zagalnoyi-serednoyi-osvit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04684" y="2654710"/>
            <a:ext cx="8015748" cy="458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Стан </a:t>
            </a:r>
            <a:r>
              <a:rPr lang="ru-RU" sz="4000" b="1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навчання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учнів</a:t>
            </a:r>
            <a:r>
              <a:rPr lang="ru-RU" sz="4000" b="1" dirty="0" smtClean="0">
                <a:solidFill>
                  <a:srgbClr val="002060"/>
                </a:solidFill>
              </a:rPr>
              <a:t> закладу у </a:t>
            </a:r>
            <a:r>
              <a:rPr lang="ru-RU" sz="4000" b="1" dirty="0" err="1" smtClean="0">
                <a:solidFill>
                  <a:srgbClr val="002060"/>
                </a:solidFill>
              </a:rPr>
              <a:t>дистанційному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режимі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2023/2024 н.р.: 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600" b="1" i="1" dirty="0" err="1">
                <a:solidFill>
                  <a:srgbClr val="C55A11"/>
                </a:solidFill>
              </a:rPr>
              <a:t>головні</a:t>
            </a:r>
            <a:r>
              <a:rPr lang="ru-RU" sz="3600" b="1" i="1" dirty="0">
                <a:solidFill>
                  <a:srgbClr val="C55A11"/>
                </a:solidFill>
              </a:rPr>
              <a:t> </a:t>
            </a:r>
            <a:r>
              <a:rPr lang="ru-RU" sz="3600" b="1" i="1" dirty="0" err="1">
                <a:solidFill>
                  <a:srgbClr val="C55A11"/>
                </a:solidFill>
              </a:rPr>
              <a:t>виклики</a:t>
            </a:r>
            <a:r>
              <a:rPr lang="ru-RU" sz="3600" b="1" i="1" dirty="0">
                <a:solidFill>
                  <a:srgbClr val="C55A11"/>
                </a:solidFill>
              </a:rPr>
              <a:t> та </a:t>
            </a:r>
            <a:r>
              <a:rPr lang="ru-RU" sz="3600" b="1" i="1" dirty="0" err="1">
                <a:solidFill>
                  <a:srgbClr val="C55A11"/>
                </a:solidFill>
              </a:rPr>
              <a:t>перспективи</a:t>
            </a:r>
            <a:r>
              <a:rPr lang="ru-RU" sz="3200" b="1" i="1" dirty="0">
                <a:solidFill>
                  <a:srgbClr val="C55A11"/>
                </a:solidFill>
              </a:rPr>
              <a:t/>
            </a:r>
            <a:br>
              <a:rPr lang="ru-RU" sz="3200" b="1" i="1" dirty="0">
                <a:solidFill>
                  <a:srgbClr val="C55A1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0144" y="114077"/>
            <a:ext cx="1488056" cy="1639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002060"/>
                </a:solidFill>
              </a:rPr>
              <a:t>                Нормативно-правова база </a:t>
            </a:r>
            <a:br>
              <a:rPr lang="ru-RU" sz="3600" b="1">
                <a:solidFill>
                  <a:srgbClr val="002060"/>
                </a:solidFill>
              </a:rPr>
            </a:br>
            <a:r>
              <a:rPr lang="ru-RU" sz="3600" b="1">
                <a:solidFill>
                  <a:srgbClr val="002060"/>
                </a:solidFill>
              </a:rPr>
              <a:t>        </a:t>
            </a:r>
            <a:r>
              <a:rPr lang="ru-RU" sz="2400" b="1" i="1">
                <a:solidFill>
                  <a:srgbClr val="002060"/>
                </a:solidFill>
              </a:rPr>
              <a:t>щодо організації освітнього процесу в 2023/2024 н.р.</a:t>
            </a:r>
            <a:endParaRPr sz="2400" b="1" i="1">
              <a:solidFill>
                <a:srgbClr val="002060"/>
              </a:solidFill>
            </a:endParaRPr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628649" y="1825625"/>
            <a:ext cx="81530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 </a:t>
            </a:r>
            <a:r>
              <a:rPr lang="ru-RU" b="1">
                <a:solidFill>
                  <a:schemeClr val="accent2"/>
                </a:solidFill>
              </a:rPr>
              <a:t>Перелік оновлюється:   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http://surl.li/kfiva</a:t>
            </a:r>
            <a:r>
              <a:rPr lang="ru-RU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ru-RU" b="1">
                <a:solidFill>
                  <a:schemeClr val="accent2"/>
                </a:solidFill>
              </a:rPr>
              <a:t>       Варто звернути особливу увагу: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 u="sng">
                <a:solidFill>
                  <a:schemeClr val="hlink"/>
                </a:solidFill>
                <a:hlinkClick r:id="rId4"/>
              </a:rPr>
              <a:t>Лист МОН №1/12186-23 від 16.08.2023 </a:t>
            </a:r>
            <a:r>
              <a:rPr lang="ru-RU" sz="2000" b="1" u="sng">
                <a:solidFill>
                  <a:schemeClr val="hlink"/>
                </a:solidFill>
                <a:hlinkClick r:id="rId4"/>
              </a:rPr>
              <a:t>“Про організацію 2023/2024 навчального року в закладах загальної середньої освіти”</a:t>
            </a:r>
            <a:r>
              <a:rPr lang="ru-RU" sz="2000" b="1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 b="1" u="sng">
                <a:solidFill>
                  <a:schemeClr val="hlink"/>
                </a:solidFill>
                <a:hlinkClick r:id="rId5"/>
              </a:rPr>
              <a:t>Положення про атестацію педагогічних працівників (2022р.)</a:t>
            </a:r>
            <a:r>
              <a:rPr lang="ru-RU" sz="2000" b="1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✔"/>
            </a:pPr>
            <a:r>
              <a:rPr lang="ru-RU" sz="2000" b="1">
                <a:solidFill>
                  <a:srgbClr val="0070C0"/>
                </a:solidFill>
              </a:rPr>
              <a:t>ПОЛОЖЕННЯ про дистанційну форму здобуття повної загальної середньої освіти, </a:t>
            </a:r>
            <a:r>
              <a:rPr lang="ru-RU" sz="2000" i="1">
                <a:solidFill>
                  <a:srgbClr val="0070C0"/>
                </a:solidFill>
              </a:rPr>
              <a:t>затверджене наказом МОН від 08.09.2020 №1115 «Деякі питання організації дистанційного навчання»</a:t>
            </a:r>
            <a:endParaRPr sz="2000" i="1">
              <a:solidFill>
                <a:srgbClr val="0070C0"/>
              </a:solidFill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7943" y="4933249"/>
            <a:ext cx="2673747" cy="174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ru-RU" sz="3600" b="1">
                <a:solidFill>
                  <a:srgbClr val="002060"/>
                </a:solidFill>
              </a:rPr>
              <a:t>                   </a:t>
            </a:r>
            <a:r>
              <a:rPr lang="ru-RU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Нормативно-правова база </a:t>
            </a: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1">
                <a:solidFill>
                  <a:srgbClr val="002060"/>
                </a:solidFill>
              </a:rPr>
              <a:t>          </a:t>
            </a:r>
            <a:r>
              <a:rPr lang="ru-RU" sz="2700" b="1" i="1">
                <a:solidFill>
                  <a:srgbClr val="002060"/>
                </a:solidFill>
              </a:rPr>
              <a:t>щодо організації освітнього процесу в 2023/2024 н.р</a:t>
            </a:r>
            <a:r>
              <a:rPr lang="ru-RU" sz="2800" b="1" i="1">
                <a:solidFill>
                  <a:srgbClr val="002060"/>
                </a:solidFill>
              </a:rPr>
              <a:t>.</a:t>
            </a:r>
            <a:endParaRPr sz="2800"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1130060" y="1690689"/>
            <a:ext cx="7875916" cy="472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✔"/>
            </a:pPr>
            <a:r>
              <a:rPr lang="ru-RU" sz="2000" b="1">
                <a:solidFill>
                  <a:srgbClr val="0070C0"/>
                </a:solidFill>
              </a:rPr>
              <a:t>Лист МОН від 14.09.2023 р. № 1/12038-23 «Про переліки навчальної літератури та навчальних програм, рекомендованих МОН України для використання в освітньому процесі закладів освіти у 2023/2024 навчальному році»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 b="1" u="sng">
                <a:solidFill>
                  <a:schemeClr val="hlink"/>
                </a:solidFill>
                <a:hlinkClick r:id="rId3"/>
              </a:rPr>
              <a:t>Електронні версії підручників для учнів 1-11-х </a:t>
            </a:r>
            <a:r>
              <a:rPr lang="ru-RU" sz="2000" u="sng">
                <a:solidFill>
                  <a:schemeClr val="hlink"/>
                </a:solidFill>
                <a:hlinkClick r:id="rId3"/>
              </a:rPr>
              <a:t>кл. (2023-2024 н.р.)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ru-RU" i="1">
                <a:solidFill>
                  <a:schemeClr val="accent2"/>
                </a:solidFill>
              </a:rPr>
              <a:t>  </a:t>
            </a:r>
            <a:r>
              <a:rPr lang="ru-RU" b="1" i="1">
                <a:solidFill>
                  <a:schemeClr val="accent2"/>
                </a:solidFill>
              </a:rPr>
              <a:t>Рекомендовано МОН України:   </a:t>
            </a:r>
            <a:r>
              <a:rPr lang="ru-RU" sz="2000" i="1" u="sng">
                <a:solidFill>
                  <a:schemeClr val="hlink"/>
                </a:solidFill>
                <a:hlinkClick r:id="rId4"/>
              </a:rPr>
              <a:t>http://surl.li/kbcqs</a:t>
            </a:r>
            <a:r>
              <a:rPr lang="ru-RU" sz="2000" i="1">
                <a:solidFill>
                  <a:srgbClr val="C00000"/>
                </a:solidFill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ru-RU" sz="2400" b="1" u="sng">
                <a:solidFill>
                  <a:schemeClr val="hlink"/>
                </a:solidFill>
                <a:hlinkClick r:id="rId5"/>
              </a:rPr>
              <a:t>сайт МОН:  </a:t>
            </a:r>
            <a:r>
              <a:rPr lang="ru-RU" sz="2400" u="sng">
                <a:solidFill>
                  <a:schemeClr val="hlink"/>
                </a:solidFill>
                <a:hlinkClick r:id="rId5"/>
              </a:rPr>
              <a:t>www.mon.gov.ua</a:t>
            </a:r>
            <a:endParaRPr sz="2400" u="sng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ru-RU" sz="2400" b="1" u="sng">
                <a:solidFill>
                  <a:srgbClr val="0070C0"/>
                </a:solidFill>
              </a:rPr>
              <a:t>сайт ДНУ ІМЗО:  </a:t>
            </a:r>
            <a:r>
              <a:rPr lang="ru-RU" sz="2400" u="sng">
                <a:solidFill>
                  <a:schemeClr val="hlink"/>
                </a:solidFill>
                <a:hlinkClick r:id="rId6"/>
              </a:rPr>
              <a:t>www.imzo.gov.ua</a:t>
            </a:r>
            <a:endParaRPr sz="2400"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42912" y="4830792"/>
            <a:ext cx="2771251" cy="180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1371600" y="365126"/>
            <a:ext cx="79449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ru-RU" sz="2000" b="1" u="sng">
                <a:solidFill>
                  <a:schemeClr val="hlink"/>
                </a:solidFill>
                <a:hlinkClick r:id="rId3"/>
              </a:rPr>
              <a:t>  Наказ Міністерства охорони здоров’я України </a:t>
            </a:r>
            <a:r>
              <a:rPr lang="ru-RU" sz="2000" u="sng">
                <a:solidFill>
                  <a:schemeClr val="hlink"/>
                </a:solidFill>
                <a:hlinkClick r:id="rId3"/>
              </a:rPr>
              <a:t>від 01.08. 2022р. </a:t>
            </a:r>
            <a:r>
              <a:rPr lang="ru-RU" sz="2000" b="1" u="sng">
                <a:solidFill>
                  <a:schemeClr val="hlink"/>
                </a:solidFill>
                <a:hlinkClick r:id="rId3"/>
              </a:rPr>
              <a:t>№1371           </a:t>
            </a:r>
            <a:r>
              <a:rPr lang="ru-RU" sz="2000" u="sng">
                <a:solidFill>
                  <a:schemeClr val="hlink"/>
                </a:solidFill>
                <a:hlinkClick r:id="rId3"/>
              </a:rPr>
              <a:t>«Про затвердження Змін до деяких наказів МОЗ України» </a:t>
            </a:r>
            <a:r>
              <a:rPr lang="ru-RU" sz="2000" u="sng">
                <a:solidFill>
                  <a:schemeClr val="hlink"/>
                </a:solidFill>
                <a:hlinkClick r:id="rId3"/>
              </a:rPr>
              <a:t/>
            </a:r>
            <a:br>
              <a:rPr lang="ru-RU" sz="2000" u="sng">
                <a:solidFill>
                  <a:schemeClr val="hlink"/>
                </a:solidFill>
                <a:hlinkClick r:id="rId3"/>
              </a:rPr>
            </a:br>
            <a:r>
              <a:rPr lang="ru-RU" sz="2000" u="sng">
                <a:solidFill>
                  <a:schemeClr val="hlink"/>
                </a:solidFill>
                <a:hlinkClick r:id="rId3"/>
              </a:rPr>
              <a:t>              </a:t>
            </a:r>
            <a:r>
              <a:rPr lang="ru-RU" sz="2000" b="1" i="1" u="sng">
                <a:solidFill>
                  <a:schemeClr val="hlink"/>
                </a:solidFill>
                <a:hlinkClick r:id="rId3"/>
              </a:rPr>
              <a:t>(щодо тривалості онлайн-уроків для школярів)</a:t>
            </a:r>
            <a:r>
              <a:rPr lang="ru-RU" sz="2000" b="1" i="1">
                <a:solidFill>
                  <a:srgbClr val="002060"/>
                </a:solidFill>
              </a:rPr>
              <a:t> </a:t>
            </a:r>
            <a:endParaRPr sz="2000" i="1">
              <a:solidFill>
                <a:srgbClr val="002060"/>
              </a:solidFill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948906" y="1690690"/>
            <a:ext cx="7858664" cy="495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ru-RU" sz="2000">
                <a:solidFill>
                  <a:srgbClr val="002060"/>
                </a:solidFill>
              </a:rPr>
              <a:t>З розділу V Санітарного регламенту </a:t>
            </a:r>
            <a:r>
              <a:rPr lang="ru-RU" sz="1800">
                <a:solidFill>
                  <a:srgbClr val="002060"/>
                </a:solidFill>
              </a:rPr>
              <a:t>для ЗЗСО: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ru-RU" sz="1800" i="1">
                <a:solidFill>
                  <a:schemeClr val="accent2"/>
                </a:solidFill>
              </a:rPr>
              <a:t> в умовах воєнного стану, надзвичайної ситуації іншого характеру безперервна тривалість навчальних занять при організації дистанційного навчання </a:t>
            </a:r>
            <a:r>
              <a:rPr lang="ru-RU" sz="1800" b="1" i="1">
                <a:solidFill>
                  <a:schemeClr val="accent2"/>
                </a:solidFill>
              </a:rPr>
              <a:t>у синхронному форматі не повинна перевищувати:</a:t>
            </a:r>
            <a:endParaRPr sz="1800" b="1" i="1">
              <a:solidFill>
                <a:schemeClr val="accent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1-2 кл. </a:t>
            </a:r>
            <a:r>
              <a:rPr lang="ru-RU" sz="1800"/>
              <a:t>– 2 навчальних занять по 30 хв. або 3 – по 20 хв.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3-4 кл. </a:t>
            </a:r>
            <a:r>
              <a:rPr lang="ru-RU" sz="1800"/>
              <a:t>– 2 навчальних занять по 45 хв. або 3 – по 30 хв., або 4 – по 20 хв.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5-6 кл. </a:t>
            </a:r>
            <a:r>
              <a:rPr lang="ru-RU" sz="1800"/>
              <a:t>– 2 навчальних занять по 45 хв. або 3 – по 35 хв., або 4 – по 25 хв.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7-9 кл. </a:t>
            </a:r>
            <a:r>
              <a:rPr lang="ru-RU" sz="1800"/>
              <a:t>– 2 навчальних занять по 45 хв. або 3 – по 40 хв., або 4 – по 30 хв.,  або 5 – по 25 хв.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10-11 кл. </a:t>
            </a:r>
            <a:r>
              <a:rPr lang="ru-RU" sz="1800"/>
              <a:t>– 3 навчальних занять по 45 хв. або 4 – по 35 хв., або 5 – по 30 хв., або 6 – по 25 хв.»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u="sng">
                <a:solidFill>
                  <a:schemeClr val="hlink"/>
                </a:solidFill>
                <a:hlinkClick r:id="rId4"/>
              </a:rPr>
              <a:t>Наказ МОЗ №2205 від 25.09.2020  “Про затвердження Санітарного регламенту для закладів загальної середньої освіти”</a:t>
            </a:r>
            <a:endParaRPr sz="18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00"/>
              <a:buFont typeface="Calibri"/>
              <a:buNone/>
            </a:pPr>
            <a:r>
              <a:rPr lang="ru-RU" sz="31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Методичні</a:t>
            </a:r>
            <a:r>
              <a:rPr lang="ru-RU" sz="31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рекомендації</a:t>
            </a:r>
            <a:r>
              <a:rPr lang="ru-RU" sz="31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 err="1">
                <a:solidFill>
                  <a:srgbClr val="002060"/>
                </a:solidFill>
              </a:rPr>
              <a:t>провідних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спеціалістів</a:t>
            </a:r>
            <a:r>
              <a:rPr lang="ru-RU" sz="2400" b="1" i="1" dirty="0">
                <a:solidFill>
                  <a:srgbClr val="002060"/>
                </a:solidFill>
              </a:rPr>
              <a:t> КЗ «ЗОІППО» ЗОР (</a:t>
            </a:r>
            <a:r>
              <a:rPr lang="ru-RU" sz="2400" b="1" i="1" dirty="0" err="1">
                <a:solidFill>
                  <a:srgbClr val="002060"/>
                </a:solidFill>
              </a:rPr>
              <a:t>частина</a:t>
            </a:r>
            <a:r>
              <a:rPr lang="ru-RU" sz="2400" b="1" i="1" dirty="0">
                <a:solidFill>
                  <a:srgbClr val="002060"/>
                </a:solidFill>
              </a:rPr>
              <a:t> ІІ): </a:t>
            </a:r>
            <a:r>
              <a:rPr lang="ru-RU" sz="2400" dirty="0"/>
              <a:t/>
            </a:r>
            <a:br>
              <a:rPr lang="ru-RU" sz="2400" dirty="0"/>
            </a:b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>
                <a:solidFill>
                  <a:schemeClr val="hlink"/>
                </a:solidFill>
                <a:hlinkClick r:id="rId3"/>
              </a:rPr>
              <a:t>https://drive.google.com/file/d/1cJXmPG_F9wRghk3VYxTNn4DXijX12fPw/view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6250" y="1547650"/>
            <a:ext cx="3690927" cy="4710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1526874" y="0"/>
            <a:ext cx="7617125" cy="1190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 b="1" i="1" u="sng">
                <a:solidFill>
                  <a:schemeClr val="hlink"/>
                </a:solidFill>
                <a:hlinkClick r:id="rId3"/>
              </a:rPr>
              <a:t>  </a:t>
            </a:r>
            <a:r>
              <a:rPr lang="ru-RU" sz="2800" b="1" i="1"/>
              <a:t>     </a:t>
            </a:r>
            <a:r>
              <a:rPr lang="ru-RU" sz="2800" b="1" i="1">
                <a:solidFill>
                  <a:schemeClr val="accent2"/>
                </a:solidFill>
              </a:rPr>
              <a:t>Оцінювання навчальних досягнень в НУШ</a:t>
            </a:r>
            <a:endParaRPr sz="2800" b="1" i="1">
              <a:solidFill>
                <a:schemeClr val="accent2"/>
              </a:solidFill>
            </a:endParaRPr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1526874" y="396815"/>
            <a:ext cx="7513609" cy="646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u="sng">
              <a:solidFill>
                <a:schemeClr val="hlink"/>
              </a:solidFill>
              <a:hlinkClick r:id="rId4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ru-RU" sz="2000" b="1" u="sng">
                <a:solidFill>
                  <a:schemeClr val="hlink"/>
                </a:solidFill>
                <a:hlinkClick r:id="rId4"/>
              </a:rPr>
              <a:t>Наказ МОН від 13.07.2021 р. № 813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000" u="sng">
                <a:solidFill>
                  <a:schemeClr val="hlink"/>
                </a:solidFill>
                <a:hlinkClick r:id="rId4"/>
              </a:rPr>
              <a:t>“Про затвердження методичних рекомендацій щодо  оцінювання результатів навчання учнів </a:t>
            </a:r>
            <a:r>
              <a:rPr lang="ru-RU" sz="2400" b="1" u="sng">
                <a:solidFill>
                  <a:schemeClr val="hlink"/>
                </a:solidFill>
                <a:hlinkClick r:id="rId4"/>
              </a:rPr>
              <a:t>1-4 класів </a:t>
            </a:r>
            <a:r>
              <a:rPr lang="ru-RU" sz="2000" u="sng">
                <a:solidFill>
                  <a:schemeClr val="hlink"/>
                </a:solidFill>
                <a:hlinkClick r:id="rId4"/>
              </a:rPr>
              <a:t>закладів загальної середньої освіти”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ru-RU" sz="2000"/>
              <a:t> </a:t>
            </a:r>
            <a:r>
              <a:rPr lang="ru-RU" sz="2000" b="1">
                <a:solidFill>
                  <a:srgbClr val="0070C0"/>
                </a:solidFill>
              </a:rPr>
              <a:t>Наказ МОН від 02.09.2020 р. № 1096 </a:t>
            </a:r>
            <a:r>
              <a:rPr lang="ru-RU" sz="2000">
                <a:solidFill>
                  <a:srgbClr val="0070C0"/>
                </a:solidFill>
              </a:rPr>
              <a:t>«Про внесення змін до методичних рекомендацій щодо заповнення Класного журналу учнів </a:t>
            </a:r>
            <a:r>
              <a:rPr lang="ru-RU" sz="2000" b="1">
                <a:solidFill>
                  <a:srgbClr val="0070C0"/>
                </a:solidFill>
              </a:rPr>
              <a:t>початкових класів </a:t>
            </a:r>
            <a:r>
              <a:rPr lang="ru-RU" sz="2000">
                <a:solidFill>
                  <a:srgbClr val="0070C0"/>
                </a:solidFill>
              </a:rPr>
              <a:t>Нової української школи»</a:t>
            </a:r>
            <a:endParaRPr sz="2000" b="1" u="sng">
              <a:solidFill>
                <a:schemeClr val="hlink"/>
              </a:solidFill>
              <a:hlinkClick r:id="rId3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ru-RU" sz="2000" b="1" u="sng">
                <a:solidFill>
                  <a:schemeClr val="hlink"/>
                </a:solidFill>
                <a:hlinkClick r:id="rId3"/>
              </a:rPr>
              <a:t>Наказ МОН від 01.04.2022 р. №289 </a:t>
            </a:r>
            <a:r>
              <a:rPr lang="ru-RU" sz="2000" u="sng">
                <a:solidFill>
                  <a:schemeClr val="hlink"/>
                </a:solidFill>
                <a:hlinkClick r:id="rId3"/>
              </a:rPr>
              <a:t/>
            </a:r>
            <a:br>
              <a:rPr lang="ru-RU" sz="2000" u="sng">
                <a:solidFill>
                  <a:schemeClr val="hlink"/>
                </a:solidFill>
                <a:hlinkClick r:id="rId3"/>
              </a:rPr>
            </a:br>
            <a:r>
              <a:rPr lang="ru-RU" sz="2000" u="sng">
                <a:solidFill>
                  <a:schemeClr val="hlink"/>
                </a:solidFill>
                <a:hlinkClick r:id="rId3"/>
              </a:rPr>
              <a:t>“Про затвердження методичних рекомендацій щодо оцінювання навчальних досягнень учнів </a:t>
            </a:r>
            <a:r>
              <a:rPr lang="ru-RU" sz="2400" b="1" u="sng">
                <a:solidFill>
                  <a:schemeClr val="hlink"/>
                </a:solidFill>
                <a:hlinkClick r:id="rId3"/>
              </a:rPr>
              <a:t>5-6 класів</a:t>
            </a:r>
            <a:r>
              <a:rPr lang="ru-RU" sz="2000" u="sng">
                <a:solidFill>
                  <a:schemeClr val="hlink"/>
                </a:solidFill>
                <a:hlinkClick r:id="rId3"/>
              </a:rPr>
              <a:t>, які здобувають освіту відповідно до нового Державного стандарту базової середньої освіти”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ru-RU" sz="2000" b="1" u="sng">
                <a:solidFill>
                  <a:schemeClr val="hlink"/>
                </a:solidFill>
                <a:hlinkClick r:id="rId5"/>
              </a:rPr>
              <a:t>Наказ МОН від 15.05.2023 р. № 563 “</a:t>
            </a:r>
            <a:r>
              <a:rPr lang="ru-RU" sz="2000" u="sng">
                <a:solidFill>
                  <a:schemeClr val="hlink"/>
                </a:solidFill>
                <a:hlinkClick r:id="rId5"/>
              </a:rPr>
              <a:t>Про затвердження методичних рекомендацій щодо окремих питань здобуття освіти в закладах загальної середньої освіти </a:t>
            </a:r>
            <a:r>
              <a:rPr lang="ru-RU" sz="2000" b="1" u="sng">
                <a:solidFill>
                  <a:schemeClr val="hlink"/>
                </a:solidFill>
                <a:hlinkClick r:id="rId5"/>
              </a:rPr>
              <a:t>в умовах воєнного стану в Україні”</a:t>
            </a:r>
            <a:r>
              <a:rPr lang="ru-RU" sz="2000" b="1"/>
              <a:t> </a:t>
            </a:r>
            <a:r>
              <a:rPr lang="ru-RU" sz="2000" i="1">
                <a:solidFill>
                  <a:srgbClr val="002060"/>
                </a:solidFill>
              </a:rPr>
              <a:t>(Методичні рекомендації МОН: оцінювання під час воєнного стану)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✔"/>
            </a:pPr>
            <a:r>
              <a:rPr lang="ru-RU" sz="2100" b="1">
                <a:solidFill>
                  <a:schemeClr val="accent2"/>
                </a:solidFill>
              </a:rPr>
              <a:t>15 цифрових інструментів для формативного оцінювання учнів: </a:t>
            </a:r>
            <a:r>
              <a:rPr lang="ru-RU" sz="2000" u="sng">
                <a:solidFill>
                  <a:schemeClr val="hlink"/>
                </a:solidFill>
                <a:hlinkClick r:id="rId6"/>
              </a:rPr>
              <a:t>https://osvitanova.com.ua/posts/4306-15-tsyfrovykh-instrumentiv-dlia-formatyvnoho-otsiniuvannia-uchniv</a:t>
            </a:r>
            <a:r>
              <a:rPr lang="ru-RU" sz="2000"/>
              <a:t>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✔"/>
            </a:pPr>
            <a:r>
              <a:rPr lang="ru-RU" sz="2000" b="1">
                <a:solidFill>
                  <a:schemeClr val="accent2"/>
                </a:solidFill>
              </a:rPr>
              <a:t>Про ефективні методи оцінювання: </a:t>
            </a:r>
            <a:r>
              <a:rPr lang="ru-RU" sz="2000" u="sng">
                <a:solidFill>
                  <a:schemeClr val="hlink"/>
                </a:solidFill>
                <a:hlinkClick r:id="rId7"/>
              </a:rPr>
              <a:t>http://surl.li/kfujc</a:t>
            </a:r>
            <a:endParaRPr sz="2000" i="1">
              <a:solidFill>
                <a:srgbClr val="002060"/>
              </a:solidFill>
            </a:endParaRPr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>
            <a:spLocks noGrp="1"/>
          </p:cNvSpPr>
          <p:nvPr>
            <p:ph type="title"/>
          </p:nvPr>
        </p:nvSpPr>
        <p:spPr>
          <a:xfrm>
            <a:off x="1457864" y="655608"/>
            <a:ext cx="7798278" cy="300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ru-RU" sz="2700" b="1">
                <a:solidFill>
                  <a:srgbClr val="002060"/>
                </a:solidFill>
              </a:rPr>
              <a:t>В умовах, що склалися, вчителям треба виявляти гнучкість педагогічного мислення, мобільність, креативність, готовність до змін, до вивчення та впровадження кращих європейських практик.</a:t>
            </a:r>
            <a:r>
              <a:rPr lang="ru-RU" sz="2700"/>
              <a:t/>
            </a:r>
            <a:br>
              <a:rPr lang="ru-RU" sz="2700"/>
            </a:br>
            <a:r>
              <a:rPr lang="ru-RU" sz="2700" b="1" i="1">
                <a:solidFill>
                  <a:schemeClr val="accent2"/>
                </a:solidFill>
              </a:rPr>
              <a:t>Треба шукати шляхи, щоб мінімізувати / долати освітні втрати – в руках Вчителя майбутнє України.</a:t>
            </a:r>
            <a:r>
              <a:rPr lang="ru-RU" sz="2700" i="1"/>
              <a:t/>
            </a:r>
            <a:br>
              <a:rPr lang="ru-RU" sz="2700" i="1"/>
            </a:br>
            <a:r>
              <a:rPr lang="ru-RU" sz="2700" b="1">
                <a:solidFill>
                  <a:srgbClr val="002060"/>
                </a:solidFill>
              </a:rPr>
              <a:t>Сьогодні завдяки іноземним мовам Україна пізнає світ, а світ відкриває Україну! </a:t>
            </a:r>
            <a:br>
              <a:rPr lang="ru-RU" sz="2700" b="1">
                <a:solidFill>
                  <a:srgbClr val="002060"/>
                </a:solidFill>
              </a:rPr>
            </a:br>
            <a:endParaRPr/>
          </a:p>
        </p:txBody>
      </p:sp>
      <p:pic>
        <p:nvPicPr>
          <p:cNvPr id="243" name="Google Shape;243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3319" y="2870132"/>
            <a:ext cx="3907765" cy="3987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324</Words>
  <Application>Microsoft Office PowerPoint</Application>
  <PresentationFormat>Экран (4:3)</PresentationFormat>
  <Paragraphs>35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Noto Sans Symbols</vt:lpstr>
      <vt:lpstr>Arial</vt:lpstr>
      <vt:lpstr>Тема Office</vt:lpstr>
      <vt:lpstr>                              Стан організації навчання учнів закладу у дистанційному режимі 2023/2024 н.р.:  головні виклики та перспективи     </vt:lpstr>
      <vt:lpstr>                Нормативно-правова база          щодо організації освітнього процесу в 2023/2024 н.р.</vt:lpstr>
      <vt:lpstr>                   Нормативно-правова база            щодо організації освітнього процесу в 2023/2024 н.р.</vt:lpstr>
      <vt:lpstr>  Наказ Міністерства охорони здоров’я України від 01.08. 2022р. №1371           «Про затвердження Змін до деяких наказів МОЗ України»                (щодо тривалості онлайн-уроків для школярів) </vt:lpstr>
      <vt:lpstr>Методичні рекомендації  провідних спеціалістів КЗ «ЗОІППО» ЗОР (частина ІІ):  </vt:lpstr>
      <vt:lpstr>       Оцінювання навчальних досягнень в НУШ</vt:lpstr>
      <vt:lpstr>В умовах, що склалися, вчителям треба виявляти гнучкість педагогічного мислення, мобільність, креативність, готовність до змін, до вивчення та впровадження кращих європейських практик. Треба шукати шляхи, щоб мінімізувати / долати освітні втрати – в руках Вчителя майбутнє України. Сьогодні завдяки іноземним мовам Україна пізнає світ, а світ відкриває Україну!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Стан організації навчання учнів закладу у дистанційному режимі 2023/2024 н.р.:  головні виклики та перспективи     </dc:title>
  <dc:creator>Administrator</dc:creator>
  <cp:lastModifiedBy>Administrator</cp:lastModifiedBy>
  <cp:revision>2</cp:revision>
  <dcterms:modified xsi:type="dcterms:W3CDTF">2023-09-28T12:47:35Z</dcterms:modified>
</cp:coreProperties>
</file>