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-342880" y="4714884"/>
            <a:ext cx="7772400" cy="1470025"/>
          </a:xfrm>
        </p:spPr>
        <p:txBody>
          <a:bodyPr>
            <a:normAutofit/>
          </a:bodyPr>
          <a:lstStyle>
            <a:lvl1pPr>
              <a:defRPr sz="5400" b="1" cap="none" spc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8588" y="578645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571536" y="-71462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7" name="SmartArt 占位符 6"/>
          <p:cNvSpPr>
            <a:spLocks noGrp="1"/>
          </p:cNvSpPr>
          <p:nvPr>
            <p:ph type="dgm" sz="quarter" idx="11"/>
          </p:nvPr>
        </p:nvSpPr>
        <p:spPr>
          <a:xfrm>
            <a:off x="714348" y="1785938"/>
            <a:ext cx="4572007" cy="4143392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2"/>
          </p:nvPr>
        </p:nvSpPr>
        <p:spPr>
          <a:xfrm>
            <a:off x="5429250" y="1785938"/>
            <a:ext cx="3214688" cy="4143375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642974" y="-24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5" name="SmartArt 占位符 4"/>
          <p:cNvSpPr>
            <a:spLocks noGrp="1"/>
          </p:cNvSpPr>
          <p:nvPr>
            <p:ph type="dgm" sz="quarter" idx="10"/>
          </p:nvPr>
        </p:nvSpPr>
        <p:spPr>
          <a:xfrm>
            <a:off x="714375" y="1857375"/>
            <a:ext cx="4000500" cy="4286250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1"/>
          </p:nvPr>
        </p:nvSpPr>
        <p:spPr>
          <a:xfrm>
            <a:off x="5000625" y="1857375"/>
            <a:ext cx="3714750" cy="4286250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428596" y="171448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0" name="图片占位符 8"/>
          <p:cNvSpPr>
            <a:spLocks noGrp="1"/>
          </p:cNvSpPr>
          <p:nvPr>
            <p:ph type="pic" sz="quarter" idx="11"/>
          </p:nvPr>
        </p:nvSpPr>
        <p:spPr>
          <a:xfrm>
            <a:off x="2571735" y="1714488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1" name="图片占位符 8"/>
          <p:cNvSpPr>
            <a:spLocks noGrp="1"/>
          </p:cNvSpPr>
          <p:nvPr>
            <p:ph type="pic" sz="quarter" idx="12"/>
          </p:nvPr>
        </p:nvSpPr>
        <p:spPr>
          <a:xfrm>
            <a:off x="428595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2" name="图片占位符 8"/>
          <p:cNvSpPr>
            <a:spLocks noGrp="1"/>
          </p:cNvSpPr>
          <p:nvPr>
            <p:ph type="pic" sz="quarter" idx="13"/>
          </p:nvPr>
        </p:nvSpPr>
        <p:spPr>
          <a:xfrm>
            <a:off x="2571736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</p:nvPr>
        </p:nvSpPr>
        <p:spPr>
          <a:xfrm>
            <a:off x="-785850" y="-16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sz="quarter" idx="14"/>
          </p:nvPr>
        </p:nvSpPr>
        <p:spPr>
          <a:xfrm>
            <a:off x="4786313" y="1714500"/>
            <a:ext cx="3786187" cy="4214813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357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-928726" y="5143512"/>
            <a:ext cx="8229600" cy="1143000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altLang="zh-CN" dirty="0" smtClean="0"/>
              <a:t>Thank You !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7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0131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ЗАПОРІЗЬКА МІСЬКА РАДА</a:t>
            </a:r>
          </a:p>
          <a:p>
            <a:r>
              <a:rPr lang="ru-RU" b="1" dirty="0"/>
              <a:t>ДЕПАРТАМЕНТ ОСВІТИ І НАУКИ</a:t>
            </a:r>
          </a:p>
          <a:p>
            <a:r>
              <a:rPr lang="ru-RU" b="1" dirty="0"/>
              <a:t>ПРАВОБЕРЕЖНИЙ ВІДДІЛ ОСВІТИ</a:t>
            </a:r>
          </a:p>
          <a:p>
            <a:r>
              <a:rPr lang="ru-RU" b="1" dirty="0"/>
              <a:t>ЗАПОРІЗЬКА ПОЧАТКОВА ШКОЛА «ЕВРИКА»</a:t>
            </a:r>
          </a:p>
          <a:p>
            <a:r>
              <a:rPr lang="ru-RU" b="1" dirty="0"/>
              <a:t>ЗАПОРІЗЬКОЇ МІСЬКОЇ РАДИ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08520" y="908720"/>
            <a:ext cx="878497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                           </a:t>
            </a:r>
            <a:r>
              <a:rPr lang="ru-RU" sz="3600" b="1" dirty="0" err="1" smtClean="0">
                <a:solidFill>
                  <a:schemeClr val="bg1"/>
                </a:solidFill>
              </a:rPr>
              <a:t>Зас</a:t>
            </a:r>
            <a:r>
              <a:rPr lang="uk-UA" sz="3600" b="1" dirty="0" err="1" smtClean="0">
                <a:solidFill>
                  <a:schemeClr val="bg1"/>
                </a:solidFill>
              </a:rPr>
              <a:t>ідання</a:t>
            </a:r>
            <a:r>
              <a:rPr lang="uk-UA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педагогічної</a:t>
            </a:r>
            <a:r>
              <a:rPr lang="ru-RU" sz="3600" b="1" dirty="0" smtClean="0">
                <a:solidFill>
                  <a:schemeClr val="bg1"/>
                </a:solidFill>
              </a:rPr>
              <a:t>  ради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«  </a:t>
            </a:r>
            <a:r>
              <a:rPr lang="ru-RU" sz="3600" b="1" dirty="0">
                <a:solidFill>
                  <a:srgbClr val="C00000"/>
                </a:solidFill>
              </a:rPr>
              <a:t>Благополуччя  </a:t>
            </a:r>
            <a:r>
              <a:rPr lang="ru-RU" sz="3600" b="1" dirty="0" err="1" smtClean="0">
                <a:solidFill>
                  <a:srgbClr val="C00000"/>
                </a:solidFill>
              </a:rPr>
              <a:t>дітей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та </a:t>
            </a:r>
            <a:r>
              <a:rPr lang="ru-RU" sz="3600" b="1" dirty="0" err="1">
                <a:solidFill>
                  <a:srgbClr val="C00000"/>
                </a:solidFill>
              </a:rPr>
              <a:t>педагогів</a:t>
            </a:r>
            <a:r>
              <a:rPr lang="ru-RU" sz="3600" b="1" dirty="0">
                <a:solidFill>
                  <a:srgbClr val="C00000"/>
                </a:solidFill>
              </a:rPr>
              <a:t>: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дієві </a:t>
            </a:r>
            <a:r>
              <a:rPr lang="ru-RU" sz="3600" b="1" dirty="0" err="1">
                <a:solidFill>
                  <a:srgbClr val="C00000"/>
                </a:solidFill>
              </a:rPr>
              <a:t>інструменти</a:t>
            </a:r>
            <a:r>
              <a:rPr lang="ru-RU" sz="3600" b="1" dirty="0">
                <a:solidFill>
                  <a:srgbClr val="C00000"/>
                </a:solidFill>
              </a:rPr>
              <a:t> та практики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err="1" smtClean="0">
                <a:solidFill>
                  <a:srgbClr val="C00000"/>
                </a:solidFill>
              </a:rPr>
              <a:t>психо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– </a:t>
            </a:r>
            <a:r>
              <a:rPr lang="ru-RU" sz="3600" b="1" dirty="0" err="1">
                <a:solidFill>
                  <a:srgbClr val="C00000"/>
                </a:solidFill>
              </a:rPr>
              <a:t>соціальної</a:t>
            </a:r>
            <a:r>
              <a:rPr lang="ru-RU" sz="3600" b="1" dirty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     </a:t>
            </a:r>
            <a:r>
              <a:rPr lang="ru-RU" sz="3600" b="1" dirty="0" err="1">
                <a:solidFill>
                  <a:srgbClr val="C00000"/>
                </a:solidFill>
              </a:rPr>
              <a:t>підтримки</a:t>
            </a:r>
            <a:r>
              <a:rPr lang="ru-RU" sz="3600" b="1" dirty="0" smtClean="0">
                <a:solidFill>
                  <a:srgbClr val="C00000"/>
                </a:solidFill>
              </a:rPr>
              <a:t>»</a:t>
            </a: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r>
              <a:rPr lang="ru-RU" b="1" dirty="0" err="1" smtClean="0"/>
              <a:t>жовтень</a:t>
            </a:r>
            <a:r>
              <a:rPr lang="ru-RU" b="1" dirty="0" smtClean="0"/>
              <a:t> 2023</a:t>
            </a:r>
          </a:p>
          <a:p>
            <a:pPr algn="ctr"/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МЕТА:       </a:t>
            </a:r>
            <a:r>
              <a:rPr lang="uk-UA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забезпечення </a:t>
            </a:r>
            <a:r>
              <a:rPr lang="uk-UA" sz="2800" dirty="0">
                <a:solidFill>
                  <a:srgbClr val="C00000"/>
                </a:solidFill>
                <a:latin typeface="Arial Black" panose="020B0A04020102020204" pitchFamily="34" charset="0"/>
              </a:rPr>
              <a:t>розвитку ціннісного ставлення педагогів до здійснення психосоціальної підтримки дітей, в умовах надзвичайних ситуацій, зокрема засобами навчання через гру; поглиблення й розширення знань </a:t>
            </a:r>
            <a:r>
              <a:rPr lang="uk-UA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педагогів </a:t>
            </a:r>
            <a:r>
              <a:rPr lang="uk-UA" sz="2800" dirty="0">
                <a:solidFill>
                  <a:srgbClr val="C00000"/>
                </a:solidFill>
                <a:latin typeface="Arial Black" panose="020B0A04020102020204" pitchFamily="34" charset="0"/>
              </a:rPr>
              <a:t>з теорії і практики психології надзвичайних ситуацій, педагогіки гри, ефективних стратегій психосоціальної </a:t>
            </a:r>
            <a:r>
              <a:rPr lang="uk-UA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підтримки, </a:t>
            </a:r>
            <a:r>
              <a:rPr lang="uk-UA" sz="2800" dirty="0">
                <a:solidFill>
                  <a:srgbClr val="C00000"/>
                </a:solidFill>
                <a:latin typeface="Arial Black" panose="020B0A04020102020204" pitchFamily="34" charset="0"/>
              </a:rPr>
              <a:t>розвитку та навчання дитини в умовах надзвичайних ситуацій, зокрема засобами навчання через гру.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9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552" y="18864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ЧЕРГА </a:t>
            </a:r>
            <a:r>
              <a:rPr lang="ru-RU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денна</a:t>
            </a:r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 rot="5400000">
            <a:off x="1979712" y="260649"/>
            <a:ext cx="4752528" cy="7632850"/>
          </a:xfrm>
          <a:prstGeom prst="round2SameRect">
            <a:avLst>
              <a:gd name="adj1" fmla="val 11437"/>
              <a:gd name="adj2" fmla="val 0"/>
            </a:avLst>
          </a:prstGeom>
          <a:ln w="57150">
            <a:solidFill>
              <a:srgbClr val="92D05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844824"/>
            <a:ext cx="705678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785850" y="-16"/>
            <a:ext cx="9318290" cy="692712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Проєкт</a:t>
            </a:r>
            <a:r>
              <a:rPr lang="uk-UA" sz="3200" dirty="0" smtClean="0"/>
              <a:t> рішення</a:t>
            </a:r>
            <a:endParaRPr lang="en-US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92696"/>
            <a:ext cx="885698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	</a:t>
            </a:r>
            <a:r>
              <a:rPr lang="ru-RU" sz="1600" dirty="0" err="1" smtClean="0"/>
              <a:t>Вважати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благополуччя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школи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концепції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навчального</a:t>
            </a:r>
            <a:r>
              <a:rPr lang="ru-RU" sz="1600" dirty="0" smtClean="0"/>
              <a:t> закладу, а </a:t>
            </a:r>
            <a:r>
              <a:rPr lang="ru-RU" sz="1600" dirty="0" err="1" smtClean="0"/>
              <a:t>дієві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інструменти</a:t>
            </a:r>
            <a:r>
              <a:rPr lang="ru-RU" sz="1600" dirty="0" smtClean="0"/>
              <a:t> та практики </a:t>
            </a:r>
            <a:r>
              <a:rPr lang="ru-RU" sz="1600" dirty="0" err="1" smtClean="0"/>
              <a:t>психо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 </a:t>
            </a:r>
            <a:r>
              <a:rPr lang="ru-RU" sz="1600" dirty="0" err="1" smtClean="0"/>
              <a:t>підтримки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реалізованими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подальшій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практичній</a:t>
            </a:r>
            <a:r>
              <a:rPr lang="ru-RU" sz="1600" dirty="0" smtClean="0"/>
              <a:t> , </a:t>
            </a:r>
            <a:r>
              <a:rPr lang="ru-RU" sz="1600" dirty="0" err="1" smtClean="0"/>
              <a:t>методичній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організаційній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колективу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2.	З метою </a:t>
            </a:r>
            <a:r>
              <a:rPr lang="ru-RU" sz="1600" dirty="0" err="1" smtClean="0"/>
              <a:t>підготовки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подальшої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ідей</a:t>
            </a:r>
            <a:r>
              <a:rPr lang="ru-RU" sz="1600" dirty="0" smtClean="0"/>
              <a:t> </a:t>
            </a:r>
            <a:r>
              <a:rPr lang="ru-RU" sz="1600" dirty="0" err="1" smtClean="0"/>
              <a:t>благополуччя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навчальному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закладі</a:t>
            </a:r>
            <a:r>
              <a:rPr lang="ru-RU" sz="1600" dirty="0" smtClean="0"/>
              <a:t> :</a:t>
            </a:r>
          </a:p>
          <a:p>
            <a:r>
              <a:rPr lang="ru-RU" sz="1600" dirty="0" smtClean="0"/>
              <a:t>2.1. провести </a:t>
            </a:r>
            <a:r>
              <a:rPr lang="ru-RU" sz="1600" dirty="0" err="1" smtClean="0"/>
              <a:t>методичний</a:t>
            </a:r>
            <a:r>
              <a:rPr lang="ru-RU" sz="1600" dirty="0" smtClean="0"/>
              <a:t> ланч: "</a:t>
            </a:r>
            <a:r>
              <a:rPr lang="ru-RU" sz="1600" dirty="0" err="1" smtClean="0"/>
              <a:t>Безпечне</a:t>
            </a:r>
            <a:r>
              <a:rPr lang="ru-RU" sz="1600" dirty="0" smtClean="0"/>
              <a:t> онлайн-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у </a:t>
            </a:r>
            <a:r>
              <a:rPr lang="ru-RU" sz="1600" dirty="0" err="1" smtClean="0"/>
              <a:t>закладі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освіти</a:t>
            </a:r>
            <a:r>
              <a:rPr lang="ru-RU" sz="1600" dirty="0" smtClean="0"/>
              <a:t>";</a:t>
            </a:r>
          </a:p>
          <a:p>
            <a:r>
              <a:rPr lang="ru-RU" sz="1600" dirty="0" smtClean="0"/>
              <a:t>2.2. </a:t>
            </a:r>
            <a:r>
              <a:rPr lang="ru-RU" sz="1600" dirty="0" err="1" smtClean="0"/>
              <a:t>посилити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просвітницьку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громадськості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дієвих</a:t>
            </a:r>
            <a:r>
              <a:rPr lang="ru-RU" sz="1600" dirty="0" smtClean="0"/>
              <a:t>  </a:t>
            </a:r>
            <a:r>
              <a:rPr lang="ru-RU" sz="1600" dirty="0" err="1" smtClean="0"/>
              <a:t>інструментів</a:t>
            </a:r>
            <a:r>
              <a:rPr lang="ru-RU" sz="1600" dirty="0" smtClean="0"/>
              <a:t>  та практик </a:t>
            </a:r>
            <a:r>
              <a:rPr lang="ru-RU" sz="1600" dirty="0" err="1" smtClean="0"/>
              <a:t>психо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 </a:t>
            </a:r>
            <a:r>
              <a:rPr lang="ru-RU" sz="1600" dirty="0" err="1" smtClean="0"/>
              <a:t>підтримки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2.3. </a:t>
            </a:r>
            <a:r>
              <a:rPr lang="ru-RU" sz="1600" dirty="0" err="1" smtClean="0"/>
              <a:t>продовжувати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повноцінний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простір</a:t>
            </a:r>
            <a:r>
              <a:rPr lang="ru-RU" sz="1600" dirty="0" smtClean="0"/>
              <a:t> </a:t>
            </a:r>
            <a:r>
              <a:rPr lang="ru-RU" sz="1600" dirty="0" err="1" smtClean="0"/>
              <a:t>дошкільників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школярів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сучасних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вимог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враховуючи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рекомендації</a:t>
            </a:r>
            <a:r>
              <a:rPr lang="ru-RU" sz="1600" dirty="0" smtClean="0"/>
              <a:t> МОН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провідних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науковців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2.4. </a:t>
            </a:r>
            <a:r>
              <a:rPr lang="ru-RU" sz="1600" dirty="0" err="1" smtClean="0"/>
              <a:t>проводити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систематичні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моніторингові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стану </a:t>
            </a:r>
            <a:r>
              <a:rPr lang="ru-RU" sz="1600" dirty="0" err="1" smtClean="0"/>
              <a:t>розглянутих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питань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2.5. </a:t>
            </a:r>
            <a:r>
              <a:rPr lang="ru-RU" sz="1600" dirty="0" err="1" smtClean="0"/>
              <a:t>надавати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учням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педагогічним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працівникам</a:t>
            </a:r>
            <a:r>
              <a:rPr lang="ru-RU" sz="1600" dirty="0" smtClean="0"/>
              <a:t>, батькам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 </a:t>
            </a:r>
            <a:r>
              <a:rPr lang="ru-RU" sz="1600" dirty="0" err="1" smtClean="0"/>
              <a:t>підтримки</a:t>
            </a:r>
            <a:r>
              <a:rPr lang="ru-RU" sz="1600" dirty="0" smtClean="0"/>
              <a:t> в </a:t>
            </a:r>
            <a:r>
              <a:rPr lang="ru-RU" sz="1600" dirty="0" err="1" smtClean="0"/>
              <a:t>навчальному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закладі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2.6. </a:t>
            </a:r>
            <a:r>
              <a:rPr lang="ru-RU" sz="1600" dirty="0" err="1" smtClean="0"/>
              <a:t>обґрунтувати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 </a:t>
            </a:r>
            <a:r>
              <a:rPr lang="ru-RU" sz="1600" dirty="0" err="1" smtClean="0"/>
              <a:t>підтримки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вимоги</a:t>
            </a:r>
            <a:r>
              <a:rPr lang="ru-RU" sz="1600" dirty="0" smtClean="0"/>
              <a:t> (</a:t>
            </a:r>
            <a:r>
              <a:rPr lang="ru-RU" sz="1600" dirty="0" err="1" smtClean="0"/>
              <a:t>критерії</a:t>
            </a:r>
            <a:r>
              <a:rPr lang="ru-RU" sz="1600" dirty="0" smtClean="0"/>
              <a:t>) до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для кожного </a:t>
            </a:r>
            <a:r>
              <a:rPr lang="ru-RU" sz="1600" dirty="0" err="1" smtClean="0"/>
              <a:t>учасника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2.7. </a:t>
            </a:r>
            <a:r>
              <a:rPr lang="ru-RU" sz="1600" dirty="0" err="1" smtClean="0"/>
              <a:t>виявляти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чинники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перешкоджають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безпеці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благополуччю</a:t>
            </a:r>
            <a:r>
              <a:rPr lang="ru-RU" sz="1600" dirty="0" smtClean="0"/>
              <a:t> </a:t>
            </a:r>
            <a:r>
              <a:rPr lang="ru-RU" sz="1600" dirty="0" err="1" smtClean="0"/>
              <a:t>учасників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2.8. </a:t>
            </a:r>
            <a:r>
              <a:rPr lang="ru-RU" sz="1600" dirty="0" err="1" smtClean="0"/>
              <a:t>створювати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успіху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вихованців</a:t>
            </a:r>
            <a:r>
              <a:rPr lang="ru-RU" sz="1600" dirty="0" smtClean="0"/>
              <a:t>  в </a:t>
            </a:r>
            <a:r>
              <a:rPr lang="ru-RU" sz="1600" dirty="0" err="1" smtClean="0"/>
              <a:t>освітньому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середовищі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2.9. </a:t>
            </a:r>
            <a:r>
              <a:rPr lang="ru-RU" sz="1600" dirty="0" err="1" smtClean="0"/>
              <a:t>відпрацювати</a:t>
            </a:r>
            <a:r>
              <a:rPr lang="ru-RU" sz="1600" dirty="0" smtClean="0"/>
              <a:t> систему </a:t>
            </a:r>
            <a:r>
              <a:rPr lang="ru-RU" sz="1600" dirty="0" err="1" smtClean="0"/>
              <a:t>узгоджених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поглядів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уявлень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вихованців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, 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благополуччя</a:t>
            </a:r>
            <a:r>
              <a:rPr lang="ru-RU" sz="1600" dirty="0" smtClean="0"/>
              <a:t> 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 і  </a:t>
            </a:r>
            <a:r>
              <a:rPr lang="ru-RU" sz="1600" dirty="0" err="1" smtClean="0"/>
              <a:t>педагогів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освітнє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школи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2.10. </a:t>
            </a:r>
            <a:r>
              <a:rPr lang="ru-RU" sz="1600" dirty="0" err="1" smtClean="0"/>
              <a:t>виявляти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освітнього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 у </a:t>
            </a:r>
            <a:r>
              <a:rPr lang="ru-RU" sz="1600" dirty="0" err="1" smtClean="0"/>
              <a:t>закладі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реагувати</a:t>
            </a:r>
            <a:r>
              <a:rPr lang="ru-RU" sz="1600" dirty="0" smtClean="0"/>
              <a:t> на них, </a:t>
            </a:r>
            <a:r>
              <a:rPr lang="ru-RU" sz="1600" dirty="0" err="1" smtClean="0"/>
              <a:t>запроваджуючи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чіткі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процедури</a:t>
            </a:r>
            <a:r>
              <a:rPr lang="ru-RU" sz="1600" dirty="0" smtClean="0"/>
              <a:t> </a:t>
            </a:r>
            <a:r>
              <a:rPr lang="ru-RU" sz="1600" dirty="0" err="1" smtClean="0"/>
              <a:t>втручання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Схвалити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моніторингу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заняття</a:t>
            </a:r>
            <a:r>
              <a:rPr lang="ru-RU" sz="1600" dirty="0" smtClean="0"/>
              <a:t> та уроку в ЗПШ «</a:t>
            </a:r>
            <a:r>
              <a:rPr lang="ru-RU" sz="1600" dirty="0" err="1" smtClean="0"/>
              <a:t>Еврика</a:t>
            </a:r>
            <a:r>
              <a:rPr lang="ru-RU" sz="1600" dirty="0" smtClean="0"/>
              <a:t>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67121475"/>
      </p:ext>
    </p:extLst>
  </p:cSld>
  <p:clrMapOvr>
    <a:masterClrMapping/>
  </p:clrMapOvr>
</p:sld>
</file>

<file path=ppt/theme/theme1.xml><?xml version="1.0" encoding="utf-8"?>
<a:theme xmlns:a="http://schemas.openxmlformats.org/drawingml/2006/main" name="nature-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nature-02</Template>
  <TotalTime>470</TotalTime>
  <Words>109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宋体</vt:lpstr>
      <vt:lpstr>Arial</vt:lpstr>
      <vt:lpstr>Arial Black</vt:lpstr>
      <vt:lpstr>Calibri</vt:lpstr>
      <vt:lpstr>Verdana</vt:lpstr>
      <vt:lpstr>nature-02</vt:lpstr>
      <vt:lpstr>Презентация PowerPoint</vt:lpstr>
      <vt:lpstr>МЕТА:       забезпечення розвитку ціннісного ставлення педагогів до здійснення психосоціальної підтримки дітей, в умовах надзвичайних ситуацій, зокрема засобами навчання через гру; поглиблення й розширення знань педагогів з теорії і практики психології надзвичайних ситуацій, педагогіки гри, ефективних стратегій психосоціальної підтримки, розвитку та навчання дитини в умовах надзвичайних ситуацій, зокрема засобами навчання через гру.</vt:lpstr>
      <vt:lpstr>Презентация PowerPoint</vt:lpstr>
      <vt:lpstr>Проєкт рішення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Asus</cp:lastModifiedBy>
  <cp:revision>10</cp:revision>
  <dcterms:created xsi:type="dcterms:W3CDTF">2012-07-31T15:45:01Z</dcterms:created>
  <dcterms:modified xsi:type="dcterms:W3CDTF">2023-10-20T12:20:33Z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303400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