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9" r:id="rId3"/>
    <p:sldId id="260" r:id="rId4"/>
    <p:sldId id="262" r:id="rId5"/>
    <p:sldId id="263"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80" r:id="rId19"/>
  </p:sldIdLst>
  <p:sldSz cx="12192000" cy="6858000"/>
  <p:notesSz cx="6858000" cy="9144000"/>
  <p:embeddedFontLst>
    <p:embeddedFont>
      <p:font typeface="Century Schoolbook"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rLmcO6hzT5UHfOuW61JNAO1Gz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4340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228600" algn="just" rtl="0">
              <a:spcBef>
                <a:spcPts val="0"/>
              </a:spcBef>
              <a:spcAft>
                <a:spcPts val="0"/>
              </a:spcAft>
              <a:buClr>
                <a:schemeClr val="dk1"/>
              </a:buClr>
              <a:buFont typeface="Arial"/>
              <a:buNone/>
            </a:pPr>
            <a:r>
              <a:rPr lang="ru-RU" sz="1400" dirty="0">
                <a:latin typeface="Times New Roman"/>
                <a:ea typeface="Times New Roman"/>
                <a:cs typeface="Times New Roman"/>
                <a:sym typeface="Times New Roman"/>
              </a:rPr>
              <a:t>Страх як психолого-</a:t>
            </a:r>
            <a:r>
              <a:rPr lang="ru-RU" sz="1400" dirty="0" err="1">
                <a:latin typeface="Times New Roman"/>
                <a:ea typeface="Times New Roman"/>
                <a:cs typeface="Times New Roman"/>
                <a:sym typeface="Times New Roman"/>
              </a:rPr>
              <a:t>педагогічна</a:t>
            </a:r>
            <a:r>
              <a:rPr lang="ru-RU" sz="1400" dirty="0">
                <a:latin typeface="Times New Roman"/>
                <a:ea typeface="Times New Roman"/>
                <a:cs typeface="Times New Roman"/>
                <a:sym typeface="Times New Roman"/>
              </a:rPr>
              <a:t> проблема. Характеристика </a:t>
            </a:r>
            <a:r>
              <a:rPr lang="ru-RU" sz="1400" dirty="0" err="1">
                <a:latin typeface="Times New Roman"/>
                <a:ea typeface="Times New Roman"/>
                <a:cs typeface="Times New Roman"/>
                <a:sym typeface="Times New Roman"/>
              </a:rPr>
              <a:t>уміння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долати</a:t>
            </a:r>
            <a:r>
              <a:rPr lang="ru-RU" sz="1400" dirty="0">
                <a:latin typeface="Times New Roman"/>
                <a:ea typeface="Times New Roman"/>
                <a:cs typeface="Times New Roman"/>
                <a:sym typeface="Times New Roman"/>
              </a:rPr>
              <a:t> страх в </a:t>
            </a:r>
            <a:r>
              <a:rPr lang="ru-RU" sz="1400" dirty="0" err="1">
                <a:latin typeface="Times New Roman"/>
                <a:ea typeface="Times New Roman"/>
                <a:cs typeface="Times New Roman"/>
                <a:sym typeface="Times New Roman"/>
              </a:rPr>
              <a:t>контексті</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розвитку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особистості</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дошкільного</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віку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Динаміка</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змін</a:t>
            </a:r>
            <a:r>
              <a:rPr lang="ru-RU" sz="1400" dirty="0">
                <a:latin typeface="Times New Roman"/>
                <a:ea typeface="Times New Roman"/>
                <a:cs typeface="Times New Roman"/>
                <a:sym typeface="Times New Roman"/>
              </a:rPr>
              <a:t> у </a:t>
            </a:r>
            <a:r>
              <a:rPr lang="ru-RU" sz="1400" dirty="0" err="1">
                <a:latin typeface="Times New Roman"/>
                <a:ea typeface="Times New Roman"/>
                <a:cs typeface="Times New Roman"/>
                <a:sym typeface="Times New Roman"/>
              </a:rPr>
              <a:t>перебігу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дитячих</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страхів</a:t>
            </a:r>
            <a:r>
              <a:rPr lang="ru-RU" sz="1400" dirty="0">
                <a:latin typeface="Times New Roman"/>
                <a:ea typeface="Times New Roman"/>
                <a:cs typeface="Times New Roman"/>
                <a:sym typeface="Times New Roman"/>
              </a:rPr>
              <a:t> та </a:t>
            </a:r>
            <a:r>
              <a:rPr lang="ru-RU" sz="1400" dirty="0" err="1">
                <a:latin typeface="Times New Roman"/>
                <a:ea typeface="Times New Roman"/>
                <a:cs typeface="Times New Roman"/>
                <a:sym typeface="Times New Roman"/>
              </a:rPr>
              <a:t>уміння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їх</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долати</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упродовж</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дошкільного</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дитинства</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Вплив</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віку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статі</a:t>
            </a:r>
            <a:r>
              <a:rPr lang="ru-RU" sz="1400" dirty="0">
                <a:latin typeface="Times New Roman"/>
                <a:ea typeface="Times New Roman"/>
                <a:cs typeface="Times New Roman"/>
                <a:sym typeface="Times New Roman"/>
              </a:rPr>
              <a:t> та </a:t>
            </a:r>
            <a:r>
              <a:rPr lang="ru-RU" sz="1400" dirty="0" err="1">
                <a:latin typeface="Times New Roman"/>
                <a:ea typeface="Times New Roman"/>
                <a:cs typeface="Times New Roman"/>
                <a:sym typeface="Times New Roman"/>
              </a:rPr>
              <a:t>ставлення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дорослих</a:t>
            </a:r>
            <a:r>
              <a:rPr lang="ru-RU" sz="1400" dirty="0">
                <a:latin typeface="Times New Roman"/>
                <a:ea typeface="Times New Roman"/>
                <a:cs typeface="Times New Roman"/>
                <a:sym typeface="Times New Roman"/>
              </a:rPr>
              <a:t> на </a:t>
            </a:r>
            <a:r>
              <a:rPr lang="ru-RU" sz="1400" dirty="0" err="1">
                <a:latin typeface="Times New Roman"/>
                <a:ea typeface="Times New Roman"/>
                <a:cs typeface="Times New Roman"/>
                <a:sym typeface="Times New Roman"/>
              </a:rPr>
              <a:t>уміння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дошкільників</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долати</a:t>
            </a:r>
            <a:r>
              <a:rPr lang="ru-RU" sz="1400" dirty="0">
                <a:latin typeface="Times New Roman"/>
                <a:ea typeface="Times New Roman"/>
                <a:cs typeface="Times New Roman"/>
                <a:sym typeface="Times New Roman"/>
              </a:rPr>
              <a:t> страх. </a:t>
            </a:r>
            <a:r>
              <a:rPr lang="ru-RU" sz="1400" dirty="0" err="1">
                <a:latin typeface="Times New Roman"/>
                <a:ea typeface="Times New Roman"/>
                <a:cs typeface="Times New Roman"/>
                <a:sym typeface="Times New Roman"/>
              </a:rPr>
              <a:t>Моделі</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розвитку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умінь</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опановування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страхів</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дітьми</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дошкільного</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віку</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Психологічні</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технології</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опанування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страхів</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дітьми</a:t>
            </a:r>
            <a:r>
              <a:rPr lang="ru-RU" sz="1400" dirty="0">
                <a:latin typeface="Times New Roman"/>
                <a:ea typeface="Times New Roman"/>
                <a:cs typeface="Times New Roman"/>
                <a:sym typeface="Times New Roman"/>
              </a:rPr>
              <a:t>. Психолого-</a:t>
            </a:r>
            <a:r>
              <a:rPr lang="ru-RU" sz="1400" dirty="0" err="1">
                <a:latin typeface="Times New Roman"/>
                <a:ea typeface="Times New Roman"/>
                <a:cs typeface="Times New Roman"/>
                <a:sym typeface="Times New Roman"/>
              </a:rPr>
              <a:t>педагогічні</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рекомендації</a:t>
            </a:r>
            <a:r>
              <a:rPr lang="ru-RU" sz="1400" dirty="0">
                <a:latin typeface="Times New Roman"/>
                <a:ea typeface="Times New Roman"/>
                <a:cs typeface="Times New Roman"/>
                <a:sym typeface="Times New Roman"/>
              </a:rPr>
              <a:t> батькам </a:t>
            </a:r>
            <a:r>
              <a:rPr lang="ru-RU" sz="1400" dirty="0" err="1">
                <a:latin typeface="Times New Roman"/>
                <a:ea typeface="Times New Roman"/>
                <a:cs typeface="Times New Roman"/>
                <a:sym typeface="Times New Roman"/>
              </a:rPr>
              <a:t>щодо</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опанування</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дитиною</a:t>
            </a:r>
            <a:r>
              <a:rPr lang="ru-RU" sz="1400" dirty="0">
                <a:latin typeface="Times New Roman"/>
                <a:ea typeface="Times New Roman"/>
                <a:cs typeface="Times New Roman"/>
                <a:sym typeface="Times New Roman"/>
              </a:rPr>
              <a:t> </a:t>
            </a:r>
            <a:r>
              <a:rPr lang="ru-RU" sz="1400" dirty="0" err="1">
                <a:latin typeface="Times New Roman"/>
                <a:ea typeface="Times New Roman"/>
                <a:cs typeface="Times New Roman"/>
                <a:sym typeface="Times New Roman"/>
              </a:rPr>
              <a:t>емоції</a:t>
            </a:r>
            <a:r>
              <a:rPr lang="ru-RU" sz="1400" dirty="0">
                <a:latin typeface="Times New Roman"/>
                <a:ea typeface="Times New Roman"/>
                <a:cs typeface="Times New Roman"/>
                <a:sym typeface="Times New Roman"/>
              </a:rPr>
              <a:t> страху.</a:t>
            </a:r>
            <a:endParaRPr sz="1400" dirty="0"/>
          </a:p>
          <a:p>
            <a:pPr marL="0" lvl="0" indent="0" algn="l" rtl="0">
              <a:spcBef>
                <a:spcPts val="0"/>
              </a:spcBef>
              <a:spcAft>
                <a:spcPts val="0"/>
              </a:spcAft>
              <a:buNone/>
            </a:pPr>
            <a:endParaRPr sz="1400"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83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Казкотерапія – метод, що використовує казкову форму для інтеграції особистості, розвитку творчих здібностей, розширення свідомості, вдосконалення взаємодії з оточуючим світом. Метою першої казки було розширення знань дітей про негативний вплив страху на поведінку та емоційний стан людини. Друга казка спрямована на ознайомлення дошкільників про способи долання страху, закріплення знань про якості сміливої і боязкої людини. Метод читання й обговорення казок застосовувався в межах занять. Процедура заняття включала в себе читання дошкільникам казки, бесіди щодо її героїв, їх поведінки. Бесіда спрямовувалася на аналіз позитивних і негативних вчинків, ймовірних способів долання страху. </a:t>
            </a:r>
            <a:endParaRPr/>
          </a:p>
          <a:p>
            <a:pPr marL="0" lvl="0" indent="0" algn="l" rtl="0">
              <a:spcBef>
                <a:spcPts val="0"/>
              </a:spcBef>
              <a:spcAft>
                <a:spcPts val="0"/>
              </a:spcAft>
              <a:buNone/>
            </a:pPr>
            <a:r>
              <a:rPr lang="ru-RU"/>
              <a:t>Після перегляду мультфільмів дітьми обговорювалося побачене, психолог спонукає висловлюватися боязких дітей, звертає увагу на способи дій героїв, за допомогою яких вони звільнялися від страху.</a:t>
            </a:r>
            <a:endParaRPr/>
          </a:p>
        </p:txBody>
      </p:sp>
      <p:sp>
        <p:nvSpPr>
          <p:cNvPr id="203" name="Google Shape;2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10</a:t>
            </a:fld>
            <a:endParaRPr/>
          </a:p>
        </p:txBody>
      </p:sp>
    </p:spTree>
    <p:extLst>
      <p:ext uri="{BB962C8B-B14F-4D97-AF65-F5344CB8AC3E}">
        <p14:creationId xmlns:p14="http://schemas.microsoft.com/office/powerpoint/2010/main" val="194623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Серед проблемних ситуацій обрані були життєві ситуації, наприклад: Розглядаючи яскраві іграшки, ти загубився (лась). Батьки зникли з поля зору. Навколо лише незнайомі люди. Що ти будеш робити? Як себе підбадьориш?</a:t>
            </a:r>
            <a:endParaRPr/>
          </a:p>
          <a:p>
            <a:pPr marL="0" lvl="0" indent="0" algn="l" rtl="0">
              <a:spcBef>
                <a:spcPts val="0"/>
              </a:spcBef>
              <a:spcAft>
                <a:spcPts val="0"/>
              </a:spcAft>
              <a:buNone/>
            </a:pPr>
            <a:r>
              <a:rPr lang="ru-RU"/>
              <a:t>Як варіант психолог може пропонувати дітям картинки, на яких зображені різні сюжети, наприклад, «вимкнули світло у квартирі, а хлопчик один в кімнаті, йому страшно» «на вулиці гроза, дівчинка на вулиці плаче» і т. д. Діти мають проаналізувати ситуацію й запропонувати доцільний та гідний вихід з неї.</a:t>
            </a:r>
            <a:endParaRPr/>
          </a:p>
          <a:p>
            <a:pPr marL="0" lvl="0" indent="0" algn="l" rtl="0">
              <a:spcBef>
                <a:spcPts val="0"/>
              </a:spcBef>
              <a:spcAft>
                <a:spcPts val="0"/>
              </a:spcAft>
              <a:buNone/>
            </a:pPr>
            <a:endParaRPr/>
          </a:p>
        </p:txBody>
      </p:sp>
      <p:sp>
        <p:nvSpPr>
          <p:cNvPr id="210" name="Google Shape;2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11</a:t>
            </a:fld>
            <a:endParaRPr/>
          </a:p>
        </p:txBody>
      </p:sp>
    </p:spTree>
    <p:extLst>
      <p:ext uri="{BB962C8B-B14F-4D97-AF65-F5344CB8AC3E}">
        <p14:creationId xmlns:p14="http://schemas.microsoft.com/office/powerpoint/2010/main" val="356956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Психолог повідомляє дітям: якщо кожен довго приховує всередині себе свій страх, він зростає, починає нагадувати сплячий вулкан, який у будь-який момент може перетворитися на діючий. Як лава, вулканічні гази, каміння, що вивергаються на поверхню, роблять довкілля непридатним для життя, так і наші страхи, накопичуючись, можуть вибухнути, завдаючи шкоди тобі та тим, хто знаходиться поруч, зруйнувати стосунки та спільну діяльність. Психолог пропонує дошкільникам спробувати потихеньку «випускати пар», звільняючись від прихованих страхів. Для цього спочатку подумки, а потім жестами, мімікою, тональністю голосу слід зобразити вивільнення негативної енергії страху, як це відбувається з діючим вулканом. Діти (кожний по-своєму) зображують цей процес, а потім – свій стан полегшення словами, рухами, виразом обличчя.</a:t>
            </a:r>
            <a:endParaRPr/>
          </a:p>
        </p:txBody>
      </p:sp>
      <p:sp>
        <p:nvSpPr>
          <p:cNvPr id="217" name="Google Shape;2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12</a:t>
            </a:fld>
            <a:endParaRPr/>
          </a:p>
        </p:txBody>
      </p:sp>
    </p:spTree>
    <p:extLst>
      <p:ext uri="{BB962C8B-B14F-4D97-AF65-F5344CB8AC3E}">
        <p14:creationId xmlns:p14="http://schemas.microsoft.com/office/powerpoint/2010/main" val="28337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Психолог заздалегідь готує чорно-білі малюнки якогось страшного персонажа: Баби Яги, привида і т. п. Кожна дитина отримувала екземпляр малюнка. Вона повинна «одягнути його» за допомогою пластиліну, обравши матеріал потрібного кольору, відриваючи маленькі шматочки і розмазуючи їх усередині контуру страшилки. Коли діти «одягнуть» свої страшилки, вони розповідають про них одноліткам. Психолог стимулює розповіді своїми навідними запитаннями (наприклад: чи варто боятися персонажів, яких насправді не буває? Що цей персонаж любить і не любить, кого боїться, хто боїться його?).</a:t>
            </a:r>
            <a:endParaRPr/>
          </a:p>
        </p:txBody>
      </p:sp>
      <p:sp>
        <p:nvSpPr>
          <p:cNvPr id="226" name="Google Shape;2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13</a:t>
            </a:fld>
            <a:endParaRPr/>
          </a:p>
        </p:txBody>
      </p:sp>
    </p:spTree>
    <p:extLst>
      <p:ext uri="{BB962C8B-B14F-4D97-AF65-F5344CB8AC3E}">
        <p14:creationId xmlns:p14="http://schemas.microsoft.com/office/powerpoint/2010/main" val="400714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Психолог заохочує бажання дітей намалювати свій найбільший страх для того, щоб потім видозмінити свій малюнок, перетворити «страшне» на «смішне» або «добре і веселе». З цією метою демонструє їм варіанти таких перетворень, пояснює техніку видозмінювання, пропонує використати для цього різноманітні матеріали – фломастери, фарбу, кольоровий папір тощо. По завершенні роботи ведучий разом з дітьми радіє веселим перетворенням.</a:t>
            </a:r>
            <a:endParaRPr/>
          </a:p>
        </p:txBody>
      </p:sp>
      <p:sp>
        <p:nvSpPr>
          <p:cNvPr id="237" name="Google Shape;2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14</a:t>
            </a:fld>
            <a:endParaRPr/>
          </a:p>
        </p:txBody>
      </p:sp>
    </p:spTree>
    <p:extLst>
      <p:ext uri="{BB962C8B-B14F-4D97-AF65-F5344CB8AC3E}">
        <p14:creationId xmlns:p14="http://schemas.microsoft.com/office/powerpoint/2010/main" val="286607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Психолог пропонує дітям уявити себе метеликами. Використовуючи дитячі стільчики, крісла (квіти), дитина-«метелик» перелітає з квітки на квітку. Коли «метелик» прилітає на найкрасивішу квітку з великими пелюстками (використовується дитячий столик або високий стілець чи табурет, під який залазить дитина), непомітно настає ніч, і пелюсточки починають закриватися (столик або стілець накривають тканиною). «Метелик» прокидається, відкриває очі й баче, що навкруги темно. Діти діють певним чином. Після гри обговорюються ефективні й неефективні дії учасників.</a:t>
            </a:r>
            <a:endParaRPr/>
          </a:p>
        </p:txBody>
      </p:sp>
      <p:sp>
        <p:nvSpPr>
          <p:cNvPr id="249" name="Google Shape;2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15</a:t>
            </a:fld>
            <a:endParaRPr/>
          </a:p>
        </p:txBody>
      </p:sp>
    </p:spTree>
    <p:extLst>
      <p:ext uri="{BB962C8B-B14F-4D97-AF65-F5344CB8AC3E}">
        <p14:creationId xmlns:p14="http://schemas.microsoft.com/office/powerpoint/2010/main" val="266409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Педагогічна оцінка має бути: </a:t>
            </a:r>
            <a:endParaRPr/>
          </a:p>
          <a:p>
            <a:pPr marL="228600" lvl="0" indent="-228600" algn="l" rtl="0">
              <a:spcBef>
                <a:spcPts val="0"/>
              </a:spcBef>
              <a:spcAft>
                <a:spcPts val="0"/>
              </a:spcAft>
              <a:buClr>
                <a:schemeClr val="dk1"/>
              </a:buClr>
              <a:buSzPts val="1200"/>
              <a:buFont typeface="Calibri"/>
              <a:buAutoNum type="arabicPeriod"/>
            </a:pPr>
            <a:r>
              <a:rPr lang="ru-RU"/>
              <a:t>Об'єктивною, тобто неупередженою. У ній не повинно міститися суб'єктивної думки вихователя про конкретну дитину. </a:t>
            </a:r>
            <a:endParaRPr/>
          </a:p>
          <a:p>
            <a:pPr marL="228600" lvl="0" indent="-228600" algn="l" rtl="0">
              <a:spcBef>
                <a:spcPts val="0"/>
              </a:spcBef>
              <a:spcAft>
                <a:spcPts val="0"/>
              </a:spcAft>
              <a:buClr>
                <a:schemeClr val="dk1"/>
              </a:buClr>
              <a:buSzPts val="1200"/>
              <a:buFont typeface="Calibri"/>
              <a:buAutoNum type="arabicPeriod"/>
            </a:pPr>
            <a:r>
              <a:rPr lang="ru-RU"/>
              <a:t>Адекватною, тобто відповідати реальним показникам кінцевого результату, а також вкладеним у його досягнення зусиллям. </a:t>
            </a:r>
            <a:endParaRPr/>
          </a:p>
          <a:p>
            <a:pPr marL="228600" lvl="0" indent="-228600" algn="l" rtl="0">
              <a:spcBef>
                <a:spcPts val="0"/>
              </a:spcBef>
              <a:spcAft>
                <a:spcPts val="0"/>
              </a:spcAft>
              <a:buClr>
                <a:schemeClr val="dk1"/>
              </a:buClr>
              <a:buSzPts val="1200"/>
              <a:buFont typeface="Calibri"/>
              <a:buAutoNum type="arabicPeriod"/>
            </a:pPr>
            <a:r>
              <a:rPr lang="ru-RU"/>
              <a:t>Вмотивованою – містити чітке обгрунтування того, чому вона саме така. Для цього вихователь повинен вдаватися до доводів, доказів, обгрунтування, переконання. </a:t>
            </a:r>
            <a:endParaRPr/>
          </a:p>
          <a:p>
            <a:pPr marL="228600" lvl="0" indent="-228600" algn="l" rtl="0">
              <a:spcBef>
                <a:spcPts val="0"/>
              </a:spcBef>
              <a:spcAft>
                <a:spcPts val="0"/>
              </a:spcAft>
              <a:buClr>
                <a:schemeClr val="dk1"/>
              </a:buClr>
              <a:buSzPts val="1200"/>
              <a:buFont typeface="Calibri"/>
              <a:buAutoNum type="arabicPeriod"/>
            </a:pPr>
            <a:r>
              <a:rPr lang="ru-RU"/>
              <a:t>Стимулювальною – спонукає до просування вперед. </a:t>
            </a:r>
            <a:endParaRPr/>
          </a:p>
          <a:p>
            <a:pPr marL="228600" lvl="0" indent="-228600" algn="l" rtl="0">
              <a:spcBef>
                <a:spcPts val="0"/>
              </a:spcBef>
              <a:spcAft>
                <a:spcPts val="0"/>
              </a:spcAft>
              <a:buClr>
                <a:schemeClr val="dk1"/>
              </a:buClr>
              <a:buSzPts val="1200"/>
              <a:buFont typeface="Calibri"/>
              <a:buAutoNum type="arabicPeriod"/>
            </a:pPr>
            <a:r>
              <a:rPr lang="ru-RU"/>
              <a:t>Диференційованою, тобто розділятися на окремі оцінки, що містять чіткі вказівки як на переваги, так і на недоліки. </a:t>
            </a:r>
            <a:endParaRPr/>
          </a:p>
          <a:p>
            <a:pPr marL="228600" lvl="0" indent="-228600" algn="l" rtl="0">
              <a:spcBef>
                <a:spcPts val="0"/>
              </a:spcBef>
              <a:spcAft>
                <a:spcPts val="0"/>
              </a:spcAft>
              <a:buClr>
                <a:schemeClr val="dk1"/>
              </a:buClr>
              <a:buSzPts val="1200"/>
              <a:buFont typeface="Calibri"/>
              <a:buAutoNum type="arabicPeriod"/>
            </a:pPr>
            <a:r>
              <a:rPr lang="ru-RU"/>
              <a:t>Зацікавленою, що виражає інтерес педагога до особистості дитини, радість з приводу його успіхів, засмучення через невдачі, віру в його можливості. </a:t>
            </a:r>
            <a:endParaRPr/>
          </a:p>
          <a:p>
            <a:pPr marL="228600" lvl="0" indent="-228600" algn="l" rtl="0">
              <a:spcBef>
                <a:spcPts val="0"/>
              </a:spcBef>
              <a:spcAft>
                <a:spcPts val="0"/>
              </a:spcAft>
              <a:buClr>
                <a:schemeClr val="dk1"/>
              </a:buClr>
              <a:buSzPts val="1200"/>
              <a:buFont typeface="Calibri"/>
              <a:buAutoNum type="arabicPeriod"/>
            </a:pPr>
            <a:r>
              <a:rPr lang="ru-RU"/>
              <a:t>Зрозумілою – чітко і просто сформульованою, доступною розумінню дитини.</a:t>
            </a:r>
            <a:endParaRPr/>
          </a:p>
        </p:txBody>
      </p:sp>
      <p:sp>
        <p:nvSpPr>
          <p:cNvPr id="260" name="Google Shape;26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16</a:t>
            </a:fld>
            <a:endParaRPr/>
          </a:p>
        </p:txBody>
      </p:sp>
    </p:spTree>
    <p:extLst>
      <p:ext uri="{BB962C8B-B14F-4D97-AF65-F5344CB8AC3E}">
        <p14:creationId xmlns:p14="http://schemas.microsoft.com/office/powerpoint/2010/main" val="2315121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ru-RU"/>
              <a:t>До Вашої уваги -  рекомендовані джерела, зміст, вимоги, принципові положення, приклади яких, лягли в основу пропонованої презентації. Матеріали цих джерел можуть бути цінними також для Вашої самоосвіти.</a:t>
            </a:r>
            <a:endParaRPr/>
          </a:p>
          <a:p>
            <a:pPr marL="0" lvl="0" indent="0" algn="just" rtl="0">
              <a:spcBef>
                <a:spcPts val="0"/>
              </a:spcBef>
              <a:spcAft>
                <a:spcPts val="0"/>
              </a:spcAft>
              <a:buClr>
                <a:schemeClr val="dk1"/>
              </a:buClr>
              <a:buFont typeface="Arial"/>
              <a:buNone/>
            </a:pPr>
            <a:r>
              <a:rPr lang="ru-RU"/>
              <a:t>Посилання на джерела необхідні для: подальшого ознайомлення з темою; перевірки неоднозначних тез; мінімізації суперечок між авторами; уникнення звинувачень у плагіаті та крадіжках інтелектуальної власності.</a:t>
            </a:r>
            <a:endParaRPr/>
          </a:p>
        </p:txBody>
      </p:sp>
      <p:sp>
        <p:nvSpPr>
          <p:cNvPr id="271" name="Google Shape;27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17</a:t>
            </a:fld>
            <a:endParaRPr/>
          </a:p>
        </p:txBody>
      </p:sp>
    </p:spTree>
    <p:extLst>
      <p:ext uri="{BB962C8B-B14F-4D97-AF65-F5344CB8AC3E}">
        <p14:creationId xmlns:p14="http://schemas.microsoft.com/office/powerpoint/2010/main" val="440502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78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К. </a:t>
            </a:r>
            <a:r>
              <a:rPr lang="ru-RU" dirty="0" err="1"/>
              <a:t>Ізард</a:t>
            </a:r>
            <a:r>
              <a:rPr lang="ru-RU" dirty="0"/>
              <a:t> </a:t>
            </a:r>
            <a:r>
              <a:rPr lang="ru-RU" dirty="0" err="1"/>
              <a:t>зазначає</a:t>
            </a:r>
            <a:r>
              <a:rPr lang="ru-RU" dirty="0"/>
              <a:t>, </a:t>
            </a:r>
            <a:r>
              <a:rPr lang="ru-RU" dirty="0" err="1"/>
              <a:t>що</a:t>
            </a:r>
            <a:r>
              <a:rPr lang="ru-RU" dirty="0"/>
              <a:t> </a:t>
            </a:r>
            <a:r>
              <a:rPr lang="ru-RU" dirty="0" err="1"/>
              <a:t>переживання</a:t>
            </a:r>
            <a:r>
              <a:rPr lang="ru-RU" dirty="0"/>
              <a:t> страху </a:t>
            </a:r>
            <a:r>
              <a:rPr lang="ru-RU" dirty="0" err="1"/>
              <a:t>лежить</a:t>
            </a:r>
            <a:r>
              <a:rPr lang="ru-RU" dirty="0"/>
              <a:t> в </a:t>
            </a:r>
            <a:r>
              <a:rPr lang="ru-RU" dirty="0" err="1"/>
              <a:t>основі</a:t>
            </a:r>
            <a:r>
              <a:rPr lang="ru-RU" dirty="0"/>
              <a:t> </a:t>
            </a:r>
            <a:r>
              <a:rPr lang="ru-RU" dirty="0" err="1"/>
              <a:t>феноменології</a:t>
            </a:r>
            <a:r>
              <a:rPr lang="ru-RU" dirty="0"/>
              <a:t> </a:t>
            </a:r>
            <a:r>
              <a:rPr lang="ru-RU" dirty="0" err="1"/>
              <a:t>тривоги</a:t>
            </a:r>
            <a:r>
              <a:rPr lang="ru-RU" dirty="0"/>
              <a:t> й </a:t>
            </a:r>
            <a:r>
              <a:rPr lang="ru-RU" dirty="0" err="1"/>
              <a:t>визначає</a:t>
            </a:r>
            <a:r>
              <a:rPr lang="ru-RU" dirty="0"/>
              <a:t> </a:t>
            </a:r>
            <a:r>
              <a:rPr lang="ru-RU" dirty="0" err="1"/>
              <a:t>його</a:t>
            </a:r>
            <a:r>
              <a:rPr lang="ru-RU" dirty="0"/>
              <a:t> як </a:t>
            </a:r>
            <a:r>
              <a:rPr lang="ru-RU" dirty="0" err="1"/>
              <a:t>найбільш</a:t>
            </a:r>
            <a:r>
              <a:rPr lang="ru-RU" dirty="0"/>
              <a:t> </a:t>
            </a:r>
            <a:r>
              <a:rPr lang="ru-RU" dirty="0" err="1"/>
              <a:t>небезпечну</a:t>
            </a:r>
            <a:r>
              <a:rPr lang="ru-RU" dirty="0"/>
              <a:t> з </a:t>
            </a:r>
            <a:r>
              <a:rPr lang="ru-RU" dirty="0" err="1"/>
              <a:t>усіх</a:t>
            </a:r>
            <a:r>
              <a:rPr lang="ru-RU" dirty="0"/>
              <a:t> </a:t>
            </a:r>
            <a:r>
              <a:rPr lang="ru-RU" dirty="0" err="1"/>
              <a:t>емоцій</a:t>
            </a:r>
            <a:r>
              <a:rPr lang="ru-RU" dirty="0"/>
              <a:t>. Страх, як будь-яка </a:t>
            </a:r>
            <a:r>
              <a:rPr lang="ru-RU" dirty="0" err="1"/>
              <a:t>базова</a:t>
            </a:r>
            <a:r>
              <a:rPr lang="ru-RU" dirty="0"/>
              <a:t> </a:t>
            </a:r>
            <a:r>
              <a:rPr lang="ru-RU" dirty="0" err="1"/>
              <a:t>емоція</a:t>
            </a:r>
            <a:r>
              <a:rPr lang="ru-RU" dirty="0"/>
              <a:t>, </a:t>
            </a:r>
            <a:r>
              <a:rPr lang="ru-RU" dirty="0" err="1"/>
              <a:t>може</a:t>
            </a:r>
            <a:r>
              <a:rPr lang="ru-RU" dirty="0"/>
              <a:t> </a:t>
            </a:r>
            <a:r>
              <a:rPr lang="ru-RU" dirty="0" err="1"/>
              <a:t>варіювати</a:t>
            </a:r>
            <a:r>
              <a:rPr lang="ru-RU" dirty="0"/>
              <a:t> у </a:t>
            </a:r>
            <a:r>
              <a:rPr lang="ru-RU" dirty="0" err="1"/>
              <a:t>своїй</a:t>
            </a:r>
            <a:r>
              <a:rPr lang="ru-RU" dirty="0"/>
              <a:t> </a:t>
            </a:r>
            <a:r>
              <a:rPr lang="ru-RU" dirty="0" err="1"/>
              <a:t>інтенсивності</a:t>
            </a:r>
            <a:r>
              <a:rPr lang="ru-RU" dirty="0"/>
              <a:t>, </a:t>
            </a:r>
            <a:r>
              <a:rPr lang="ru-RU" dirty="0" err="1"/>
              <a:t>він</a:t>
            </a:r>
            <a:r>
              <a:rPr lang="ru-RU" dirty="0"/>
              <a:t> </a:t>
            </a:r>
            <a:r>
              <a:rPr lang="ru-RU" dirty="0" err="1"/>
              <a:t>може</a:t>
            </a:r>
            <a:r>
              <a:rPr lang="ru-RU" dirty="0"/>
              <a:t> бути </a:t>
            </a:r>
            <a:r>
              <a:rPr lang="ru-RU" dirty="0" err="1"/>
              <a:t>виражений</a:t>
            </a:r>
            <a:r>
              <a:rPr lang="ru-RU" dirty="0"/>
              <a:t> слабо, </a:t>
            </a:r>
            <a:r>
              <a:rPr lang="ru-RU" dirty="0" err="1"/>
              <a:t>помірно</a:t>
            </a:r>
            <a:r>
              <a:rPr lang="ru-RU" dirty="0"/>
              <a:t> </a:t>
            </a:r>
            <a:r>
              <a:rPr lang="ru-RU" dirty="0" err="1"/>
              <a:t>або</a:t>
            </a:r>
            <a:r>
              <a:rPr lang="ru-RU" dirty="0"/>
              <a:t> сильно. </a:t>
            </a:r>
            <a:r>
              <a:rPr lang="ru-RU" dirty="0" err="1"/>
              <a:t>Інтенсивний</a:t>
            </a:r>
            <a:r>
              <a:rPr lang="ru-RU" dirty="0"/>
              <a:t> страх </a:t>
            </a:r>
            <a:r>
              <a:rPr lang="ru-RU" dirty="0" err="1"/>
              <a:t>може</a:t>
            </a:r>
            <a:r>
              <a:rPr lang="ru-RU" dirty="0"/>
              <a:t> </a:t>
            </a:r>
            <a:r>
              <a:rPr lang="ru-RU" dirty="0" err="1"/>
              <a:t>призвести</a:t>
            </a:r>
            <a:r>
              <a:rPr lang="ru-RU" dirty="0"/>
              <a:t> </a:t>
            </a:r>
            <a:r>
              <a:rPr lang="ru-RU" dirty="0" err="1"/>
              <a:t>навіть</a:t>
            </a:r>
            <a:r>
              <a:rPr lang="ru-RU" dirty="0"/>
              <a:t> до </a:t>
            </a:r>
            <a:r>
              <a:rPr lang="ru-RU" dirty="0" err="1"/>
              <a:t>смерті</a:t>
            </a:r>
            <a:r>
              <a:rPr lang="ru-RU" dirty="0"/>
              <a:t>. При </a:t>
            </a:r>
            <a:r>
              <a:rPr lang="ru-RU" dirty="0" err="1"/>
              <a:t>цьому</a:t>
            </a:r>
            <a:r>
              <a:rPr lang="ru-RU" dirty="0"/>
              <a:t> страх </a:t>
            </a:r>
            <a:r>
              <a:rPr lang="ru-RU" dirty="0" err="1"/>
              <a:t>відіграє</a:t>
            </a:r>
            <a:r>
              <a:rPr lang="ru-RU" dirty="0"/>
              <a:t> і </a:t>
            </a:r>
            <a:r>
              <a:rPr lang="ru-RU" dirty="0" err="1"/>
              <a:t>позитивну</a:t>
            </a:r>
            <a:r>
              <a:rPr lang="ru-RU" dirty="0"/>
              <a:t> роль: </a:t>
            </a:r>
            <a:r>
              <a:rPr lang="ru-RU" dirty="0" err="1"/>
              <a:t>він</a:t>
            </a:r>
            <a:r>
              <a:rPr lang="ru-RU" dirty="0"/>
              <a:t> </a:t>
            </a:r>
            <a:r>
              <a:rPr lang="ru-RU" dirty="0" err="1"/>
              <a:t>може</a:t>
            </a:r>
            <a:r>
              <a:rPr lang="ru-RU" dirty="0"/>
              <a:t> </a:t>
            </a:r>
            <a:r>
              <a:rPr lang="ru-RU" dirty="0" err="1"/>
              <a:t>служити</a:t>
            </a:r>
            <a:r>
              <a:rPr lang="ru-RU" dirty="0"/>
              <a:t> </a:t>
            </a:r>
            <a:r>
              <a:rPr lang="ru-RU" dirty="0" err="1"/>
              <a:t>попереджувальним</a:t>
            </a:r>
            <a:r>
              <a:rPr lang="ru-RU" dirty="0"/>
              <a:t> сигналом і </a:t>
            </a:r>
            <a:r>
              <a:rPr lang="ru-RU" dirty="0" err="1"/>
              <a:t>змінювати</a:t>
            </a:r>
            <a:r>
              <a:rPr lang="ru-RU" dirty="0"/>
              <a:t> </a:t>
            </a:r>
            <a:r>
              <a:rPr lang="ru-RU" dirty="0" err="1"/>
              <a:t>напрям</a:t>
            </a:r>
            <a:r>
              <a:rPr lang="ru-RU" dirty="0"/>
              <a:t> думки і </a:t>
            </a:r>
            <a:r>
              <a:rPr lang="ru-RU" dirty="0" err="1"/>
              <a:t>поведінку</a:t>
            </a:r>
            <a:r>
              <a:rPr lang="ru-RU" dirty="0"/>
              <a:t>. </a:t>
            </a:r>
            <a:endParaRPr dirty="0"/>
          </a:p>
          <a:p>
            <a:pPr marL="0" lvl="0" indent="0" algn="l" rtl="0">
              <a:spcBef>
                <a:spcPts val="0"/>
              </a:spcBef>
              <a:spcAft>
                <a:spcPts val="0"/>
              </a:spcAft>
              <a:buNone/>
            </a:pPr>
            <a:r>
              <a:rPr lang="ru-RU" dirty="0"/>
              <a:t>Боязнь, </a:t>
            </a:r>
            <a:r>
              <a:rPr lang="ru-RU" dirty="0" err="1"/>
              <a:t>побоювання</a:t>
            </a:r>
            <a:r>
              <a:rPr lang="ru-RU" dirty="0"/>
              <a:t> – </a:t>
            </a:r>
            <a:r>
              <a:rPr lang="ru-RU" dirty="0" err="1"/>
              <a:t>це</a:t>
            </a:r>
            <a:r>
              <a:rPr lang="ru-RU" dirty="0"/>
              <a:t> </a:t>
            </a:r>
            <a:r>
              <a:rPr lang="ru-RU" dirty="0" err="1"/>
              <a:t>узагальнюючі</a:t>
            </a:r>
            <a:r>
              <a:rPr lang="ru-RU" dirty="0"/>
              <a:t> </a:t>
            </a:r>
            <a:r>
              <a:rPr lang="ru-RU" dirty="0" err="1"/>
              <a:t>терміни</a:t>
            </a:r>
            <a:r>
              <a:rPr lang="ru-RU" dirty="0"/>
              <a:t>, </a:t>
            </a:r>
            <a:r>
              <a:rPr lang="ru-RU" dirty="0" err="1"/>
              <a:t>що</a:t>
            </a:r>
            <a:r>
              <a:rPr lang="ru-RU" dirty="0"/>
              <a:t> </a:t>
            </a:r>
            <a:r>
              <a:rPr lang="ru-RU" dirty="0" err="1"/>
              <a:t>характеризують</a:t>
            </a:r>
            <a:r>
              <a:rPr lang="ru-RU" dirty="0"/>
              <a:t> </a:t>
            </a:r>
            <a:r>
              <a:rPr lang="ru-RU" dirty="0" err="1"/>
              <a:t>відношення</a:t>
            </a:r>
            <a:r>
              <a:rPr lang="ru-RU" dirty="0"/>
              <a:t> </a:t>
            </a:r>
            <a:r>
              <a:rPr lang="ru-RU" dirty="0" err="1"/>
              <a:t>дитини</a:t>
            </a:r>
            <a:r>
              <a:rPr lang="ru-RU" dirty="0"/>
              <a:t> до </a:t>
            </a:r>
            <a:r>
              <a:rPr lang="ru-RU" dirty="0" err="1"/>
              <a:t>небезпечних</a:t>
            </a:r>
            <a:r>
              <a:rPr lang="ru-RU" dirty="0"/>
              <a:t> </a:t>
            </a:r>
            <a:r>
              <a:rPr lang="ru-RU" dirty="0" err="1"/>
              <a:t>ситуацій</a:t>
            </a:r>
            <a:r>
              <a:rPr lang="ru-RU" dirty="0"/>
              <a:t>, але не </a:t>
            </a:r>
            <a:r>
              <a:rPr lang="ru-RU" dirty="0" err="1"/>
              <a:t>обов'язково</a:t>
            </a:r>
            <a:r>
              <a:rPr lang="ru-RU" dirty="0"/>
              <a:t> </a:t>
            </a:r>
            <a:r>
              <a:rPr lang="ru-RU" dirty="0" err="1"/>
              <a:t>пов'язані</a:t>
            </a:r>
            <a:r>
              <a:rPr lang="ru-RU" dirty="0"/>
              <a:t> з </a:t>
            </a:r>
            <a:r>
              <a:rPr lang="ru-RU" dirty="0" err="1"/>
              <a:t>переживаннями</a:t>
            </a:r>
            <a:r>
              <a:rPr lang="ru-RU" dirty="0"/>
              <a:t> </a:t>
            </a:r>
            <a:r>
              <a:rPr lang="ru-RU" dirty="0" err="1"/>
              <a:t>тієї</a:t>
            </a:r>
            <a:r>
              <a:rPr lang="ru-RU" dirty="0"/>
              <a:t> </a:t>
            </a:r>
            <a:r>
              <a:rPr lang="ru-RU" dirty="0" err="1"/>
              <a:t>чи</a:t>
            </a:r>
            <a:r>
              <a:rPr lang="ru-RU" dirty="0"/>
              <a:t> </a:t>
            </a:r>
            <a:r>
              <a:rPr lang="ru-RU" dirty="0" err="1"/>
              <a:t>іншої</a:t>
            </a:r>
            <a:r>
              <a:rPr lang="ru-RU" dirty="0"/>
              <a:t> </a:t>
            </a:r>
            <a:r>
              <a:rPr lang="ru-RU" dirty="0" err="1"/>
              <a:t>емоції</a:t>
            </a:r>
            <a:r>
              <a:rPr lang="ru-RU" dirty="0"/>
              <a:t>. </a:t>
            </a:r>
            <a:r>
              <a:rPr lang="ru-RU" dirty="0" err="1"/>
              <a:t>Ці</a:t>
            </a:r>
            <a:r>
              <a:rPr lang="ru-RU" dirty="0"/>
              <a:t> </a:t>
            </a:r>
            <a:r>
              <a:rPr lang="ru-RU" dirty="0" err="1"/>
              <a:t>ситуації</a:t>
            </a:r>
            <a:r>
              <a:rPr lang="ru-RU" dirty="0"/>
              <a:t> </a:t>
            </a:r>
            <a:r>
              <a:rPr lang="ru-RU" dirty="0" err="1"/>
              <a:t>можуть</a:t>
            </a:r>
            <a:r>
              <a:rPr lang="ru-RU" dirty="0"/>
              <a:t> </a:t>
            </a:r>
            <a:r>
              <a:rPr lang="ru-RU" dirty="0" err="1"/>
              <a:t>викликати</a:t>
            </a:r>
            <a:r>
              <a:rPr lang="ru-RU" dirty="0"/>
              <a:t> у </a:t>
            </a:r>
            <a:r>
              <a:rPr lang="ru-RU" dirty="0" err="1"/>
              <a:t>дошкільника</a:t>
            </a:r>
            <a:r>
              <a:rPr lang="ru-RU" dirty="0"/>
              <a:t> </a:t>
            </a:r>
            <a:r>
              <a:rPr lang="ru-RU" dirty="0" err="1"/>
              <a:t>тривогу</a:t>
            </a:r>
            <a:r>
              <a:rPr lang="ru-RU" dirty="0"/>
              <a:t>, </a:t>
            </a:r>
            <a:r>
              <a:rPr lang="ru-RU" dirty="0" err="1"/>
              <a:t>що</a:t>
            </a:r>
            <a:r>
              <a:rPr lang="ru-RU" dirty="0"/>
              <a:t> </a:t>
            </a:r>
            <a:r>
              <a:rPr lang="ru-RU" dirty="0" err="1"/>
              <a:t>переростає</a:t>
            </a:r>
            <a:r>
              <a:rPr lang="ru-RU" dirty="0"/>
              <a:t> у страх </a:t>
            </a:r>
            <a:r>
              <a:rPr lang="ru-RU" dirty="0" err="1"/>
              <a:t>різного</a:t>
            </a:r>
            <a:r>
              <a:rPr lang="ru-RU" dirty="0"/>
              <a:t> </a:t>
            </a:r>
            <a:r>
              <a:rPr lang="ru-RU" dirty="0" err="1"/>
              <a:t>ступеню</a:t>
            </a:r>
            <a:r>
              <a:rPr lang="ru-RU" dirty="0"/>
              <a:t> </a:t>
            </a:r>
            <a:r>
              <a:rPr lang="ru-RU" dirty="0" err="1"/>
              <a:t>вираженості</a:t>
            </a:r>
            <a:r>
              <a:rPr lang="ru-RU" dirty="0"/>
              <a:t> (</a:t>
            </a:r>
            <a:r>
              <a:rPr lang="ru-RU" dirty="0" err="1"/>
              <a:t>від</a:t>
            </a:r>
            <a:r>
              <a:rPr lang="ru-RU" dirty="0"/>
              <a:t> </a:t>
            </a:r>
            <a:r>
              <a:rPr lang="ru-RU" dirty="0" err="1"/>
              <a:t>боязкості</a:t>
            </a:r>
            <a:r>
              <a:rPr lang="ru-RU" dirty="0"/>
              <a:t> до </a:t>
            </a:r>
            <a:r>
              <a:rPr lang="ru-RU" dirty="0" err="1"/>
              <a:t>жаху</a:t>
            </a:r>
            <a:r>
              <a:rPr lang="ru-RU" dirty="0"/>
              <a:t> і </a:t>
            </a:r>
            <a:r>
              <a:rPr lang="ru-RU" dirty="0" err="1"/>
              <a:t>паніки</a:t>
            </a:r>
            <a:r>
              <a:rPr lang="ru-RU" dirty="0"/>
              <a:t>), </a:t>
            </a:r>
            <a:r>
              <a:rPr lang="ru-RU" dirty="0" err="1"/>
              <a:t>тобто</a:t>
            </a:r>
            <a:r>
              <a:rPr lang="ru-RU" dirty="0"/>
              <a:t> </a:t>
            </a:r>
            <a:r>
              <a:rPr lang="ru-RU" dirty="0" err="1"/>
              <a:t>супроводжуватися</a:t>
            </a:r>
            <a:r>
              <a:rPr lang="ru-RU" dirty="0"/>
              <a:t> </a:t>
            </a:r>
            <a:r>
              <a:rPr lang="ru-RU" dirty="0" err="1"/>
              <a:t>переживаннями</a:t>
            </a:r>
            <a:r>
              <a:rPr lang="ru-RU" dirty="0"/>
              <a:t>, але </a:t>
            </a:r>
            <a:r>
              <a:rPr lang="ru-RU" dirty="0" err="1"/>
              <a:t>можуть</a:t>
            </a:r>
            <a:r>
              <a:rPr lang="ru-RU" dirty="0"/>
              <a:t> </a:t>
            </a:r>
            <a:r>
              <a:rPr lang="ru-RU" dirty="0" err="1"/>
              <a:t>сприйматись</a:t>
            </a:r>
            <a:r>
              <a:rPr lang="ru-RU" dirty="0"/>
              <a:t> і без </a:t>
            </a:r>
            <a:r>
              <a:rPr lang="ru-RU" dirty="0" err="1"/>
              <a:t>переживань</a:t>
            </a:r>
            <a:r>
              <a:rPr lang="ru-RU" dirty="0"/>
              <a:t>, коли </a:t>
            </a:r>
            <a:r>
              <a:rPr lang="ru-RU" dirty="0" err="1"/>
              <a:t>дитина</a:t>
            </a:r>
            <a:r>
              <a:rPr lang="ru-RU" dirty="0"/>
              <a:t> </a:t>
            </a:r>
            <a:r>
              <a:rPr lang="ru-RU" dirty="0" err="1"/>
              <a:t>обмежується</a:t>
            </a:r>
            <a:r>
              <a:rPr lang="ru-RU" dirty="0"/>
              <a:t> </a:t>
            </a:r>
            <a:r>
              <a:rPr lang="ru-RU" dirty="0" err="1"/>
              <a:t>констатацією</a:t>
            </a:r>
            <a:r>
              <a:rPr lang="ru-RU" dirty="0"/>
              <a:t> </a:t>
            </a:r>
            <a:r>
              <a:rPr lang="ru-RU" dirty="0" err="1"/>
              <a:t>небезпеки</a:t>
            </a:r>
            <a:r>
              <a:rPr lang="ru-RU" dirty="0"/>
              <a:t> (</a:t>
            </a:r>
            <a:r>
              <a:rPr lang="ru-RU" dirty="0" err="1"/>
              <a:t>наприклад</a:t>
            </a:r>
            <a:r>
              <a:rPr lang="ru-RU" dirty="0"/>
              <a:t>, коли </a:t>
            </a:r>
            <a:r>
              <a:rPr lang="ru-RU" dirty="0" err="1"/>
              <a:t>дитина</a:t>
            </a:r>
            <a:r>
              <a:rPr lang="ru-RU" dirty="0"/>
              <a:t> говорить, </a:t>
            </a:r>
            <a:r>
              <a:rPr lang="ru-RU" dirty="0" err="1"/>
              <a:t>що</a:t>
            </a:r>
            <a:r>
              <a:rPr lang="ru-RU" dirty="0"/>
              <a:t> </a:t>
            </a:r>
            <a:r>
              <a:rPr lang="ru-RU" dirty="0" err="1"/>
              <a:t>боїться</a:t>
            </a:r>
            <a:r>
              <a:rPr lang="ru-RU" dirty="0"/>
              <a:t> </a:t>
            </a:r>
            <a:r>
              <a:rPr lang="ru-RU" dirty="0" err="1"/>
              <a:t>змій</a:t>
            </a:r>
            <a:r>
              <a:rPr lang="ru-RU" dirty="0"/>
              <a:t>, </a:t>
            </a:r>
            <a:r>
              <a:rPr lang="ru-RU" dirty="0" err="1"/>
              <a:t>це</a:t>
            </a:r>
            <a:r>
              <a:rPr lang="ru-RU" dirty="0"/>
              <a:t> не </a:t>
            </a:r>
            <a:r>
              <a:rPr lang="ru-RU" dirty="0" err="1"/>
              <a:t>означає</a:t>
            </a:r>
            <a:r>
              <a:rPr lang="ru-RU" dirty="0"/>
              <a:t>, </a:t>
            </a:r>
            <a:r>
              <a:rPr lang="ru-RU" dirty="0" err="1"/>
              <a:t>що</a:t>
            </a:r>
            <a:r>
              <a:rPr lang="ru-RU" dirty="0"/>
              <a:t> вона </a:t>
            </a:r>
            <a:r>
              <a:rPr lang="ru-RU" dirty="0" err="1"/>
              <a:t>переживає</a:t>
            </a:r>
            <a:r>
              <a:rPr lang="ru-RU" dirty="0"/>
              <a:t> в </a:t>
            </a:r>
            <a:r>
              <a:rPr lang="ru-RU" dirty="0" err="1"/>
              <a:t>даний</a:t>
            </a:r>
            <a:r>
              <a:rPr lang="ru-RU" dirty="0"/>
              <a:t> момент </a:t>
            </a:r>
            <a:r>
              <a:rPr lang="ru-RU" dirty="0" err="1"/>
              <a:t>емоцію</a:t>
            </a:r>
            <a:r>
              <a:rPr lang="ru-RU" dirty="0"/>
              <a:t> страху, в </a:t>
            </a:r>
            <a:r>
              <a:rPr lang="ru-RU" dirty="0" err="1"/>
              <a:t>даний</a:t>
            </a:r>
            <a:r>
              <a:rPr lang="ru-RU" dirty="0"/>
              <a:t> момент </a:t>
            </a:r>
            <a:r>
              <a:rPr lang="ru-RU" dirty="0" err="1"/>
              <a:t>ніякої</a:t>
            </a:r>
            <a:r>
              <a:rPr lang="ru-RU" dirty="0"/>
              <a:t> </a:t>
            </a:r>
            <a:r>
              <a:rPr lang="ru-RU" dirty="0" err="1"/>
              <a:t>загрози</a:t>
            </a:r>
            <a:r>
              <a:rPr lang="ru-RU" dirty="0"/>
              <a:t> для </a:t>
            </a:r>
            <a:r>
              <a:rPr lang="ru-RU" dirty="0" err="1"/>
              <a:t>неї</a:t>
            </a:r>
            <a:r>
              <a:rPr lang="ru-RU" dirty="0"/>
              <a:t> </a:t>
            </a:r>
            <a:r>
              <a:rPr lang="ru-RU" dirty="0" err="1"/>
              <a:t>немає</a:t>
            </a:r>
            <a:r>
              <a:rPr lang="ru-RU" dirty="0"/>
              <a:t>). </a:t>
            </a:r>
            <a:r>
              <a:rPr lang="ru-RU" dirty="0" err="1"/>
              <a:t>Останнє</a:t>
            </a:r>
            <a:r>
              <a:rPr lang="ru-RU" dirty="0"/>
              <a:t> </a:t>
            </a:r>
            <a:r>
              <a:rPr lang="ru-RU" dirty="0" err="1"/>
              <a:t>означає</a:t>
            </a:r>
            <a:r>
              <a:rPr lang="ru-RU" dirty="0"/>
              <a:t>, </a:t>
            </a:r>
            <a:r>
              <a:rPr lang="ru-RU" dirty="0" err="1"/>
              <a:t>що</a:t>
            </a:r>
            <a:r>
              <a:rPr lang="ru-RU" dirty="0"/>
              <a:t> у </a:t>
            </a:r>
            <a:r>
              <a:rPr lang="ru-RU" dirty="0" err="1"/>
              <a:t>дитини</a:t>
            </a:r>
            <a:r>
              <a:rPr lang="ru-RU" dirty="0"/>
              <a:t> 5-7 </a:t>
            </a:r>
            <a:r>
              <a:rPr lang="ru-RU" dirty="0" err="1"/>
              <a:t>років</a:t>
            </a:r>
            <a:r>
              <a:rPr lang="ru-RU" dirty="0"/>
              <a:t> </a:t>
            </a:r>
            <a:r>
              <a:rPr lang="ru-RU" dirty="0" err="1"/>
              <a:t>виникла</a:t>
            </a:r>
            <a:r>
              <a:rPr lang="ru-RU" dirty="0"/>
              <a:t> </a:t>
            </a:r>
            <a:r>
              <a:rPr lang="ru-RU" dirty="0" err="1"/>
              <a:t>емоційна</a:t>
            </a:r>
            <a:r>
              <a:rPr lang="ru-RU" dirty="0"/>
              <a:t> установка на </a:t>
            </a:r>
            <a:r>
              <a:rPr lang="ru-RU" dirty="0" err="1"/>
              <a:t>ставлення</a:t>
            </a:r>
            <a:r>
              <a:rPr lang="ru-RU" dirty="0"/>
              <a:t> до того </a:t>
            </a:r>
            <a:r>
              <a:rPr lang="ru-RU" dirty="0" err="1"/>
              <a:t>чи</a:t>
            </a:r>
            <a:r>
              <a:rPr lang="ru-RU" dirty="0"/>
              <a:t> </a:t>
            </a:r>
            <a:r>
              <a:rPr lang="ru-RU" dirty="0" err="1"/>
              <a:t>іншого</a:t>
            </a:r>
            <a:r>
              <a:rPr lang="ru-RU" dirty="0"/>
              <a:t> </a:t>
            </a:r>
            <a:r>
              <a:rPr lang="ru-RU" dirty="0" err="1"/>
              <a:t>об'єкту</a:t>
            </a:r>
            <a:r>
              <a:rPr lang="ru-RU" dirty="0"/>
              <a:t>. </a:t>
            </a:r>
            <a:r>
              <a:rPr lang="ru-RU" dirty="0" err="1"/>
              <a:t>Це</a:t>
            </a:r>
            <a:r>
              <a:rPr lang="ru-RU" dirty="0"/>
              <a:t> </a:t>
            </a:r>
            <a:r>
              <a:rPr lang="ru-RU" dirty="0" err="1"/>
              <a:t>усвідомлений</a:t>
            </a:r>
            <a:r>
              <a:rPr lang="ru-RU" dirty="0"/>
              <a:t> страх, </a:t>
            </a:r>
            <a:r>
              <a:rPr lang="ru-RU" dirty="0" err="1"/>
              <a:t>зафіксований</a:t>
            </a:r>
            <a:r>
              <a:rPr lang="ru-RU" dirty="0"/>
              <a:t> в </a:t>
            </a:r>
            <a:r>
              <a:rPr lang="ru-RU" dirty="0" err="1"/>
              <a:t>емоційній</a:t>
            </a:r>
            <a:r>
              <a:rPr lang="ru-RU" dirty="0"/>
              <a:t> </a:t>
            </a:r>
            <a:r>
              <a:rPr lang="ru-RU" dirty="0" err="1"/>
              <a:t>пам'яті</a:t>
            </a:r>
            <a:r>
              <a:rPr lang="ru-RU" dirty="0"/>
              <a:t> разом з </a:t>
            </a:r>
            <a:r>
              <a:rPr lang="ru-RU" dirty="0" err="1"/>
              <a:t>об'єктом</a:t>
            </a:r>
            <a:r>
              <a:rPr lang="ru-RU" dirty="0"/>
              <a:t>, </a:t>
            </a:r>
            <a:r>
              <a:rPr lang="ru-RU" dirty="0" err="1"/>
              <a:t>який</a:t>
            </a:r>
            <a:r>
              <a:rPr lang="ru-RU" dirty="0"/>
              <a:t> </a:t>
            </a:r>
            <a:r>
              <a:rPr lang="ru-RU" dirty="0" err="1"/>
              <a:t>його</a:t>
            </a:r>
            <a:r>
              <a:rPr lang="ru-RU" dirty="0"/>
              <a:t> </a:t>
            </a:r>
            <a:r>
              <a:rPr lang="ru-RU" dirty="0" err="1"/>
              <a:t>ініціював</a:t>
            </a:r>
            <a:r>
              <a:rPr lang="ru-RU" dirty="0"/>
              <a:t>, але не </a:t>
            </a:r>
            <a:r>
              <a:rPr lang="ru-RU" dirty="0" err="1"/>
              <a:t>обов'язково</a:t>
            </a:r>
            <a:r>
              <a:rPr lang="ru-RU" dirty="0"/>
              <a:t> </a:t>
            </a:r>
            <a:r>
              <a:rPr lang="ru-RU" dirty="0" err="1"/>
              <a:t>пережитий</a:t>
            </a:r>
            <a:r>
              <a:rPr lang="ru-RU" dirty="0"/>
              <a:t>.</a:t>
            </a: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2</a:t>
            </a:fld>
            <a:endParaRPr/>
          </a:p>
        </p:txBody>
      </p:sp>
    </p:spTree>
    <p:extLst>
      <p:ext uri="{BB962C8B-B14F-4D97-AF65-F5344CB8AC3E}">
        <p14:creationId xmlns:p14="http://schemas.microsoft.com/office/powerpoint/2010/main" val="225475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ru-RU"/>
              <a:t>Страх заснований на інстинкті самозбереження, має захисний характер і супроводжується певними фізіологічними змінами вищої нервової діяльності, відбивається на частоті пульсу і дихання, показниках артеріального тиску, виділення шлункового соку. О. Захаров класифікує страх як: ситуативно й особистісно обумовлений; гострий і хронічний (постійний); інстинктивний і соціально опосередкований; острах і тривожність як стани, відповідні страху й тривозі; реальний ( при конкретній погрозі) і уявний (на рівні уявлення).</a:t>
            </a:r>
            <a:endParaRPr/>
          </a:p>
          <a:p>
            <a:pPr marL="0" lvl="0" indent="0" algn="l" rtl="0">
              <a:spcBef>
                <a:spcPts val="0"/>
              </a:spcBef>
              <a:spcAft>
                <a:spcPts val="0"/>
              </a:spcAft>
              <a:buClr>
                <a:schemeClr val="dk1"/>
              </a:buClr>
              <a:buSzPts val="1200"/>
              <a:buFont typeface="Calibri"/>
              <a:buNone/>
            </a:pPr>
            <a:r>
              <a:rPr lang="ru-RU"/>
              <a:t>У своєму розвитку страх може пройти багато етапів: від легкого занепокоєння і тривоги до фобії.</a:t>
            </a:r>
            <a:endParaRPr/>
          </a:p>
          <a:p>
            <a:pPr marL="0" lvl="0" indent="0" algn="l" rtl="0">
              <a:spcBef>
                <a:spcPts val="0"/>
              </a:spcBef>
              <a:spcAft>
                <a:spcPts val="0"/>
              </a:spcAft>
              <a:buClr>
                <a:schemeClr val="dk1"/>
              </a:buClr>
              <a:buSzPts val="1200"/>
              <a:buFont typeface="Calibri"/>
              <a:buNone/>
            </a:pPr>
            <a:r>
              <a:rPr lang="ru-RU"/>
              <a:t>При посиленні психологічного дискомфорту тривога і неспокій переростають у страх, який може бути слабким, помірним і дуже сильним – переживанням почуття жаху чи кошмару. </a:t>
            </a:r>
            <a:endParaRPr/>
          </a:p>
          <a:p>
            <a:pPr marL="0" lvl="0" indent="0" algn="l" rtl="0">
              <a:spcBef>
                <a:spcPts val="0"/>
              </a:spcBef>
              <a:spcAft>
                <a:spcPts val="0"/>
              </a:spcAft>
              <a:buClr>
                <a:schemeClr val="dk1"/>
              </a:buClr>
              <a:buSzPts val="1200"/>
              <a:buFont typeface="Calibri"/>
              <a:buNone/>
            </a:pPr>
            <a:r>
              <a:rPr lang="ru-RU"/>
              <a:t>Дж. Грей виділяє таку форму страху, як тривога, визначаючи її як емоційний стан безпредметного характеру. Дане почуття відображає об’єктивний стан дитини, що знаходиться у певних взаємовідношеннях з оточуючим світом. </a:t>
            </a:r>
            <a:endParaRPr/>
          </a:p>
          <a:p>
            <a:pPr marL="0" lvl="0" indent="0" algn="l" rtl="0">
              <a:spcBef>
                <a:spcPts val="0"/>
              </a:spcBef>
              <a:spcAft>
                <a:spcPts val="0"/>
              </a:spcAft>
              <a:buClr>
                <a:schemeClr val="dk1"/>
              </a:buClr>
              <a:buSzPts val="1200"/>
              <a:buFont typeface="Calibri"/>
              <a:buNone/>
            </a:pPr>
            <a:r>
              <a:rPr lang="ru-RU"/>
              <a:t>М. Мовчан поняття «переляк» визначає як короткочасне емоційне переживання поведінкового характеру, що виражає миттєву, негативну оцінку ситуації. Даний стан виникає «у ситуації раптової, несподіваної небезпеки». Іноді цей феномен може проявитися після боязні і страху. </a:t>
            </a:r>
            <a:endParaRPr/>
          </a:p>
          <a:p>
            <a:pPr marL="0" lvl="0" indent="0" algn="l" rtl="0">
              <a:spcBef>
                <a:spcPts val="0"/>
              </a:spcBef>
              <a:spcAft>
                <a:spcPts val="0"/>
              </a:spcAft>
              <a:buClr>
                <a:schemeClr val="dk1"/>
              </a:buClr>
              <a:buSzPts val="1200"/>
              <a:buFont typeface="Calibri"/>
              <a:buNone/>
            </a:pPr>
            <a:r>
              <a:rPr lang="ru-RU"/>
              <a:t>Вище згаданий науковець зазначає, що боязнь є початковою формою прояву страху, що виражається в нерішучому оцінюванні ситуації, яка може викликати страх. При цьому нерідко відбувається боротьба мотивів оцінювання. Первинною категорією, що відображає цей емоційний стан, є побоювання, занепокоєння і передчуття можливої небезпеки. Відомо, що боязнь за певних умов може перерости в боязливість як специфічну характеристику, рису особистості. І тоді боязнь може виникати з будь-якого приводу і мати будь-яке підґрунтя. </a:t>
            </a:r>
            <a:endParaRPr/>
          </a:p>
          <a:p>
            <a:pPr marL="0" lvl="0" indent="0" algn="l" rtl="0">
              <a:spcBef>
                <a:spcPts val="0"/>
              </a:spcBef>
              <a:spcAft>
                <a:spcPts val="0"/>
              </a:spcAft>
              <a:buClr>
                <a:schemeClr val="dk1"/>
              </a:buClr>
              <a:buSzPts val="1200"/>
              <a:buFont typeface="Calibri"/>
              <a:buNone/>
            </a:pPr>
            <a:r>
              <a:rPr lang="ru-RU"/>
              <a:t>Жах, на думку Н. Хамітова, є страхом, який виходить за межі матеріального предмета. Це – страх перед безоднею, що лежить за межами будь-якої матеріальної небезпеки. На відміну від страху, в «жахові», завжди присутнє глибинне здивування.</a:t>
            </a:r>
            <a:endParaRPr/>
          </a:p>
          <a:p>
            <a:pPr marL="0" lvl="0" indent="0" algn="l" rtl="0">
              <a:spcBef>
                <a:spcPts val="0"/>
              </a:spcBef>
              <a:spcAft>
                <a:spcPts val="0"/>
              </a:spcAft>
              <a:buClr>
                <a:schemeClr val="dk1"/>
              </a:buClr>
              <a:buSzPts val="1200"/>
              <a:buFont typeface="Calibri"/>
              <a:buNone/>
            </a:pPr>
            <a:r>
              <a:rPr lang="ru-RU"/>
              <a:t>Наступну форму страху – паніку (панічний страх) М. Мовчан визначає як страх, що раптово охоплює дитину. При цьому він виділяє масову паніку, що «характеризується станом масового страху перед реальною чи уявною небезпекою, який зростає в міру взаємного зараження, блокуючи здатність раціонально оцінювати обстановку, мобілізувати волю й організовувати спільну протидію».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3</a:t>
            </a:fld>
            <a:endParaRPr/>
          </a:p>
        </p:txBody>
      </p:sp>
    </p:spTree>
    <p:extLst>
      <p:ext uri="{BB962C8B-B14F-4D97-AF65-F5344CB8AC3E}">
        <p14:creationId xmlns:p14="http://schemas.microsoft.com/office/powerpoint/2010/main" val="691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err="1"/>
              <a:t>Захисна</a:t>
            </a:r>
            <a:r>
              <a:rPr lang="ru-RU" dirty="0"/>
              <a:t> (сигнально-</a:t>
            </a:r>
            <a:r>
              <a:rPr lang="ru-RU" dirty="0" err="1"/>
              <a:t>оціночна</a:t>
            </a:r>
            <a:r>
              <a:rPr lang="ru-RU" dirty="0"/>
              <a:t>) </a:t>
            </a:r>
            <a:r>
              <a:rPr lang="ru-RU" dirty="0" err="1"/>
              <a:t>функція</a:t>
            </a:r>
            <a:r>
              <a:rPr lang="ru-RU" dirty="0"/>
              <a:t> страху </a:t>
            </a:r>
            <a:r>
              <a:rPr lang="ru-RU" dirty="0" err="1"/>
              <a:t>полягає</a:t>
            </a:r>
            <a:r>
              <a:rPr lang="ru-RU" dirty="0"/>
              <a:t> у тому, </a:t>
            </a:r>
            <a:r>
              <a:rPr lang="ru-RU" dirty="0" err="1"/>
              <a:t>щоб</a:t>
            </a:r>
            <a:r>
              <a:rPr lang="ru-RU" dirty="0"/>
              <a:t> </a:t>
            </a:r>
            <a:r>
              <a:rPr lang="ru-RU" dirty="0" err="1"/>
              <a:t>повідомити</a:t>
            </a:r>
            <a:r>
              <a:rPr lang="ru-RU" dirty="0"/>
              <a:t> </a:t>
            </a:r>
            <a:r>
              <a:rPr lang="ru-RU" dirty="0" err="1"/>
              <a:t>дитину</a:t>
            </a:r>
            <a:r>
              <a:rPr lang="ru-RU" dirty="0"/>
              <a:t> про </a:t>
            </a:r>
            <a:r>
              <a:rPr lang="ru-RU" dirty="0" err="1"/>
              <a:t>загальну</a:t>
            </a:r>
            <a:r>
              <a:rPr lang="ru-RU" dirty="0"/>
              <a:t> </a:t>
            </a:r>
            <a:r>
              <a:rPr lang="ru-RU" dirty="0" err="1"/>
              <a:t>небезпеку</a:t>
            </a:r>
            <a:r>
              <a:rPr lang="ru-RU" dirty="0"/>
              <a:t>, яка </a:t>
            </a:r>
            <a:r>
              <a:rPr lang="ru-RU" dirty="0" err="1"/>
              <a:t>відбувається</a:t>
            </a:r>
            <a:r>
              <a:rPr lang="ru-RU" dirty="0"/>
              <a:t>, </a:t>
            </a:r>
            <a:r>
              <a:rPr lang="ru-RU" dirty="0" err="1"/>
              <a:t>що</a:t>
            </a:r>
            <a:r>
              <a:rPr lang="ru-RU" dirty="0"/>
              <a:t> </a:t>
            </a:r>
            <a:r>
              <a:rPr lang="ru-RU" dirty="0" err="1"/>
              <a:t>дозволяє</a:t>
            </a:r>
            <a:r>
              <a:rPr lang="ru-RU" dirty="0"/>
              <a:t> </a:t>
            </a:r>
            <a:r>
              <a:rPr lang="ru-RU" dirty="0" err="1"/>
              <a:t>зосередити</a:t>
            </a:r>
            <a:r>
              <a:rPr lang="ru-RU" dirty="0"/>
              <a:t> </a:t>
            </a:r>
            <a:r>
              <a:rPr lang="ru-RU" dirty="0" err="1"/>
              <a:t>увагу</a:t>
            </a:r>
            <a:r>
              <a:rPr lang="ru-RU" dirty="0"/>
              <a:t> на </a:t>
            </a:r>
            <a:r>
              <a:rPr lang="ru-RU" dirty="0" err="1"/>
              <a:t>її</a:t>
            </a:r>
            <a:r>
              <a:rPr lang="ru-RU" dirty="0"/>
              <a:t> </a:t>
            </a:r>
            <a:r>
              <a:rPr lang="ru-RU" dirty="0" err="1"/>
              <a:t>джерелі</a:t>
            </a:r>
            <a:r>
              <a:rPr lang="ru-RU" dirty="0"/>
              <a:t>. Страх </a:t>
            </a:r>
            <a:r>
              <a:rPr lang="ru-RU" dirty="0" err="1"/>
              <a:t>надає</a:t>
            </a:r>
            <a:r>
              <a:rPr lang="ru-RU" dirty="0"/>
              <a:t> </a:t>
            </a:r>
            <a:r>
              <a:rPr lang="ru-RU" dirty="0" err="1"/>
              <a:t>миттєву</a:t>
            </a:r>
            <a:r>
              <a:rPr lang="ru-RU" dirty="0"/>
              <a:t> </a:t>
            </a:r>
            <a:r>
              <a:rPr lang="ru-RU" dirty="0" err="1"/>
              <a:t>інстинктивно-інтуїтивну</a:t>
            </a:r>
            <a:r>
              <a:rPr lang="ru-RU" dirty="0"/>
              <a:t> </a:t>
            </a:r>
            <a:r>
              <a:rPr lang="ru-RU" dirty="0" err="1"/>
              <a:t>оцінку</a:t>
            </a:r>
            <a:r>
              <a:rPr lang="ru-RU" dirty="0"/>
              <a:t> </a:t>
            </a:r>
            <a:r>
              <a:rPr lang="ru-RU" dirty="0" err="1"/>
              <a:t>загрозливій</a:t>
            </a:r>
            <a:r>
              <a:rPr lang="ru-RU" dirty="0"/>
              <a:t> </a:t>
            </a:r>
            <a:r>
              <a:rPr lang="ru-RU" dirty="0" err="1"/>
              <a:t>ситуації</a:t>
            </a:r>
            <a:r>
              <a:rPr lang="ru-RU" dirty="0"/>
              <a:t> та </a:t>
            </a:r>
            <a:r>
              <a:rPr lang="ru-RU" dirty="0" err="1"/>
              <a:t>сприяє</a:t>
            </a:r>
            <a:r>
              <a:rPr lang="ru-RU" dirty="0"/>
              <a:t> </a:t>
            </a:r>
            <a:r>
              <a:rPr lang="ru-RU" dirty="0" err="1"/>
              <a:t>інтеграції</a:t>
            </a:r>
            <a:r>
              <a:rPr lang="ru-RU" dirty="0"/>
              <a:t> </a:t>
            </a:r>
            <a:r>
              <a:rPr lang="ru-RU" dirty="0" err="1"/>
              <a:t>внутрішніх</a:t>
            </a:r>
            <a:r>
              <a:rPr lang="ru-RU" dirty="0"/>
              <a:t> </a:t>
            </a:r>
            <a:r>
              <a:rPr lang="ru-RU" dirty="0" err="1"/>
              <a:t>когнітивних</a:t>
            </a:r>
            <a:r>
              <a:rPr lang="ru-RU" dirty="0"/>
              <a:t> </a:t>
            </a:r>
            <a:r>
              <a:rPr lang="ru-RU" dirty="0" err="1"/>
              <a:t>ресурсів</a:t>
            </a:r>
            <a:r>
              <a:rPr lang="ru-RU" dirty="0"/>
              <a:t>, </a:t>
            </a:r>
            <a:r>
              <a:rPr lang="ru-RU" dirty="0" err="1"/>
              <a:t>які</a:t>
            </a:r>
            <a:r>
              <a:rPr lang="ru-RU" dirty="0"/>
              <a:t> </a:t>
            </a:r>
            <a:r>
              <a:rPr lang="ru-RU" dirty="0" err="1"/>
              <a:t>значно</a:t>
            </a:r>
            <a:r>
              <a:rPr lang="ru-RU" dirty="0"/>
              <a:t> </a:t>
            </a:r>
            <a:r>
              <a:rPr lang="ru-RU" dirty="0" err="1"/>
              <a:t>збільшуються</a:t>
            </a:r>
            <a:r>
              <a:rPr lang="ru-RU" dirty="0"/>
              <a:t>. </a:t>
            </a:r>
            <a:endParaRPr dirty="0"/>
          </a:p>
          <a:p>
            <a:pPr marL="0" lvl="0" indent="0" algn="l" rtl="0">
              <a:spcBef>
                <a:spcPts val="0"/>
              </a:spcBef>
              <a:spcAft>
                <a:spcPts val="0"/>
              </a:spcAft>
              <a:buNone/>
            </a:pPr>
            <a:r>
              <a:rPr lang="ru-RU" dirty="0" err="1"/>
              <a:t>Мотиваційна</a:t>
            </a:r>
            <a:r>
              <a:rPr lang="ru-RU" dirty="0"/>
              <a:t> (</a:t>
            </a:r>
            <a:r>
              <a:rPr lang="ru-RU" dirty="0" err="1"/>
              <a:t>спонукально-дієва</a:t>
            </a:r>
            <a:r>
              <a:rPr lang="ru-RU" dirty="0"/>
              <a:t>) </a:t>
            </a:r>
            <a:r>
              <a:rPr lang="ru-RU" dirty="0" err="1"/>
              <a:t>функція</a:t>
            </a:r>
            <a:r>
              <a:rPr lang="ru-RU" dirty="0"/>
              <a:t>. </a:t>
            </a:r>
            <a:r>
              <a:rPr lang="ru-RU" dirty="0" err="1"/>
              <a:t>Полягає</a:t>
            </a:r>
            <a:r>
              <a:rPr lang="ru-RU" dirty="0"/>
              <a:t> у </a:t>
            </a:r>
            <a:r>
              <a:rPr lang="ru-RU" dirty="0" err="1"/>
              <a:t>пошуку</a:t>
            </a:r>
            <a:r>
              <a:rPr lang="ru-RU" dirty="0"/>
              <a:t> </a:t>
            </a:r>
            <a:r>
              <a:rPr lang="ru-RU" dirty="0" err="1"/>
              <a:t>оптимальних</a:t>
            </a:r>
            <a:r>
              <a:rPr lang="ru-RU" dirty="0"/>
              <a:t> </a:t>
            </a:r>
            <a:r>
              <a:rPr lang="ru-RU" dirty="0" err="1"/>
              <a:t>шляхів</a:t>
            </a:r>
            <a:r>
              <a:rPr lang="ru-RU" dirty="0"/>
              <a:t> </a:t>
            </a:r>
            <a:r>
              <a:rPr lang="ru-RU" dirty="0" err="1"/>
              <a:t>запобігання</a:t>
            </a:r>
            <a:r>
              <a:rPr lang="ru-RU" dirty="0"/>
              <a:t> страху (</a:t>
            </a:r>
            <a:r>
              <a:rPr lang="ru-RU" dirty="0" err="1"/>
              <a:t>починаючи</a:t>
            </a:r>
            <a:r>
              <a:rPr lang="ru-RU" dirty="0"/>
              <a:t> </a:t>
            </a:r>
            <a:r>
              <a:rPr lang="ru-RU" dirty="0" err="1"/>
              <a:t>від</a:t>
            </a:r>
            <a:r>
              <a:rPr lang="ru-RU" dirty="0"/>
              <a:t> </a:t>
            </a:r>
            <a:r>
              <a:rPr lang="ru-RU" dirty="0" err="1"/>
              <a:t>втечі</a:t>
            </a:r>
            <a:r>
              <a:rPr lang="ru-RU" dirty="0"/>
              <a:t> та </a:t>
            </a:r>
            <a:r>
              <a:rPr lang="ru-RU" dirty="0" err="1"/>
              <a:t>боротьби</a:t>
            </a:r>
            <a:r>
              <a:rPr lang="ru-RU" dirty="0"/>
              <a:t> у </a:t>
            </a:r>
            <a:r>
              <a:rPr lang="ru-RU" dirty="0" err="1"/>
              <a:t>різноманітних</a:t>
            </a:r>
            <a:r>
              <a:rPr lang="ru-RU" dirty="0"/>
              <a:t> </a:t>
            </a:r>
            <a:r>
              <a:rPr lang="ru-RU" dirty="0" err="1"/>
              <a:t>її</a:t>
            </a:r>
            <a:r>
              <a:rPr lang="ru-RU" dirty="0"/>
              <a:t> формах та </a:t>
            </a:r>
            <a:r>
              <a:rPr lang="ru-RU" dirty="0" err="1"/>
              <a:t>соціокультурних</a:t>
            </a:r>
            <a:r>
              <a:rPr lang="ru-RU" dirty="0"/>
              <a:t> </a:t>
            </a:r>
            <a:r>
              <a:rPr lang="ru-RU" dirty="0" err="1"/>
              <a:t>рівнях</a:t>
            </a:r>
            <a:r>
              <a:rPr lang="ru-RU" dirty="0"/>
              <a:t>) і </a:t>
            </a:r>
            <a:r>
              <a:rPr lang="ru-RU" dirty="0" err="1"/>
              <a:t>знаходженні</a:t>
            </a:r>
            <a:r>
              <a:rPr lang="ru-RU" dirty="0"/>
              <a:t> </a:t>
            </a:r>
            <a:r>
              <a:rPr lang="ru-RU" dirty="0" err="1"/>
              <a:t>сприятливого</a:t>
            </a:r>
            <a:r>
              <a:rPr lang="ru-RU" dirty="0"/>
              <a:t> </a:t>
            </a:r>
            <a:r>
              <a:rPr lang="ru-RU" dirty="0" err="1"/>
              <a:t>середовища</a:t>
            </a:r>
            <a:r>
              <a:rPr lang="ru-RU" dirty="0"/>
              <a:t> </a:t>
            </a:r>
            <a:r>
              <a:rPr lang="ru-RU" dirty="0" err="1"/>
              <a:t>чи</a:t>
            </a:r>
            <a:r>
              <a:rPr lang="ru-RU" dirty="0"/>
              <a:t> </a:t>
            </a:r>
            <a:r>
              <a:rPr lang="ru-RU" dirty="0" err="1"/>
              <a:t>діяльності</a:t>
            </a:r>
            <a:r>
              <a:rPr lang="ru-RU" dirty="0"/>
              <a:t> в </a:t>
            </a:r>
            <a:r>
              <a:rPr lang="ru-RU" dirty="0" err="1"/>
              <a:t>житті</a:t>
            </a:r>
            <a:r>
              <a:rPr lang="ru-RU" dirty="0"/>
              <a:t>, </a:t>
            </a:r>
            <a:r>
              <a:rPr lang="ru-RU" dirty="0" err="1"/>
              <a:t>створенні</a:t>
            </a:r>
            <a:r>
              <a:rPr lang="ru-RU" dirty="0"/>
              <a:t> </a:t>
            </a:r>
            <a:r>
              <a:rPr lang="ru-RU" dirty="0" err="1"/>
              <a:t>захисних</a:t>
            </a:r>
            <a:r>
              <a:rPr lang="ru-RU" dirty="0"/>
              <a:t> </a:t>
            </a:r>
            <a:r>
              <a:rPr lang="ru-RU" dirty="0" err="1"/>
              <a:t>механізмів</a:t>
            </a:r>
            <a:r>
              <a:rPr lang="ru-RU" dirty="0"/>
              <a:t>, </a:t>
            </a:r>
            <a:r>
              <a:rPr lang="ru-RU" dirty="0" err="1"/>
              <a:t>фантазувань</a:t>
            </a:r>
            <a:r>
              <a:rPr lang="ru-RU" dirty="0"/>
              <a:t> для </a:t>
            </a:r>
            <a:r>
              <a:rPr lang="ru-RU" dirty="0" err="1"/>
              <a:t>подолання</a:t>
            </a:r>
            <a:r>
              <a:rPr lang="ru-RU" dirty="0"/>
              <a:t> «</a:t>
            </a:r>
            <a:r>
              <a:rPr lang="ru-RU" dirty="0" err="1"/>
              <a:t>виклику</a:t>
            </a:r>
            <a:r>
              <a:rPr lang="ru-RU" dirty="0"/>
              <a:t>» </a:t>
            </a:r>
            <a:r>
              <a:rPr lang="ru-RU" dirty="0" err="1"/>
              <a:t>середовища</a:t>
            </a:r>
            <a:r>
              <a:rPr lang="ru-RU" dirty="0"/>
              <a:t>. </a:t>
            </a:r>
            <a:endParaRPr dirty="0"/>
          </a:p>
          <a:p>
            <a:pPr marL="0" lvl="0" indent="0" algn="l" rtl="0">
              <a:spcBef>
                <a:spcPts val="0"/>
              </a:spcBef>
              <a:spcAft>
                <a:spcPts val="0"/>
              </a:spcAft>
              <a:buNone/>
            </a:pPr>
            <a:r>
              <a:rPr lang="ru-RU" dirty="0" err="1"/>
              <a:t>Адаптаційна</a:t>
            </a:r>
            <a:r>
              <a:rPr lang="ru-RU" dirty="0"/>
              <a:t> </a:t>
            </a:r>
            <a:r>
              <a:rPr lang="ru-RU" dirty="0" err="1"/>
              <a:t>функція</a:t>
            </a:r>
            <a:r>
              <a:rPr lang="ru-RU" dirty="0"/>
              <a:t> страху </a:t>
            </a:r>
            <a:r>
              <a:rPr lang="ru-RU" dirty="0" err="1"/>
              <a:t>змушує</a:t>
            </a:r>
            <a:r>
              <a:rPr lang="ru-RU" dirty="0"/>
              <a:t> </a:t>
            </a:r>
            <a:r>
              <a:rPr lang="ru-RU" dirty="0" err="1"/>
              <a:t>дитину</a:t>
            </a:r>
            <a:r>
              <a:rPr lang="ru-RU" dirty="0"/>
              <a:t> </a:t>
            </a:r>
            <a:r>
              <a:rPr lang="ru-RU" dirty="0" err="1"/>
              <a:t>пристосовуватися</a:t>
            </a:r>
            <a:r>
              <a:rPr lang="ru-RU" dirty="0"/>
              <a:t> до </a:t>
            </a:r>
            <a:r>
              <a:rPr lang="ru-RU" dirty="0" err="1"/>
              <a:t>домінуючого</a:t>
            </a:r>
            <a:r>
              <a:rPr lang="ru-RU" dirty="0"/>
              <a:t> </a:t>
            </a:r>
            <a:r>
              <a:rPr lang="ru-RU" dirty="0" err="1"/>
              <a:t>середовища</a:t>
            </a:r>
            <a:r>
              <a:rPr lang="ru-RU" dirty="0"/>
              <a:t>, </a:t>
            </a:r>
            <a:r>
              <a:rPr lang="ru-RU" dirty="0" err="1"/>
              <a:t>змінювати</a:t>
            </a:r>
            <a:r>
              <a:rPr lang="ru-RU" dirty="0"/>
              <a:t> </a:t>
            </a:r>
            <a:r>
              <a:rPr lang="ru-RU" dirty="0" err="1"/>
              <a:t>свої</a:t>
            </a:r>
            <a:r>
              <a:rPr lang="ru-RU" dirty="0"/>
              <a:t> </a:t>
            </a:r>
            <a:r>
              <a:rPr lang="ru-RU" dirty="0" err="1"/>
              <a:t>цінності</a:t>
            </a:r>
            <a:r>
              <a:rPr lang="ru-RU" dirty="0"/>
              <a:t> та </a:t>
            </a:r>
            <a:r>
              <a:rPr lang="ru-RU" dirty="0" err="1"/>
              <a:t>форми</a:t>
            </a:r>
            <a:r>
              <a:rPr lang="ru-RU" dirty="0"/>
              <a:t> </a:t>
            </a:r>
            <a:r>
              <a:rPr lang="ru-RU" dirty="0" err="1"/>
              <a:t>поведінки</a:t>
            </a:r>
            <a:r>
              <a:rPr lang="ru-RU" dirty="0"/>
              <a:t> й стиль </a:t>
            </a:r>
            <a:r>
              <a:rPr lang="ru-RU" dirty="0" err="1"/>
              <a:t>діяльності</a:t>
            </a:r>
            <a:r>
              <a:rPr lang="ru-RU" dirty="0"/>
              <a:t>, а </a:t>
            </a:r>
            <a:r>
              <a:rPr lang="ru-RU" dirty="0" err="1"/>
              <a:t>також</a:t>
            </a:r>
            <a:r>
              <a:rPr lang="ru-RU" dirty="0"/>
              <a:t> </a:t>
            </a:r>
            <a:r>
              <a:rPr lang="ru-RU" dirty="0" err="1"/>
              <a:t>запобігати</a:t>
            </a:r>
            <a:r>
              <a:rPr lang="ru-RU" dirty="0"/>
              <a:t> </a:t>
            </a:r>
            <a:r>
              <a:rPr lang="ru-RU" dirty="0" err="1"/>
              <a:t>надто</a:t>
            </a:r>
            <a:r>
              <a:rPr lang="ru-RU" dirty="0"/>
              <a:t> </a:t>
            </a:r>
            <a:r>
              <a:rPr lang="ru-RU" dirty="0" err="1"/>
              <a:t>егоїстичним</a:t>
            </a:r>
            <a:r>
              <a:rPr lang="ru-RU" dirty="0"/>
              <a:t>, </a:t>
            </a:r>
            <a:r>
              <a:rPr lang="ru-RU" dirty="0" err="1"/>
              <a:t>загрозливим</a:t>
            </a:r>
            <a:r>
              <a:rPr lang="ru-RU" dirty="0"/>
              <a:t> для </a:t>
            </a:r>
            <a:r>
              <a:rPr lang="ru-RU" dirty="0" err="1"/>
              <a:t>індивідуального</a:t>
            </a:r>
            <a:r>
              <a:rPr lang="ru-RU" dirty="0"/>
              <a:t> та </a:t>
            </a:r>
            <a:r>
              <a:rPr lang="ru-RU" dirty="0" err="1"/>
              <a:t>колективного</a:t>
            </a:r>
            <a:r>
              <a:rPr lang="ru-RU" dirty="0"/>
              <a:t> </a:t>
            </a:r>
            <a:r>
              <a:rPr lang="ru-RU" dirty="0" err="1"/>
              <a:t>життя</a:t>
            </a:r>
            <a:r>
              <a:rPr lang="ru-RU" dirty="0"/>
              <a:t>, </a:t>
            </a:r>
            <a:r>
              <a:rPr lang="ru-RU" dirty="0" err="1"/>
              <a:t>безглуздим</a:t>
            </a:r>
            <a:r>
              <a:rPr lang="ru-RU" dirty="0"/>
              <a:t> та </a:t>
            </a:r>
            <a:r>
              <a:rPr lang="ru-RU" dirty="0" err="1"/>
              <a:t>імпульсивним</a:t>
            </a:r>
            <a:r>
              <a:rPr lang="ru-RU" dirty="0"/>
              <a:t> </a:t>
            </a:r>
            <a:r>
              <a:rPr lang="ru-RU" dirty="0" err="1"/>
              <a:t>діям</a:t>
            </a:r>
            <a:r>
              <a:rPr lang="ru-RU" dirty="0"/>
              <a:t>. </a:t>
            </a:r>
            <a:endParaRPr dirty="0"/>
          </a:p>
          <a:p>
            <a:pPr marL="0" lvl="0" indent="0" algn="l" rtl="0">
              <a:spcBef>
                <a:spcPts val="0"/>
              </a:spcBef>
              <a:spcAft>
                <a:spcPts val="0"/>
              </a:spcAft>
              <a:buNone/>
            </a:pPr>
            <a:r>
              <a:rPr lang="ru-RU" dirty="0" err="1"/>
              <a:t>Виховна</a:t>
            </a:r>
            <a:r>
              <a:rPr lang="ru-RU" dirty="0"/>
              <a:t> </a:t>
            </a:r>
            <a:r>
              <a:rPr lang="ru-RU" dirty="0" err="1"/>
              <a:t>функція</a:t>
            </a:r>
            <a:r>
              <a:rPr lang="ru-RU" dirty="0"/>
              <a:t> (</a:t>
            </a:r>
            <a:r>
              <a:rPr lang="ru-RU" dirty="0" err="1"/>
              <a:t>може</a:t>
            </a:r>
            <a:r>
              <a:rPr lang="ru-RU" dirty="0"/>
              <a:t> бути включена у </a:t>
            </a:r>
            <a:r>
              <a:rPr lang="ru-RU" dirty="0" err="1"/>
              <a:t>суспільно-контрольну</a:t>
            </a:r>
            <a:r>
              <a:rPr lang="ru-RU" dirty="0"/>
              <a:t> та </a:t>
            </a:r>
            <a:r>
              <a:rPr lang="ru-RU" dirty="0" err="1"/>
              <a:t>адаптаційну</a:t>
            </a:r>
            <a:r>
              <a:rPr lang="ru-RU" dirty="0"/>
              <a:t> </a:t>
            </a:r>
            <a:r>
              <a:rPr lang="ru-RU" dirty="0" err="1"/>
              <a:t>функції</a:t>
            </a:r>
            <a:r>
              <a:rPr lang="ru-RU" dirty="0"/>
              <a:t>) </a:t>
            </a:r>
            <a:r>
              <a:rPr lang="ru-RU" dirty="0" err="1"/>
              <a:t>застерігає</a:t>
            </a:r>
            <a:r>
              <a:rPr lang="ru-RU" dirty="0"/>
              <a:t> </a:t>
            </a:r>
            <a:r>
              <a:rPr lang="ru-RU" dirty="0" err="1"/>
              <a:t>дитину</a:t>
            </a:r>
            <a:r>
              <a:rPr lang="ru-RU" dirty="0"/>
              <a:t> </a:t>
            </a:r>
            <a:r>
              <a:rPr lang="ru-RU" dirty="0" err="1"/>
              <a:t>від</a:t>
            </a:r>
            <a:r>
              <a:rPr lang="ru-RU" dirty="0"/>
              <a:t> </a:t>
            </a:r>
            <a:r>
              <a:rPr lang="ru-RU" dirty="0" err="1"/>
              <a:t>повторних</a:t>
            </a:r>
            <a:r>
              <a:rPr lang="ru-RU" dirty="0"/>
              <a:t> </a:t>
            </a:r>
            <a:r>
              <a:rPr lang="ru-RU" dirty="0" err="1"/>
              <a:t>дій</a:t>
            </a:r>
            <a:r>
              <a:rPr lang="ru-RU" dirty="0"/>
              <a:t>, </a:t>
            </a:r>
            <a:r>
              <a:rPr lang="ru-RU" dirty="0" err="1"/>
              <a:t>які</a:t>
            </a:r>
            <a:r>
              <a:rPr lang="ru-RU" dirty="0"/>
              <a:t> </a:t>
            </a:r>
            <a:r>
              <a:rPr lang="ru-RU" dirty="0" err="1"/>
              <a:t>вже</a:t>
            </a:r>
            <a:r>
              <a:rPr lang="ru-RU" dirty="0"/>
              <a:t> </a:t>
            </a:r>
            <a:r>
              <a:rPr lang="ru-RU" dirty="0" err="1"/>
              <a:t>раніше</a:t>
            </a:r>
            <a:r>
              <a:rPr lang="ru-RU" dirty="0"/>
              <a:t> </a:t>
            </a:r>
            <a:r>
              <a:rPr lang="ru-RU" dirty="0" err="1"/>
              <a:t>спричиняли</a:t>
            </a:r>
            <a:r>
              <a:rPr lang="ru-RU" dirty="0"/>
              <a:t> </a:t>
            </a:r>
            <a:r>
              <a:rPr lang="ru-RU" dirty="0" err="1"/>
              <a:t>відчуття</a:t>
            </a:r>
            <a:r>
              <a:rPr lang="ru-RU" dirty="0"/>
              <a:t> страху. </a:t>
            </a:r>
            <a:r>
              <a:rPr lang="ru-RU" dirty="0" err="1"/>
              <a:t>Пам'ятаючи</a:t>
            </a:r>
            <a:r>
              <a:rPr lang="ru-RU" dirty="0"/>
              <a:t> </a:t>
            </a:r>
            <a:r>
              <a:rPr lang="ru-RU" dirty="0" err="1"/>
              <a:t>це</a:t>
            </a:r>
            <a:r>
              <a:rPr lang="ru-RU" dirty="0"/>
              <a:t> </a:t>
            </a:r>
            <a:r>
              <a:rPr lang="ru-RU" dirty="0" err="1"/>
              <a:t>відчуття</a:t>
            </a:r>
            <a:r>
              <a:rPr lang="ru-RU" dirty="0"/>
              <a:t>, вона не </a:t>
            </a:r>
            <a:r>
              <a:rPr lang="ru-RU" dirty="0" err="1"/>
              <a:t>переступає</a:t>
            </a:r>
            <a:r>
              <a:rPr lang="ru-RU" dirty="0"/>
              <a:t> </a:t>
            </a:r>
            <a:r>
              <a:rPr lang="ru-RU" dirty="0" err="1"/>
              <a:t>межі</a:t>
            </a:r>
            <a:r>
              <a:rPr lang="ru-RU" dirty="0"/>
              <a:t> </a:t>
            </a:r>
            <a:r>
              <a:rPr lang="ru-RU" dirty="0" err="1"/>
              <a:t>раніше</a:t>
            </a:r>
            <a:r>
              <a:rPr lang="ru-RU" dirty="0"/>
              <a:t> </a:t>
            </a:r>
            <a:r>
              <a:rPr lang="ru-RU" dirty="0" err="1"/>
              <a:t>відчутого</a:t>
            </a:r>
            <a:r>
              <a:rPr lang="ru-RU" dirty="0"/>
              <a:t> страху. </a:t>
            </a:r>
            <a:r>
              <a:rPr lang="ru-RU" dirty="0" err="1"/>
              <a:t>Це</a:t>
            </a:r>
            <a:r>
              <a:rPr lang="ru-RU" dirty="0"/>
              <a:t> </a:t>
            </a:r>
            <a:r>
              <a:rPr lang="ru-RU" dirty="0" err="1"/>
              <a:t>створює</a:t>
            </a:r>
            <a:r>
              <a:rPr lang="ru-RU" dirty="0"/>
              <a:t> </a:t>
            </a:r>
            <a:r>
              <a:rPr lang="ru-RU" dirty="0" err="1"/>
              <a:t>внутрішній</a:t>
            </a:r>
            <a:r>
              <a:rPr lang="ru-RU" dirty="0"/>
              <a:t> </a:t>
            </a:r>
            <a:r>
              <a:rPr lang="ru-RU" dirty="0" err="1"/>
              <a:t>механізм</a:t>
            </a:r>
            <a:r>
              <a:rPr lang="ru-RU" dirty="0"/>
              <a:t> </a:t>
            </a:r>
            <a:r>
              <a:rPr lang="ru-RU" dirty="0" err="1"/>
              <a:t>самоприборкання</a:t>
            </a:r>
            <a:r>
              <a:rPr lang="ru-RU" dirty="0"/>
              <a:t> та </a:t>
            </a:r>
            <a:r>
              <a:rPr lang="ru-RU" dirty="0" err="1"/>
              <a:t>самообмеження</a:t>
            </a:r>
            <a:r>
              <a:rPr lang="ru-RU" dirty="0"/>
              <a:t> </a:t>
            </a:r>
            <a:r>
              <a:rPr lang="ru-RU" dirty="0" err="1"/>
              <a:t>егоїстичних</a:t>
            </a:r>
            <a:r>
              <a:rPr lang="ru-RU" dirty="0"/>
              <a:t> </a:t>
            </a:r>
            <a:r>
              <a:rPr lang="ru-RU" dirty="0" err="1"/>
              <a:t>потягів</a:t>
            </a:r>
            <a:r>
              <a:rPr lang="ru-RU" dirty="0"/>
              <a:t> </a:t>
            </a:r>
            <a:r>
              <a:rPr lang="ru-RU" dirty="0" err="1"/>
              <a:t>заради</a:t>
            </a:r>
            <a:r>
              <a:rPr lang="ru-RU" dirty="0"/>
              <a:t> </a:t>
            </a:r>
            <a:r>
              <a:rPr lang="ru-RU" dirty="0" err="1"/>
              <a:t>вищих</a:t>
            </a:r>
            <a:r>
              <a:rPr lang="ru-RU" dirty="0"/>
              <a:t> </a:t>
            </a:r>
            <a:r>
              <a:rPr lang="ru-RU" dirty="0" err="1"/>
              <a:t>особистих</a:t>
            </a:r>
            <a:r>
              <a:rPr lang="ru-RU" dirty="0"/>
              <a:t> та </a:t>
            </a:r>
            <a:r>
              <a:rPr lang="ru-RU" dirty="0" err="1"/>
              <a:t>суспільних</a:t>
            </a:r>
            <a:r>
              <a:rPr lang="ru-RU" dirty="0"/>
              <a:t> </a:t>
            </a:r>
            <a:r>
              <a:rPr lang="ru-RU" dirty="0" err="1"/>
              <a:t>інтересів</a:t>
            </a:r>
            <a:r>
              <a:rPr lang="ru-RU" dirty="0"/>
              <a:t>. </a:t>
            </a:r>
            <a:r>
              <a:rPr lang="ru-RU" dirty="0" err="1"/>
              <a:t>Виховна</a:t>
            </a:r>
            <a:r>
              <a:rPr lang="ru-RU" dirty="0"/>
              <a:t> </a:t>
            </a:r>
            <a:r>
              <a:rPr lang="ru-RU" dirty="0" err="1"/>
              <a:t>функція</a:t>
            </a:r>
            <a:r>
              <a:rPr lang="ru-RU" dirty="0"/>
              <a:t> страху </a:t>
            </a:r>
            <a:r>
              <a:rPr lang="ru-RU" dirty="0" err="1"/>
              <a:t>полягає</a:t>
            </a:r>
            <a:r>
              <a:rPr lang="ru-RU" dirty="0"/>
              <a:t> в </a:t>
            </a:r>
            <a:r>
              <a:rPr lang="ru-RU" dirty="0" err="1"/>
              <a:t>утворенні</a:t>
            </a:r>
            <a:r>
              <a:rPr lang="ru-RU" dirty="0"/>
              <a:t> </a:t>
            </a:r>
            <a:r>
              <a:rPr lang="ru-RU" dirty="0" err="1"/>
              <a:t>значно</a:t>
            </a:r>
            <a:r>
              <a:rPr lang="ru-RU" dirty="0"/>
              <a:t> </a:t>
            </a:r>
            <a:r>
              <a:rPr lang="ru-RU" dirty="0" err="1"/>
              <a:t>складніших</a:t>
            </a:r>
            <a:r>
              <a:rPr lang="ru-RU" dirty="0"/>
              <a:t> </a:t>
            </a:r>
            <a:r>
              <a:rPr lang="ru-RU" dirty="0" err="1"/>
              <a:t>соціокультурних</a:t>
            </a:r>
            <a:r>
              <a:rPr lang="ru-RU" dirty="0"/>
              <a:t> </a:t>
            </a:r>
            <a:r>
              <a:rPr lang="ru-RU" dirty="0" err="1"/>
              <a:t>почуттів</a:t>
            </a:r>
            <a:r>
              <a:rPr lang="ru-RU" dirty="0"/>
              <a:t> — </a:t>
            </a:r>
            <a:r>
              <a:rPr lang="ru-RU" dirty="0" err="1"/>
              <a:t>провини</a:t>
            </a:r>
            <a:r>
              <a:rPr lang="ru-RU" dirty="0"/>
              <a:t>, </a:t>
            </a:r>
            <a:r>
              <a:rPr lang="ru-RU" dirty="0" err="1"/>
              <a:t>обов'язку</a:t>
            </a:r>
            <a:r>
              <a:rPr lang="ru-RU" dirty="0"/>
              <a:t>, </a:t>
            </a:r>
            <a:r>
              <a:rPr lang="ru-RU" dirty="0" err="1"/>
              <a:t>совісті</a:t>
            </a:r>
            <a:r>
              <a:rPr lang="ru-RU" dirty="0"/>
              <a:t>. </a:t>
            </a:r>
            <a:endParaRPr dirty="0"/>
          </a:p>
          <a:p>
            <a:pPr marL="0" lvl="0" indent="0" algn="l" rtl="0">
              <a:spcBef>
                <a:spcPts val="0"/>
              </a:spcBef>
              <a:spcAft>
                <a:spcPts val="0"/>
              </a:spcAft>
              <a:buNone/>
            </a:pPr>
            <a:r>
              <a:rPr lang="ru-RU" dirty="0" err="1"/>
              <a:t>Суспільно-контролююча</a:t>
            </a:r>
            <a:r>
              <a:rPr lang="ru-RU" dirty="0"/>
              <a:t> </a:t>
            </a:r>
            <a:r>
              <a:rPr lang="ru-RU" dirty="0" err="1"/>
              <a:t>функція</a:t>
            </a:r>
            <a:r>
              <a:rPr lang="ru-RU" dirty="0"/>
              <a:t>, за </a:t>
            </a:r>
            <a:r>
              <a:rPr lang="ru-RU" dirty="0" err="1"/>
              <a:t>якої</a:t>
            </a:r>
            <a:r>
              <a:rPr lang="ru-RU" dirty="0"/>
              <a:t> страх </a:t>
            </a:r>
            <a:r>
              <a:rPr lang="ru-RU" dirty="0" err="1"/>
              <a:t>виступає</a:t>
            </a:r>
            <a:r>
              <a:rPr lang="ru-RU" dirty="0"/>
              <a:t> </a:t>
            </a:r>
            <a:r>
              <a:rPr lang="ru-RU" dirty="0" err="1"/>
              <a:t>засобом</a:t>
            </a:r>
            <a:r>
              <a:rPr lang="ru-RU" dirty="0"/>
              <a:t> </a:t>
            </a:r>
            <a:r>
              <a:rPr lang="ru-RU" dirty="0" err="1"/>
              <a:t>упорядкування</a:t>
            </a:r>
            <a:r>
              <a:rPr lang="ru-RU" dirty="0"/>
              <a:t>, </a:t>
            </a:r>
            <a:r>
              <a:rPr lang="ru-RU" dirty="0" err="1"/>
              <a:t>організації</a:t>
            </a:r>
            <a:r>
              <a:rPr lang="ru-RU" dirty="0"/>
              <a:t> та контролю через морально-</a:t>
            </a:r>
            <a:r>
              <a:rPr lang="ru-RU" dirty="0" err="1"/>
              <a:t>релігійні</a:t>
            </a:r>
            <a:r>
              <a:rPr lang="ru-RU" dirty="0"/>
              <a:t> та </a:t>
            </a:r>
            <a:r>
              <a:rPr lang="ru-RU" dirty="0" err="1"/>
              <a:t>правові</a:t>
            </a:r>
            <a:r>
              <a:rPr lang="ru-RU" dirty="0"/>
              <a:t> </a:t>
            </a:r>
            <a:r>
              <a:rPr lang="ru-RU" dirty="0" err="1"/>
              <a:t>норми</a:t>
            </a:r>
            <a:r>
              <a:rPr lang="ru-RU" dirty="0"/>
              <a:t> й </a:t>
            </a:r>
            <a:r>
              <a:rPr lang="ru-RU" dirty="0" err="1"/>
              <a:t>відповідні</a:t>
            </a:r>
            <a:r>
              <a:rPr lang="ru-RU" dirty="0"/>
              <a:t> </a:t>
            </a:r>
            <a:r>
              <a:rPr lang="ru-RU" dirty="0" err="1"/>
              <a:t>соціальні</a:t>
            </a:r>
            <a:r>
              <a:rPr lang="ru-RU" dirty="0"/>
              <a:t> </a:t>
            </a:r>
            <a:r>
              <a:rPr lang="ru-RU" dirty="0" err="1"/>
              <a:t>санкції</a:t>
            </a:r>
            <a:r>
              <a:rPr lang="ru-RU" dirty="0"/>
              <a:t>, </a:t>
            </a:r>
            <a:r>
              <a:rPr lang="ru-RU" dirty="0" err="1"/>
              <a:t>механізми</a:t>
            </a:r>
            <a:r>
              <a:rPr lang="ru-RU" dirty="0"/>
              <a:t> </a:t>
            </a:r>
            <a:r>
              <a:rPr lang="ru-RU" dirty="0" err="1"/>
              <a:t>суспільного</a:t>
            </a:r>
            <a:r>
              <a:rPr lang="ru-RU" dirty="0"/>
              <a:t> </a:t>
            </a:r>
            <a:r>
              <a:rPr lang="ru-RU" dirty="0" err="1"/>
              <a:t>засудження</a:t>
            </a:r>
            <a:r>
              <a:rPr lang="ru-RU" dirty="0"/>
              <a:t>. </a:t>
            </a:r>
            <a:endParaRPr dirty="0"/>
          </a:p>
          <a:p>
            <a:pPr marL="0" lvl="0" indent="0" algn="l" rtl="0">
              <a:spcBef>
                <a:spcPts val="0"/>
              </a:spcBef>
              <a:spcAft>
                <a:spcPts val="0"/>
              </a:spcAft>
              <a:buNone/>
            </a:pPr>
            <a:r>
              <a:rPr lang="ru-RU" dirty="0"/>
              <a:t>Культурна </a:t>
            </a:r>
            <a:r>
              <a:rPr lang="ru-RU" dirty="0" err="1"/>
              <a:t>функція</a:t>
            </a:r>
            <a:r>
              <a:rPr lang="ru-RU" dirty="0"/>
              <a:t> страху </a:t>
            </a:r>
            <a:r>
              <a:rPr lang="ru-RU" dirty="0" err="1"/>
              <a:t>полягає</a:t>
            </a:r>
            <a:r>
              <a:rPr lang="ru-RU" dirty="0"/>
              <a:t> в тому, </a:t>
            </a:r>
            <a:r>
              <a:rPr lang="ru-RU" dirty="0" err="1"/>
              <a:t>що</a:t>
            </a:r>
            <a:r>
              <a:rPr lang="ru-RU" dirty="0"/>
              <a:t> як негативна </a:t>
            </a:r>
            <a:r>
              <a:rPr lang="ru-RU" dirty="0" err="1"/>
              <a:t>емоція</a:t>
            </a:r>
            <a:r>
              <a:rPr lang="ru-RU" dirty="0"/>
              <a:t>, страх </a:t>
            </a:r>
            <a:r>
              <a:rPr lang="ru-RU" dirty="0" err="1"/>
              <a:t>примушує</a:t>
            </a:r>
            <a:r>
              <a:rPr lang="ru-RU" dirty="0"/>
              <a:t> </a:t>
            </a:r>
            <a:r>
              <a:rPr lang="ru-RU" dirty="0" err="1"/>
              <a:t>дитину</a:t>
            </a:r>
            <a:r>
              <a:rPr lang="ru-RU" dirty="0"/>
              <a:t> до активного </a:t>
            </a:r>
            <a:r>
              <a:rPr lang="ru-RU" dirty="0" err="1"/>
              <a:t>фантазування</a:t>
            </a:r>
            <a:r>
              <a:rPr lang="ru-RU" dirty="0"/>
              <a:t>, яке, у свою </a:t>
            </a:r>
            <a:r>
              <a:rPr lang="ru-RU" dirty="0" err="1"/>
              <a:t>чергу</a:t>
            </a:r>
            <a:r>
              <a:rPr lang="ru-RU" dirty="0"/>
              <a:t>, </a:t>
            </a:r>
            <a:r>
              <a:rPr lang="ru-RU" dirty="0" err="1"/>
              <a:t>перетворюється</a:t>
            </a:r>
            <a:r>
              <a:rPr lang="ru-RU" dirty="0"/>
              <a:t> на </a:t>
            </a:r>
            <a:r>
              <a:rPr lang="ru-RU" dirty="0" err="1"/>
              <a:t>формоутворювальну</a:t>
            </a:r>
            <a:r>
              <a:rPr lang="ru-RU" dirty="0"/>
              <a:t> </a:t>
            </a:r>
            <a:r>
              <a:rPr lang="ru-RU" dirty="0" err="1"/>
              <a:t>міфологічну</a:t>
            </a:r>
            <a:r>
              <a:rPr lang="ru-RU" dirty="0"/>
              <a:t> систему </a:t>
            </a:r>
            <a:r>
              <a:rPr lang="ru-RU" dirty="0" err="1"/>
              <a:t>мотивів</a:t>
            </a:r>
            <a:r>
              <a:rPr lang="ru-RU" dirty="0"/>
              <a:t>, </a:t>
            </a:r>
            <a:r>
              <a:rPr lang="ru-RU" dirty="0" err="1"/>
              <a:t>обрядів</a:t>
            </a:r>
            <a:r>
              <a:rPr lang="ru-RU" dirty="0"/>
              <a:t> та </a:t>
            </a:r>
            <a:r>
              <a:rPr lang="ru-RU" dirty="0" err="1"/>
              <a:t>ритуалів</a:t>
            </a:r>
            <a:r>
              <a:rPr lang="ru-RU" dirty="0"/>
              <a:t>, а </a:t>
            </a:r>
            <a:r>
              <a:rPr lang="ru-RU" dirty="0" err="1"/>
              <a:t>також</a:t>
            </a:r>
            <a:r>
              <a:rPr lang="ru-RU" dirty="0"/>
              <a:t> </a:t>
            </a:r>
            <a:r>
              <a:rPr lang="ru-RU" dirty="0" err="1"/>
              <a:t>різноманітних</a:t>
            </a:r>
            <a:r>
              <a:rPr lang="ru-RU" dirty="0"/>
              <a:t> </a:t>
            </a:r>
            <a:r>
              <a:rPr lang="ru-RU" dirty="0" err="1"/>
              <a:t>видів</a:t>
            </a:r>
            <a:r>
              <a:rPr lang="ru-RU" dirty="0"/>
              <a:t> </a:t>
            </a:r>
            <a:r>
              <a:rPr lang="ru-RU" dirty="0" err="1"/>
              <a:t>мистецтва</a:t>
            </a:r>
            <a:r>
              <a:rPr lang="ru-RU" dirty="0"/>
              <a:t>. 7. </a:t>
            </a:r>
            <a:r>
              <a:rPr lang="ru-RU" dirty="0" err="1"/>
              <a:t>Пізнавальна</a:t>
            </a:r>
            <a:r>
              <a:rPr lang="ru-RU" dirty="0"/>
              <a:t> </a:t>
            </a:r>
            <a:r>
              <a:rPr lang="ru-RU" dirty="0" err="1"/>
              <a:t>функція</a:t>
            </a:r>
            <a:r>
              <a:rPr lang="ru-RU" dirty="0"/>
              <a:t> </a:t>
            </a:r>
            <a:r>
              <a:rPr lang="ru-RU" dirty="0" err="1"/>
              <a:t>полягає</a:t>
            </a:r>
            <a:r>
              <a:rPr lang="ru-RU" dirty="0"/>
              <a:t> у тому, </a:t>
            </a:r>
            <a:r>
              <a:rPr lang="ru-RU" dirty="0" err="1"/>
              <a:t>що</a:t>
            </a:r>
            <a:r>
              <a:rPr lang="ru-RU" dirty="0"/>
              <a:t> страх </a:t>
            </a:r>
            <a:r>
              <a:rPr lang="ru-RU" dirty="0" err="1"/>
              <a:t>підштовхує</a:t>
            </a:r>
            <a:r>
              <a:rPr lang="ru-RU" dirty="0"/>
              <a:t> </a:t>
            </a:r>
            <a:r>
              <a:rPr lang="ru-RU" dirty="0" err="1"/>
              <a:t>дитину</a:t>
            </a:r>
            <a:r>
              <a:rPr lang="ru-RU" dirty="0"/>
              <a:t> до критичного та </a:t>
            </a:r>
            <a:r>
              <a:rPr lang="ru-RU" dirty="0" err="1"/>
              <a:t>вибіркового</a:t>
            </a:r>
            <a:r>
              <a:rPr lang="ru-RU" dirty="0"/>
              <a:t> </a:t>
            </a:r>
            <a:r>
              <a:rPr lang="ru-RU" dirty="0" err="1"/>
              <a:t>ставлення</a:t>
            </a:r>
            <a:r>
              <a:rPr lang="ru-RU" dirty="0"/>
              <a:t> до </a:t>
            </a:r>
            <a:r>
              <a:rPr lang="ru-RU" dirty="0" err="1"/>
              <a:t>навколишньої</a:t>
            </a:r>
            <a:r>
              <a:rPr lang="ru-RU" dirty="0"/>
              <a:t> </a:t>
            </a:r>
            <a:r>
              <a:rPr lang="ru-RU" dirty="0" err="1"/>
              <a:t>дійсності</a:t>
            </a:r>
            <a:r>
              <a:rPr lang="ru-RU" dirty="0"/>
              <a:t>. 41 8. </a:t>
            </a:r>
            <a:r>
              <a:rPr lang="ru-RU" dirty="0" err="1"/>
              <a:t>Онтологічна</a:t>
            </a:r>
            <a:r>
              <a:rPr lang="ru-RU" dirty="0"/>
              <a:t> </a:t>
            </a:r>
            <a:r>
              <a:rPr lang="ru-RU" dirty="0" err="1"/>
              <a:t>функція</a:t>
            </a:r>
            <a:r>
              <a:rPr lang="ru-RU" dirty="0"/>
              <a:t> </a:t>
            </a:r>
            <a:r>
              <a:rPr lang="ru-RU" dirty="0" err="1"/>
              <a:t>розкриває</a:t>
            </a:r>
            <a:r>
              <a:rPr lang="ru-RU" dirty="0"/>
              <a:t> </a:t>
            </a:r>
            <a:r>
              <a:rPr lang="ru-RU" dirty="0" err="1"/>
              <a:t>справжню</a:t>
            </a:r>
            <a:r>
              <a:rPr lang="ru-RU" dirty="0"/>
              <a:t> природу </a:t>
            </a:r>
            <a:r>
              <a:rPr lang="ru-RU" dirty="0" err="1"/>
              <a:t>існування</a:t>
            </a:r>
            <a:r>
              <a:rPr lang="ru-RU" dirty="0"/>
              <a:t> та </a:t>
            </a:r>
            <a:r>
              <a:rPr lang="ru-RU" dirty="0" err="1"/>
              <a:t>місце</a:t>
            </a:r>
            <a:r>
              <a:rPr lang="ru-RU" dirty="0"/>
              <a:t> </a:t>
            </a:r>
            <a:r>
              <a:rPr lang="ru-RU" dirty="0" err="1"/>
              <a:t>людини</a:t>
            </a:r>
            <a:r>
              <a:rPr lang="ru-RU" dirty="0"/>
              <a:t> у </a:t>
            </a:r>
            <a:r>
              <a:rPr lang="ru-RU" dirty="0" err="1"/>
              <a:t>світі</a:t>
            </a:r>
            <a:r>
              <a:rPr lang="ru-RU" dirty="0"/>
              <a:t> </a:t>
            </a:r>
            <a:endParaRPr dirty="0"/>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4</a:t>
            </a:fld>
            <a:endParaRPr/>
          </a:p>
        </p:txBody>
      </p:sp>
    </p:spTree>
    <p:extLst>
      <p:ext uri="{BB962C8B-B14F-4D97-AF65-F5344CB8AC3E}">
        <p14:creationId xmlns:p14="http://schemas.microsoft.com/office/powerpoint/2010/main" val="1295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Проаналізуйте інформацію. Чи згодні що переживання страху має як позитивний так негативний вплив на особистість дитини?</a:t>
            </a: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5</a:t>
            </a:fld>
            <a:endParaRPr/>
          </a:p>
        </p:txBody>
      </p:sp>
    </p:spTree>
    <p:extLst>
      <p:ext uri="{BB962C8B-B14F-4D97-AF65-F5344CB8AC3E}">
        <p14:creationId xmlns:p14="http://schemas.microsoft.com/office/powerpoint/2010/main" val="218550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О. Захаров вважає, що вік від трьох до чотирьох років є періодом появи навіяних страхів, джерелом яких є дорослі – батьки, вихователі, бабусі, дідусі. Вирази значущих дорослих: «Не підходь – впадеш», «Не гладь – вкусить» тощо, є сигналами тривоги, у відповідь на які у дитини виникає реакція страху. Настороження, лякання є першопричинами появи навіюваних страхів. Особливо часто навіяні страхи виникають у дітей надмірно тривожних батьків.</a:t>
            </a:r>
            <a:endParaRPr/>
          </a:p>
          <a:p>
            <a:pPr marL="0" lvl="0" indent="0" algn="l" rtl="0">
              <a:spcBef>
                <a:spcPts val="0"/>
              </a:spcBef>
              <a:spcAft>
                <a:spcPts val="0"/>
              </a:spcAft>
              <a:buNone/>
            </a:pPr>
            <a:r>
              <a:rPr lang="ru-RU"/>
              <a:t>Після трьох років страх темряви переважає і створює для дитини ситуацію, аналогічну самотності. Страх самотності пов'язаний з потребою в безпеці: дитині необхідно, щоб поруч з нею хтось був. Боязнь залишитися одній сприяє виникненню дедалі більшого страху. </a:t>
            </a:r>
            <a:endParaRPr/>
          </a:p>
          <a:p>
            <a:pPr marL="0" lvl="0" indent="0" algn="l" rtl="0">
              <a:spcBef>
                <a:spcPts val="0"/>
              </a:spcBef>
              <a:spcAft>
                <a:spcPts val="0"/>
              </a:spcAft>
              <a:buNone/>
            </a:pPr>
            <a:r>
              <a:rPr lang="ru-RU"/>
              <a:t>Діти цього віку бояться покарань дорослого у відповідь на помилку в своїй поведінці. Вони гостро реагують, якщо на них довгий час ніхто не звертає уваги, не рахуються з ними або ігнорують. На думку О. Захарова, ці страхи необхідні для виживання, вони передаються з покоління в покоління і складають важливу частину життєвого досвіду.</a:t>
            </a:r>
            <a:endParaRPr/>
          </a:p>
          <a:p>
            <a:pPr marL="0" lvl="0" indent="0" algn="l" rtl="0">
              <a:spcBef>
                <a:spcPts val="0"/>
              </a:spcBef>
              <a:spcAft>
                <a:spcPts val="0"/>
              </a:spcAft>
              <a:buNone/>
            </a:pPr>
            <a:r>
              <a:rPr lang="ru-RU"/>
              <a:t>За даними О. Захарова, провідним страхом старшого дошкільного віку є страх смерті. Його виникнення означає усвідомлення незворотності у просторі та часі. Дитина починає розуміти, що дорослішання на якомусь етапі знаменує смерть, неминучість якої викликає занепокоєння як емоційне неприйняття раціональної необхідності померти. Так чи інакше, дитина вперше відчуває, що смерть – це неминучий факт її біографії. З появою страху смерті наївний період в житті дітей поступово завершується. </a:t>
            </a:r>
            <a:endParaRPr/>
          </a:p>
          <a:p>
            <a:pPr marL="0" lvl="0" indent="0" algn="l" rtl="0">
              <a:spcBef>
                <a:spcPts val="0"/>
              </a:spcBef>
              <a:spcAft>
                <a:spcPts val="0"/>
              </a:spcAft>
              <a:buNone/>
            </a:pPr>
            <a:endParaRPr/>
          </a:p>
        </p:txBody>
      </p:sp>
      <p:sp>
        <p:nvSpPr>
          <p:cNvPr id="163" name="Google Shape;1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6</a:t>
            </a:fld>
            <a:endParaRPr/>
          </a:p>
        </p:txBody>
      </p:sp>
    </p:spTree>
    <p:extLst>
      <p:ext uri="{BB962C8B-B14F-4D97-AF65-F5344CB8AC3E}">
        <p14:creationId xmlns:p14="http://schemas.microsoft.com/office/powerpoint/2010/main" val="189940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Вольові дії молодшого дошкільника (3-4 роки) опосередковуються образом дорослого та ігровою роллю. Наступний етап розвитку волі О. Смирнова пов’язує з формуванням умінь співвідносити свою поведінку з правилами гри у дітей 4-5 років. </a:t>
            </a:r>
            <a:endParaRPr/>
          </a:p>
          <a:p>
            <a:pPr marL="0" lvl="0" indent="0" algn="l" rtl="0">
              <a:spcBef>
                <a:spcPts val="0"/>
              </a:spcBef>
              <a:spcAft>
                <a:spcPts val="0"/>
              </a:spcAft>
              <a:buNone/>
            </a:pPr>
            <a:r>
              <a:rPr lang="ru-RU"/>
              <a:t>Динаміки змін у перебігу дитячих страхів дає можливість стверджувати, що з віком у дошкільників розвивається довільність поведінки, формується й удосконалюється емоційно-вольова сфера. В дошкільний період розвивається саморегуляція та самоконтроль. </a:t>
            </a:r>
            <a:endParaRPr/>
          </a:p>
          <a:p>
            <a:pPr marL="0" lvl="0" indent="0" algn="l" rtl="0">
              <a:spcBef>
                <a:spcPts val="0"/>
              </a:spcBef>
              <a:spcAft>
                <a:spcPts val="0"/>
              </a:spcAft>
              <a:buNone/>
            </a:pPr>
            <a:r>
              <a:rPr lang="ru-RU"/>
              <a:t>Долати страх – це реалізована у поведінці та діях дошкільника здатність аналізувати, більш-менш адекватно оцінювати існуючі загрози, їх небезпеку для свого самопочуття та ефективної активності, враховувати умови, в яких доводиться діяти, докладати вольових зусиль для доцільної регуляції та підтримки оптимальної дієздатності, збереження емоційної рівноваги, прийняття правильних рішень, компетентного розв’язання існуючої проблеми. Тобто йдеться про уміння дитини більш-менш самостійно організовувати, контролювати і спрямовувати свої дії на оптимально можливе збереження дієздатності, емоційної рівноваги, виконання поставленої задачі.</a:t>
            </a:r>
            <a:endParaRPr/>
          </a:p>
        </p:txBody>
      </p:sp>
      <p:sp>
        <p:nvSpPr>
          <p:cNvPr id="175" name="Google Shape;1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7</a:t>
            </a:fld>
            <a:endParaRPr/>
          </a:p>
        </p:txBody>
      </p:sp>
    </p:spTree>
    <p:extLst>
      <p:ext uri="{BB962C8B-B14F-4D97-AF65-F5344CB8AC3E}">
        <p14:creationId xmlns:p14="http://schemas.microsoft.com/office/powerpoint/2010/main" val="22263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ru-RU">
                <a:solidFill>
                  <a:srgbClr val="2B2B2B"/>
                </a:solidFill>
                <a:highlight>
                  <a:srgbClr val="FFFFFF"/>
                </a:highlight>
                <a:latin typeface="Arial"/>
                <a:ea typeface="Arial"/>
                <a:cs typeface="Arial"/>
                <a:sym typeface="Arial"/>
              </a:rPr>
              <a:t>Якщо навчити дошкільників правильно ставитися до своїх страхів, об’єктивно оцінювати небезпеку, це відчуття лише допомагатиме їм у майбутньому і в жодному разі не нашкодить. </a:t>
            </a: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8</a:t>
            </a:fld>
            <a:endParaRPr/>
          </a:p>
        </p:txBody>
      </p:sp>
    </p:spTree>
    <p:extLst>
      <p:ext uri="{BB962C8B-B14F-4D97-AF65-F5344CB8AC3E}">
        <p14:creationId xmlns:p14="http://schemas.microsoft.com/office/powerpoint/2010/main" val="315448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Особливостями розвитку дітей дошкільного віку є прояви ними допитливості та безстрашності, оскільки вони ще не здобули негативного життєвого досвіду. Саме тому існує ризик, що вони можуть потрапити в небезпечну ситуацію, оскільки ще не досить обізнані через свій вік із різними негативними чинниками. Навчити дітей орієнтуватися під час виникнення небезпеки – одне з важливих завдань сьогодення.</a:t>
            </a:r>
            <a:endParaRPr/>
          </a:p>
          <a:p>
            <a:pPr marL="0" lvl="0" indent="0" algn="l" rtl="0">
              <a:spcBef>
                <a:spcPts val="0"/>
              </a:spcBef>
              <a:spcAft>
                <a:spcPts val="0"/>
              </a:spcAft>
              <a:buNone/>
            </a:pPr>
            <a:r>
              <a:rPr lang="ru-RU"/>
              <a:t>Важливо виховувати у дошкільників бажання діяти на основі набутих знань та досвіду; формувати уміння аналізувати та реалістично оцінювати обставини, які складаються, використовувати власні ресурси, проявляти силу волі в різних життєвих ситуаціях задля позитивного результати</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6" name="Google Shape;19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9</a:t>
            </a:fld>
            <a:endParaRPr/>
          </a:p>
        </p:txBody>
      </p:sp>
    </p:spTree>
    <p:extLst>
      <p:ext uri="{BB962C8B-B14F-4D97-AF65-F5344CB8AC3E}">
        <p14:creationId xmlns:p14="http://schemas.microsoft.com/office/powerpoint/2010/main" val="192852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ий слайд"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Назва розділу"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міст і підпис"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і підпис"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AE4E0"/>
            </a:gs>
            <a:gs pos="13098">
              <a:srgbClr val="B7DEE1"/>
            </a:gs>
            <a:gs pos="74000">
              <a:srgbClr val="A9BEE4"/>
            </a:gs>
            <a:gs pos="83000">
              <a:srgbClr val="A9BEE4"/>
            </a:gs>
            <a:gs pos="100000">
              <a:srgbClr val="C5D3ED"/>
            </a:gs>
          </a:gsLst>
          <a:lin ang="54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625600" y="2049462"/>
            <a:ext cx="9144000" cy="25829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entury Schoolbook"/>
              <a:buNone/>
            </a:pPr>
            <a:r>
              <a:rPr lang="ru-RU" sz="4000" b="1" dirty="0">
                <a:latin typeface="Century Schoolbook"/>
                <a:ea typeface="Century Schoolbook"/>
                <a:cs typeface="Century Schoolbook"/>
                <a:sym typeface="Century Schoolbook"/>
              </a:rPr>
              <a:t>ПСИХОЛОГО-ПЕДАГОГІЧНІ ТЕХНОЛОГІЇ РОЗВИТКУ У ДОШКІЛЬНИКІВ </a:t>
            </a:r>
            <a:br>
              <a:rPr lang="ru-RU" sz="4000" b="1" dirty="0">
                <a:latin typeface="Century Schoolbook"/>
                <a:ea typeface="Century Schoolbook"/>
                <a:cs typeface="Century Schoolbook"/>
                <a:sym typeface="Century Schoolbook"/>
              </a:rPr>
            </a:br>
            <a:r>
              <a:rPr lang="ru-RU" sz="4000" b="1" dirty="0">
                <a:latin typeface="Century Schoolbook"/>
                <a:ea typeface="Century Schoolbook"/>
                <a:cs typeface="Century Schoolbook"/>
                <a:sym typeface="Century Schoolbook"/>
              </a:rPr>
              <a:t>УМІННЯ ДОЛАТИ СТРАХИ</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500"/>
              <a:buFont typeface="Century Schoolbook"/>
              <a:buNone/>
            </a:pPr>
            <a:r>
              <a:rPr lang="ru-RU" sz="3500" b="1">
                <a:latin typeface="Century Schoolbook"/>
                <a:ea typeface="Century Schoolbook"/>
                <a:cs typeface="Century Schoolbook"/>
                <a:sym typeface="Century Schoolbook"/>
              </a:rPr>
              <a:t>Методи та методики збагачення знань дітей про уміння долати страх</a:t>
            </a:r>
            <a:endParaRPr sz="3500" b="1">
              <a:latin typeface="Century Schoolbook"/>
              <a:ea typeface="Century Schoolbook"/>
              <a:cs typeface="Century Schoolbook"/>
              <a:sym typeface="Century Schoolbook"/>
            </a:endParaRPr>
          </a:p>
        </p:txBody>
      </p:sp>
      <p:sp>
        <p:nvSpPr>
          <p:cNvPr id="206" name="Google Shape;206;p15"/>
          <p:cNvSpPr txBox="1">
            <a:spLocks noGrp="1"/>
          </p:cNvSpPr>
          <p:nvPr>
            <p:ph type="body" idx="1"/>
          </p:nvPr>
        </p:nvSpPr>
        <p:spPr>
          <a:xfrm>
            <a:off x="838200" y="2358189"/>
            <a:ext cx="10515600" cy="38187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ru-RU"/>
              <a:t>Читання казок про сміливих та боязких героїв з подальшим їх обговоренням: «Казка про страх» (Анна Зайцева) «Страх» (польська), </a:t>
            </a:r>
            <a:endParaRPr/>
          </a:p>
          <a:p>
            <a:pPr marL="228600" lvl="0" indent="-228600" algn="l" rtl="0">
              <a:lnSpc>
                <a:spcPct val="90000"/>
              </a:lnSpc>
              <a:spcBef>
                <a:spcPts val="1000"/>
              </a:spcBef>
              <a:spcAft>
                <a:spcPts val="0"/>
              </a:spcAft>
              <a:buClr>
                <a:schemeClr val="dk1"/>
              </a:buClr>
              <a:buSzPts val="2800"/>
              <a:buChar char="•"/>
            </a:pPr>
            <a:r>
              <a:rPr lang="ru-RU"/>
              <a:t>творче завдання «Складання свого портрета «Я – сміливий (а) чи боязкий (а)», </a:t>
            </a:r>
            <a:endParaRPr/>
          </a:p>
          <a:p>
            <a:pPr marL="228600" lvl="0" indent="-228600" algn="l" rtl="0">
              <a:lnSpc>
                <a:spcPct val="90000"/>
              </a:lnSpc>
              <a:spcBef>
                <a:spcPts val="1000"/>
              </a:spcBef>
              <a:spcAft>
                <a:spcPts val="0"/>
              </a:spcAft>
              <a:buClr>
                <a:schemeClr val="dk1"/>
              </a:buClr>
              <a:buSzPts val="2800"/>
              <a:buChar char="•"/>
            </a:pPr>
            <a:r>
              <a:rPr lang="ru-RU"/>
              <a:t>перегляд і обговорення мультфільмів: «Ахи-страхи: частина перша: «Нітрохи не страшно», «Ахи-Страхи: частина друга «Змій на даху», «Котигорошко».</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838200" y="681037"/>
            <a:ext cx="10515600" cy="136914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3000"/>
              <a:buFont typeface="Century Schoolbook"/>
              <a:buNone/>
            </a:pPr>
            <a:r>
              <a:rPr lang="ru-RU" sz="3000" b="1">
                <a:latin typeface="Century Schoolbook"/>
                <a:ea typeface="Century Schoolbook"/>
                <a:cs typeface="Century Schoolbook"/>
                <a:sym typeface="Century Schoolbook"/>
              </a:rPr>
              <a:t>Методи та методики вправляння дошкільників в уміннях реалістично оцінювати загрозу, підтримувати оптимістичне самопочуття, доцільно регулювати поведінку та приймати адекватні рішення</a:t>
            </a:r>
            <a:endParaRPr/>
          </a:p>
        </p:txBody>
      </p:sp>
      <p:sp>
        <p:nvSpPr>
          <p:cNvPr id="213" name="Google Shape;213;p16"/>
          <p:cNvSpPr txBox="1">
            <a:spLocks noGrp="1"/>
          </p:cNvSpPr>
          <p:nvPr>
            <p:ph type="body" idx="1"/>
          </p:nvPr>
        </p:nvSpPr>
        <p:spPr>
          <a:xfrm>
            <a:off x="838200" y="2574758"/>
            <a:ext cx="10515600" cy="36022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ru-RU"/>
              <a:t>Виготовлення «Книжки-саморобки»; </a:t>
            </a:r>
            <a:endParaRPr/>
          </a:p>
          <a:p>
            <a:pPr marL="228600" lvl="0" indent="-228600" algn="l" rtl="0">
              <a:lnSpc>
                <a:spcPct val="90000"/>
              </a:lnSpc>
              <a:spcBef>
                <a:spcPts val="1000"/>
              </a:spcBef>
              <a:spcAft>
                <a:spcPts val="0"/>
              </a:spcAft>
              <a:buClr>
                <a:schemeClr val="dk1"/>
              </a:buClr>
              <a:buSzPts val="2800"/>
              <a:buChar char="•"/>
            </a:pPr>
            <a:r>
              <a:rPr lang="ru-RU"/>
              <a:t>вправи на вправляння дітей у підтримці дієздатності в ситуації страху, саморегуляції та самоконтролю своєї поведінки: «Сова», «Володіти собою», «Одягни страшилку», «Перетвори страшне на смішне», «Коли мені страшно – я…», «Позбався вулкану, що вирує всередині тебе!»; </a:t>
            </a:r>
            <a:endParaRPr/>
          </a:p>
          <a:p>
            <a:pPr marL="228600" lvl="0" indent="-228600" algn="l" rtl="0">
              <a:lnSpc>
                <a:spcPct val="90000"/>
              </a:lnSpc>
              <a:spcBef>
                <a:spcPts val="1000"/>
              </a:spcBef>
              <a:spcAft>
                <a:spcPts val="0"/>
              </a:spcAft>
              <a:buClr>
                <a:schemeClr val="dk1"/>
              </a:buClr>
              <a:buSzPts val="2800"/>
              <a:buChar char="•"/>
            </a:pPr>
            <a:r>
              <a:rPr lang="ru-RU"/>
              <a:t>програвання проблемних ситуацій.</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7" descr="Извержение вулкана» — опыт в подготовительной группе. Воспитателям детских  садов, школьным учителям и педагогам - Маам.ру"/>
          <p:cNvPicPr preferRelativeResize="0"/>
          <p:nvPr/>
        </p:nvPicPr>
        <p:blipFill rotWithShape="1">
          <a:blip r:embed="rId3">
            <a:alphaModFix/>
          </a:blip>
          <a:srcRect l="6763"/>
          <a:stretch/>
        </p:blipFill>
        <p:spPr>
          <a:xfrm>
            <a:off x="5797848" y="10"/>
            <a:ext cx="6394152" cy="6857990"/>
          </a:xfrm>
          <a:prstGeom prst="rect">
            <a:avLst/>
          </a:prstGeom>
          <a:noFill/>
          <a:ln>
            <a:noFill/>
          </a:ln>
        </p:spPr>
      </p:pic>
      <p:pic>
        <p:nvPicPr>
          <p:cNvPr id="220" name="Google Shape;220;p17"/>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222" name="Google Shape;222;p17"/>
          <p:cNvSpPr txBox="1">
            <a:spLocks noGrp="1"/>
          </p:cNvSpPr>
          <p:nvPr>
            <p:ph type="body" idx="1"/>
          </p:nvPr>
        </p:nvSpPr>
        <p:spPr>
          <a:xfrm>
            <a:off x="209321" y="696730"/>
            <a:ext cx="5651653" cy="5472715"/>
          </a:xfrm>
          <a:prstGeom prst="rect">
            <a:avLst/>
          </a:prstGeom>
          <a:noFill/>
          <a:ln>
            <a:noFill/>
          </a:ln>
        </p:spPr>
        <p:txBody>
          <a:bodyPr spcFirstLastPara="1" wrap="square" lIns="91425" tIns="45700" rIns="91425" bIns="45700" anchor="ctr" anchorCtr="0">
            <a:normAutofit/>
          </a:bodyPr>
          <a:lstStyle/>
          <a:p>
            <a:pPr marL="0" lvl="0" indent="0">
              <a:spcBef>
                <a:spcPts val="0"/>
              </a:spcBef>
              <a:buClr>
                <a:srgbClr val="000000"/>
              </a:buClr>
              <a:buSzPts val="2000"/>
              <a:buNone/>
            </a:pPr>
            <a:r>
              <a:rPr lang="ru-RU" sz="2000" b="1" dirty="0" err="1" smtClean="0"/>
              <a:t>Малюємо</a:t>
            </a:r>
            <a:r>
              <a:rPr lang="ru-RU" sz="2000" b="1" dirty="0" smtClean="0"/>
              <a:t> страх.(</a:t>
            </a:r>
            <a:r>
              <a:rPr lang="ru-RU" sz="2000" b="1" dirty="0" err="1" smtClean="0"/>
              <a:t>з</a:t>
            </a:r>
            <a:r>
              <a:rPr lang="ru-RU" sz="2000" b="1" dirty="0" smtClean="0"/>
              <a:t> 5 </a:t>
            </a:r>
            <a:r>
              <a:rPr lang="ru-RU" sz="2000" b="1" dirty="0" err="1" smtClean="0"/>
              <a:t>років</a:t>
            </a:r>
            <a:r>
              <a:rPr lang="ru-RU" sz="2000" b="1" dirty="0" smtClean="0"/>
              <a:t>)</a:t>
            </a:r>
            <a:r>
              <a:rPr lang="ru-RU" sz="2000" dirty="0" smtClean="0"/>
              <a:t/>
            </a:r>
            <a:br>
              <a:rPr lang="ru-RU" sz="2000" dirty="0" smtClean="0"/>
            </a:br>
            <a:r>
              <a:rPr lang="ru-RU" sz="2000" dirty="0" err="1" smtClean="0"/>
              <a:t>Дитині</a:t>
            </a:r>
            <a:r>
              <a:rPr lang="ru-RU" sz="2000" dirty="0" smtClean="0"/>
              <a:t> </a:t>
            </a:r>
            <a:r>
              <a:rPr lang="ru-RU" sz="2000" dirty="0" err="1" smtClean="0"/>
              <a:t>можна</a:t>
            </a:r>
            <a:r>
              <a:rPr lang="ru-RU" sz="2000" dirty="0" smtClean="0"/>
              <a:t> </a:t>
            </a:r>
            <a:r>
              <a:rPr lang="ru-RU" sz="2000" dirty="0" err="1" smtClean="0"/>
              <a:t>запропонувати</a:t>
            </a:r>
            <a:r>
              <a:rPr lang="ru-RU" sz="2000" dirty="0" smtClean="0"/>
              <a:t> </a:t>
            </a:r>
            <a:r>
              <a:rPr lang="ru-RU" sz="2000" dirty="0" err="1" smtClean="0"/>
              <a:t>намалювати</a:t>
            </a:r>
            <a:r>
              <a:rPr lang="ru-RU" sz="2000" dirty="0" smtClean="0"/>
              <a:t> на альбомному </a:t>
            </a:r>
            <a:r>
              <a:rPr lang="ru-RU" sz="2000" dirty="0" err="1" smtClean="0"/>
              <a:t>аркуші</a:t>
            </a:r>
            <a:r>
              <a:rPr lang="ru-RU" sz="2000" dirty="0" smtClean="0"/>
              <a:t> </a:t>
            </a:r>
            <a:r>
              <a:rPr lang="ru-RU" sz="2000" dirty="0" err="1" smtClean="0"/>
              <a:t>паперу</a:t>
            </a:r>
            <a:r>
              <a:rPr lang="ru-RU" sz="2000" dirty="0" smtClean="0"/>
              <a:t> </a:t>
            </a:r>
            <a:r>
              <a:rPr lang="ru-RU" sz="2000" dirty="0" err="1" smtClean="0"/>
              <a:t>свій</a:t>
            </a:r>
            <a:r>
              <a:rPr lang="ru-RU" sz="2000" dirty="0" smtClean="0"/>
              <a:t> страх. По ходу </a:t>
            </a:r>
            <a:r>
              <a:rPr lang="ru-RU" sz="2000" dirty="0" err="1" smtClean="0"/>
              <a:t>малювання</a:t>
            </a:r>
            <a:r>
              <a:rPr lang="ru-RU" sz="2000" dirty="0" smtClean="0"/>
              <a:t> </a:t>
            </a:r>
            <a:r>
              <a:rPr lang="ru-RU" sz="2000" dirty="0" err="1" smtClean="0"/>
              <a:t>задаються</a:t>
            </a:r>
            <a:r>
              <a:rPr lang="ru-RU" sz="2000" dirty="0" smtClean="0"/>
              <a:t> </a:t>
            </a:r>
            <a:r>
              <a:rPr lang="ru-RU" sz="2000" dirty="0" err="1" smtClean="0"/>
              <a:t>питання</a:t>
            </a:r>
            <a:r>
              <a:rPr lang="ru-RU" sz="2000" dirty="0" smtClean="0"/>
              <a:t>, </a:t>
            </a:r>
            <a:r>
              <a:rPr lang="ru-RU" sz="2000" dirty="0" err="1" smtClean="0"/>
              <a:t>які</a:t>
            </a:r>
            <a:r>
              <a:rPr lang="ru-RU" sz="2000" dirty="0" smtClean="0"/>
              <a:t> </a:t>
            </a:r>
            <a:r>
              <a:rPr lang="ru-RU" sz="2000" dirty="0" err="1" smtClean="0"/>
              <a:t>спонукають</a:t>
            </a:r>
            <a:r>
              <a:rPr lang="ru-RU" sz="2000" dirty="0" smtClean="0"/>
              <a:t> її </a:t>
            </a:r>
            <a:r>
              <a:rPr lang="ru-RU" sz="2000" dirty="0" err="1" smtClean="0"/>
              <a:t>розвивати</a:t>
            </a:r>
            <a:r>
              <a:rPr lang="ru-RU" sz="2000" dirty="0" smtClean="0"/>
              <a:t> сюжет </a:t>
            </a:r>
            <a:r>
              <a:rPr lang="ru-RU" sz="2000" dirty="0" err="1" smtClean="0"/>
              <a:t>малюнка,збагачувати</a:t>
            </a:r>
            <a:r>
              <a:rPr lang="ru-RU" sz="2000" dirty="0" smtClean="0"/>
              <a:t> </a:t>
            </a:r>
            <a:r>
              <a:rPr lang="ru-RU" sz="2000" dirty="0" err="1" smtClean="0"/>
              <a:t>палітру</a:t>
            </a:r>
            <a:r>
              <a:rPr lang="ru-RU" sz="2000" dirty="0" smtClean="0"/>
              <a:t> </a:t>
            </a:r>
            <a:r>
              <a:rPr lang="ru-RU" sz="2000" dirty="0" err="1" smtClean="0"/>
              <a:t>використовуваних</a:t>
            </a:r>
            <a:r>
              <a:rPr lang="ru-RU" sz="2000" dirty="0" smtClean="0"/>
              <a:t> </a:t>
            </a:r>
            <a:r>
              <a:rPr lang="ru-RU" sz="2000" dirty="0" err="1" smtClean="0"/>
              <a:t>колірних</a:t>
            </a:r>
            <a:r>
              <a:rPr lang="ru-RU" sz="2000" dirty="0" smtClean="0"/>
              <a:t> </a:t>
            </a:r>
            <a:r>
              <a:rPr lang="ru-RU" sz="2000" dirty="0" err="1" smtClean="0"/>
              <a:t>тонів</a:t>
            </a:r>
            <a:r>
              <a:rPr lang="ru-RU" sz="2000" dirty="0" smtClean="0"/>
              <a:t>. </a:t>
            </a:r>
            <a:r>
              <a:rPr lang="ru-RU" sz="2000" dirty="0" err="1" smtClean="0"/>
              <a:t>Якщо</a:t>
            </a:r>
            <a:r>
              <a:rPr lang="ru-RU" sz="2000" dirty="0" smtClean="0"/>
              <a:t> </a:t>
            </a:r>
            <a:r>
              <a:rPr lang="ru-RU" sz="2000" dirty="0" err="1" smtClean="0"/>
              <a:t>питання</a:t>
            </a:r>
            <a:r>
              <a:rPr lang="ru-RU" sz="2000" dirty="0" smtClean="0"/>
              <a:t> не </a:t>
            </a:r>
            <a:r>
              <a:rPr lang="ru-RU" sz="2000" dirty="0" err="1" smtClean="0"/>
              <a:t>допомагають</a:t>
            </a:r>
            <a:r>
              <a:rPr lang="ru-RU" sz="2000" dirty="0" smtClean="0"/>
              <a:t> </a:t>
            </a:r>
            <a:r>
              <a:rPr lang="ru-RU" sz="2000" dirty="0" err="1" smtClean="0"/>
              <a:t>досягти</a:t>
            </a:r>
            <a:r>
              <a:rPr lang="ru-RU" sz="2000" dirty="0" smtClean="0"/>
              <a:t> </a:t>
            </a:r>
            <a:r>
              <a:rPr lang="ru-RU" sz="2000" dirty="0" err="1" smtClean="0"/>
              <a:t>цього</a:t>
            </a:r>
            <a:r>
              <a:rPr lang="ru-RU" sz="2000" dirty="0" smtClean="0"/>
              <a:t> результату, то </a:t>
            </a:r>
            <a:r>
              <a:rPr lang="ru-RU" sz="2000" dirty="0" err="1" smtClean="0"/>
              <a:t>даються</a:t>
            </a:r>
            <a:r>
              <a:rPr lang="ru-RU" sz="2000" dirty="0" smtClean="0"/>
              <a:t> </a:t>
            </a:r>
            <a:r>
              <a:rPr lang="ru-RU" sz="2000" dirty="0" err="1" smtClean="0"/>
              <a:t>прямі</a:t>
            </a:r>
            <a:r>
              <a:rPr lang="ru-RU" sz="2000" dirty="0" smtClean="0"/>
              <a:t> </a:t>
            </a:r>
            <a:r>
              <a:rPr lang="ru-RU" sz="2000" dirty="0" err="1" smtClean="0"/>
              <a:t>вказівки</a:t>
            </a:r>
            <a:r>
              <a:rPr lang="ru-RU" sz="2000" dirty="0" smtClean="0"/>
              <a:t>: «Давай </a:t>
            </a:r>
            <a:r>
              <a:rPr lang="ru-RU" sz="2000" dirty="0" err="1" smtClean="0"/>
              <a:t>поряд</a:t>
            </a:r>
            <a:r>
              <a:rPr lang="ru-RU" sz="2000" dirty="0" smtClean="0"/>
              <a:t> </a:t>
            </a:r>
            <a:r>
              <a:rPr lang="ru-RU" sz="2000" dirty="0" err="1" smtClean="0"/>
              <a:t>з</a:t>
            </a:r>
            <a:r>
              <a:rPr lang="ru-RU" sz="2000" dirty="0" smtClean="0"/>
              <a:t> </a:t>
            </a:r>
            <a:r>
              <a:rPr lang="ru-RU" sz="2000" dirty="0" err="1" smtClean="0"/>
              <a:t>будинком</a:t>
            </a:r>
            <a:r>
              <a:rPr lang="ru-RU" sz="2000" dirty="0" smtClean="0"/>
              <a:t> </a:t>
            </a:r>
            <a:r>
              <a:rPr lang="ru-RU" sz="2000" dirty="0" err="1" smtClean="0"/>
              <a:t>намалюємо</a:t>
            </a:r>
            <a:r>
              <a:rPr lang="ru-RU" sz="2000" dirty="0" smtClean="0"/>
              <a:t> хлопчика, </a:t>
            </a:r>
            <a:r>
              <a:rPr lang="ru-RU" sz="2000" dirty="0" err="1" smtClean="0"/>
              <a:t>який</a:t>
            </a:r>
            <a:r>
              <a:rPr lang="ru-RU" sz="2000" dirty="0" smtClean="0"/>
              <a:t> </a:t>
            </a:r>
            <a:r>
              <a:rPr lang="ru-RU" sz="2000" dirty="0" err="1" smtClean="0"/>
              <a:t>вийшов</a:t>
            </a:r>
            <a:r>
              <a:rPr lang="ru-RU" sz="2000" dirty="0" smtClean="0"/>
              <a:t> </a:t>
            </a:r>
            <a:r>
              <a:rPr lang="ru-RU" sz="2000" dirty="0" err="1" smtClean="0"/>
              <a:t>погуляти</a:t>
            </a:r>
            <a:r>
              <a:rPr lang="ru-RU" sz="2000" dirty="0" smtClean="0"/>
              <a:t>», «Давай </a:t>
            </a:r>
            <a:r>
              <a:rPr lang="ru-RU" sz="2000" dirty="0" err="1" smtClean="0"/>
              <a:t>зробимо</a:t>
            </a:r>
            <a:r>
              <a:rPr lang="ru-RU" sz="2000" dirty="0" smtClean="0"/>
              <a:t> </a:t>
            </a:r>
            <a:r>
              <a:rPr lang="ru-RU" sz="2000" dirty="0" err="1" smtClean="0"/>
              <a:t>одяг</a:t>
            </a:r>
            <a:r>
              <a:rPr lang="ru-RU" sz="2000" dirty="0" smtClean="0"/>
              <a:t> </a:t>
            </a:r>
            <a:r>
              <a:rPr lang="ru-RU" sz="2000" dirty="0" err="1" smtClean="0"/>
              <a:t>яскравим</a:t>
            </a:r>
            <a:r>
              <a:rPr lang="ru-RU" sz="2000" dirty="0" smtClean="0"/>
              <a:t>, </a:t>
            </a:r>
            <a:r>
              <a:rPr lang="ru-RU" sz="2000" dirty="0" err="1" smtClean="0"/>
              <a:t>різнобарвним</a:t>
            </a:r>
            <a:r>
              <a:rPr lang="ru-RU" sz="2000" dirty="0" smtClean="0"/>
              <a:t>» </a:t>
            </a:r>
            <a:r>
              <a:rPr lang="ru-RU" sz="2000" dirty="0" err="1" smtClean="0"/>
              <a:t>і</a:t>
            </a:r>
            <a:r>
              <a:rPr lang="ru-RU" sz="2000" dirty="0" smtClean="0"/>
              <a:t> т. </a:t>
            </a:r>
            <a:r>
              <a:rPr lang="ru-RU" sz="2000" dirty="0" err="1" smtClean="0"/>
              <a:t>д.Завдання</a:t>
            </a:r>
            <a:r>
              <a:rPr lang="ru-RU" sz="2000" dirty="0" smtClean="0"/>
              <a:t> </a:t>
            </a:r>
            <a:r>
              <a:rPr lang="ru-RU" sz="2000" dirty="0" err="1" smtClean="0"/>
              <a:t>полягає</a:t>
            </a:r>
            <a:r>
              <a:rPr lang="ru-RU" sz="2000" dirty="0" smtClean="0"/>
              <a:t> в </a:t>
            </a:r>
            <a:r>
              <a:rPr lang="ru-RU" sz="2000" dirty="0" err="1" smtClean="0"/>
              <a:t>якомога</a:t>
            </a:r>
            <a:r>
              <a:rPr lang="ru-RU" sz="2000" dirty="0" smtClean="0"/>
              <a:t> </a:t>
            </a:r>
            <a:r>
              <a:rPr lang="ru-RU" sz="2000" dirty="0" err="1" smtClean="0"/>
              <a:t>більш</a:t>
            </a:r>
            <a:r>
              <a:rPr lang="ru-RU" sz="2000" dirty="0" smtClean="0"/>
              <a:t> </a:t>
            </a:r>
            <a:r>
              <a:rPr lang="ru-RU" sz="2000" dirty="0" err="1" smtClean="0"/>
              <a:t>деталізованому</a:t>
            </a:r>
            <a:r>
              <a:rPr lang="ru-RU" sz="2000" dirty="0" smtClean="0"/>
              <a:t> </a:t>
            </a:r>
            <a:r>
              <a:rPr lang="ru-RU" sz="2000" dirty="0" err="1" smtClean="0"/>
              <a:t>розгортанні</a:t>
            </a:r>
            <a:r>
              <a:rPr lang="ru-RU" sz="2000" dirty="0" smtClean="0"/>
              <a:t> сюжету, </a:t>
            </a:r>
            <a:r>
              <a:rPr lang="ru-RU" sz="2000" dirty="0" err="1" smtClean="0"/>
              <a:t>підвищенні</a:t>
            </a:r>
            <a:r>
              <a:rPr lang="ru-RU" sz="2000" dirty="0" smtClean="0"/>
              <a:t> </a:t>
            </a:r>
            <a:r>
              <a:rPr lang="ru-RU" sz="2000" dirty="0" err="1" smtClean="0"/>
              <a:t>і</a:t>
            </a:r>
            <a:r>
              <a:rPr lang="ru-RU" sz="2000" dirty="0" smtClean="0"/>
              <a:t> </a:t>
            </a:r>
            <a:r>
              <a:rPr lang="ru-RU" sz="2000" dirty="0" err="1" smtClean="0"/>
              <a:t>яскравості</a:t>
            </a:r>
            <a:r>
              <a:rPr lang="ru-RU" sz="2000" dirty="0" smtClean="0"/>
              <a:t> </a:t>
            </a:r>
            <a:r>
              <a:rPr lang="ru-RU" sz="2000" dirty="0" err="1" smtClean="0"/>
              <a:t>кольору</a:t>
            </a:r>
            <a:r>
              <a:rPr lang="ru-RU" sz="2000" dirty="0" smtClean="0"/>
              <a:t>, </a:t>
            </a:r>
            <a:r>
              <a:rPr lang="ru-RU" sz="2000" dirty="0" err="1" smtClean="0"/>
              <a:t>виразності</a:t>
            </a:r>
            <a:r>
              <a:rPr lang="ru-RU" sz="2000" dirty="0" smtClean="0"/>
              <a:t> </a:t>
            </a:r>
            <a:r>
              <a:rPr lang="ru-RU" sz="2000" dirty="0" err="1" smtClean="0"/>
              <a:t>колірних</a:t>
            </a:r>
            <a:r>
              <a:rPr lang="ru-RU" sz="2000" dirty="0" smtClean="0"/>
              <a:t> </a:t>
            </a:r>
            <a:r>
              <a:rPr lang="ru-RU" sz="2000" dirty="0" err="1" smtClean="0"/>
              <a:t>поєднань</a:t>
            </a:r>
            <a:r>
              <a:rPr lang="ru-RU" sz="2000" dirty="0" smtClean="0"/>
              <a:t>, </a:t>
            </a:r>
            <a:r>
              <a:rPr lang="ru-RU" sz="2000" dirty="0" err="1" smtClean="0"/>
              <a:t>використанні</a:t>
            </a:r>
            <a:r>
              <a:rPr lang="ru-RU" sz="2000" dirty="0" smtClean="0"/>
              <a:t> </a:t>
            </a:r>
            <a:r>
              <a:rPr lang="ru-RU" sz="2000" dirty="0" err="1" smtClean="0"/>
              <a:t>широкої</a:t>
            </a:r>
            <a:r>
              <a:rPr lang="ru-RU" sz="2000" dirty="0" smtClean="0"/>
              <a:t> </a:t>
            </a:r>
            <a:r>
              <a:rPr lang="ru-RU" sz="2000" dirty="0" err="1" smtClean="0"/>
              <a:t>різноманітності</a:t>
            </a:r>
            <a:r>
              <a:rPr lang="ru-RU" sz="2000" dirty="0" smtClean="0"/>
              <a:t> </a:t>
            </a:r>
            <a:r>
              <a:rPr lang="ru-RU" sz="2000" dirty="0" err="1" smtClean="0"/>
              <a:t>колірних</a:t>
            </a:r>
            <a:r>
              <a:rPr lang="ru-RU" sz="2000" dirty="0" smtClean="0"/>
              <a:t> </a:t>
            </a:r>
            <a:r>
              <a:rPr lang="ru-RU" sz="2000" dirty="0" err="1" smtClean="0"/>
              <a:t>тонів</a:t>
            </a:r>
            <a:r>
              <a:rPr lang="ru-RU" sz="2000" dirty="0" smtClean="0"/>
              <a:t>. </a:t>
            </a:r>
            <a:r>
              <a:rPr lang="ru-RU" sz="2000" dirty="0" err="1" smtClean="0"/>
              <a:t>Дитину</a:t>
            </a:r>
            <a:r>
              <a:rPr lang="ru-RU" sz="2000" dirty="0" smtClean="0"/>
              <a:t> </a:t>
            </a:r>
            <a:r>
              <a:rPr lang="ru-RU" sz="2000" dirty="0" err="1" smtClean="0"/>
              <a:t>потрібно</a:t>
            </a:r>
            <a:r>
              <a:rPr lang="ru-RU" sz="2000" dirty="0" smtClean="0"/>
              <a:t> </a:t>
            </a:r>
            <a:r>
              <a:rPr lang="ru-RU" sz="2000" dirty="0" err="1" smtClean="0"/>
              <a:t>розпитати</a:t>
            </a:r>
            <a:r>
              <a:rPr lang="ru-RU" sz="2000" dirty="0" smtClean="0"/>
              <a:t> про те, </a:t>
            </a:r>
            <a:r>
              <a:rPr lang="ru-RU" sz="2000" dirty="0" err="1" smtClean="0"/>
              <a:t>що</a:t>
            </a:r>
            <a:r>
              <a:rPr lang="ru-RU" sz="2000" dirty="0" smtClean="0"/>
              <a:t> вона </a:t>
            </a:r>
            <a:r>
              <a:rPr lang="ru-RU" sz="2000" dirty="0" err="1" smtClean="0"/>
              <a:t>намалювала</a:t>
            </a:r>
            <a:r>
              <a:rPr lang="ru-RU" sz="2000" dirty="0" smtClean="0"/>
              <a:t>, таким чином </a:t>
            </a:r>
            <a:r>
              <a:rPr lang="ru-RU" sz="2000" dirty="0" err="1" smtClean="0"/>
              <a:t>познайомившись</a:t>
            </a:r>
            <a:r>
              <a:rPr lang="ru-RU" sz="2000" dirty="0" smtClean="0"/>
              <a:t> </a:t>
            </a:r>
            <a:r>
              <a:rPr lang="ru-RU" sz="2000" dirty="0" err="1" smtClean="0"/>
              <a:t>зі</a:t>
            </a:r>
            <a:r>
              <a:rPr lang="ru-RU" sz="2000" dirty="0" smtClean="0"/>
              <a:t> </a:t>
            </a:r>
            <a:r>
              <a:rPr lang="ru-RU" sz="2000" dirty="0" err="1" smtClean="0"/>
              <a:t>своїм</a:t>
            </a:r>
            <a:r>
              <a:rPr lang="ru-RU" sz="2000" dirty="0" smtClean="0"/>
              <a:t> страхом (</a:t>
            </a:r>
            <a:r>
              <a:rPr lang="ru-RU" sz="2000" dirty="0" err="1" smtClean="0"/>
              <a:t>дізнатись</a:t>
            </a:r>
            <a:r>
              <a:rPr lang="ru-RU" sz="2000" dirty="0" smtClean="0"/>
              <a:t> </a:t>
            </a:r>
            <a:r>
              <a:rPr lang="ru-RU" sz="2000" dirty="0" err="1" smtClean="0"/>
              <a:t>його</a:t>
            </a:r>
            <a:r>
              <a:rPr lang="ru-RU" sz="2000" dirty="0" smtClean="0"/>
              <a:t> </a:t>
            </a:r>
            <a:r>
              <a:rPr lang="ru-RU" sz="2000" dirty="0" err="1" smtClean="0"/>
              <a:t>слабкі</a:t>
            </a:r>
            <a:r>
              <a:rPr lang="ru-RU" sz="2000" dirty="0" smtClean="0"/>
              <a:t> </a:t>
            </a:r>
            <a:r>
              <a:rPr lang="ru-RU" sz="2000" dirty="0" err="1" smtClean="0"/>
              <a:t>і</a:t>
            </a:r>
            <a:r>
              <a:rPr lang="ru-RU" sz="2000" dirty="0" smtClean="0"/>
              <a:t> </a:t>
            </a:r>
            <a:r>
              <a:rPr lang="ru-RU" sz="2000" dirty="0" err="1" smtClean="0"/>
              <a:t>сильні</a:t>
            </a:r>
            <a:r>
              <a:rPr lang="ru-RU" sz="2000" dirty="0" smtClean="0"/>
              <a:t> </a:t>
            </a:r>
            <a:r>
              <a:rPr lang="ru-RU" sz="2000" dirty="0" err="1" smtClean="0"/>
              <a:t>сторони</a:t>
            </a:r>
            <a:r>
              <a:rPr lang="ru-RU" sz="2000" dirty="0" smtClean="0"/>
              <a:t>). В </a:t>
            </a:r>
            <a:r>
              <a:rPr lang="ru-RU" sz="2000" dirty="0" err="1" smtClean="0"/>
              <a:t>кінці</a:t>
            </a:r>
            <a:r>
              <a:rPr lang="ru-RU" sz="2000" dirty="0" smtClean="0"/>
              <a:t> </a:t>
            </a:r>
            <a:r>
              <a:rPr lang="ru-RU" sz="2000" dirty="0" err="1" smtClean="0"/>
              <a:t>запитати</a:t>
            </a:r>
            <a:r>
              <a:rPr lang="ru-RU" sz="2000" dirty="0" smtClean="0"/>
              <a:t>: «А </a:t>
            </a:r>
            <a:r>
              <a:rPr lang="ru-RU" sz="2000" dirty="0" err="1" smtClean="0"/>
              <a:t>що</a:t>
            </a:r>
            <a:r>
              <a:rPr lang="ru-RU" sz="2000" dirty="0" smtClean="0"/>
              <a:t> </a:t>
            </a:r>
            <a:r>
              <a:rPr lang="ru-RU" sz="2000" dirty="0" err="1" smtClean="0"/>
              <a:t>тепер</a:t>
            </a:r>
            <a:r>
              <a:rPr lang="ru-RU" sz="2000" dirty="0" smtClean="0"/>
              <a:t> </a:t>
            </a:r>
            <a:r>
              <a:rPr lang="ru-RU" sz="2000" dirty="0" err="1" smtClean="0"/>
              <a:t>хочеш</a:t>
            </a:r>
            <a:r>
              <a:rPr lang="ru-RU" sz="2000" dirty="0" smtClean="0"/>
              <a:t> </a:t>
            </a:r>
            <a:r>
              <a:rPr lang="ru-RU" sz="2000" dirty="0" err="1" smtClean="0"/>
              <a:t>з</a:t>
            </a:r>
            <a:r>
              <a:rPr lang="ru-RU" sz="2000" dirty="0" smtClean="0"/>
              <a:t> ним </a:t>
            </a:r>
            <a:r>
              <a:rPr lang="ru-RU" sz="2000" dirty="0" err="1" smtClean="0"/>
              <a:t>зробити</a:t>
            </a:r>
            <a:r>
              <a:rPr lang="ru-RU" sz="2000" dirty="0" smtClean="0"/>
              <a:t>?»</a:t>
            </a:r>
            <a:endParaRPr sz="20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18"/>
          <p:cNvSpPr txBox="1">
            <a:spLocks noGrp="1"/>
          </p:cNvSpPr>
          <p:nvPr>
            <p:ph type="body" idx="1"/>
          </p:nvPr>
        </p:nvSpPr>
        <p:spPr>
          <a:xfrm>
            <a:off x="440676" y="771181"/>
            <a:ext cx="5790886" cy="5405781"/>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2800"/>
              <a:buNone/>
            </a:pPr>
            <a:r>
              <a:rPr lang="ru-RU" b="1" dirty="0" err="1" smtClean="0"/>
              <a:t>Малюємо</a:t>
            </a:r>
            <a:r>
              <a:rPr lang="ru-RU" b="1" dirty="0" smtClean="0"/>
              <a:t> веселку </a:t>
            </a:r>
            <a:r>
              <a:rPr lang="ru-RU" b="1" dirty="0" err="1" smtClean="0"/>
              <a:t>сили</a:t>
            </a:r>
            <a:r>
              <a:rPr lang="ru-RU" b="1" dirty="0" smtClean="0"/>
              <a:t>.</a:t>
            </a:r>
            <a:r>
              <a:rPr lang="ru-RU" dirty="0" smtClean="0"/>
              <a:t/>
            </a:r>
            <a:br>
              <a:rPr lang="ru-RU" dirty="0" smtClean="0"/>
            </a:br>
            <a:r>
              <a:rPr lang="ru-RU" dirty="0" smtClean="0"/>
              <a:t>На альбомному </a:t>
            </a:r>
            <a:r>
              <a:rPr lang="ru-RU" dirty="0" err="1" smtClean="0"/>
              <a:t>аркуші</a:t>
            </a:r>
            <a:r>
              <a:rPr lang="ru-RU" dirty="0" smtClean="0"/>
              <a:t> </a:t>
            </a:r>
            <a:r>
              <a:rPr lang="ru-RU" dirty="0" err="1" smtClean="0"/>
              <a:t>паперу</a:t>
            </a:r>
            <a:r>
              <a:rPr lang="ru-RU" dirty="0" smtClean="0"/>
              <a:t> </a:t>
            </a:r>
            <a:r>
              <a:rPr lang="ru-RU" dirty="0" err="1" smtClean="0"/>
              <a:t>дитині</a:t>
            </a:r>
            <a:r>
              <a:rPr lang="ru-RU" dirty="0" smtClean="0"/>
              <a:t> </a:t>
            </a:r>
            <a:r>
              <a:rPr lang="ru-RU" dirty="0" err="1" smtClean="0"/>
              <a:t>пропонується</a:t>
            </a:r>
            <a:r>
              <a:rPr lang="ru-RU" dirty="0" smtClean="0"/>
              <a:t> </a:t>
            </a:r>
            <a:r>
              <a:rPr lang="ru-RU" dirty="0" err="1" smtClean="0"/>
              <a:t>намалювати</a:t>
            </a:r>
            <a:r>
              <a:rPr lang="ru-RU" dirty="0" smtClean="0"/>
              <a:t> веселку за </a:t>
            </a:r>
            <a:r>
              <a:rPr lang="ru-RU" dirty="0" err="1" smtClean="0"/>
              <a:t>допомогою</a:t>
            </a:r>
            <a:r>
              <a:rPr lang="ru-RU" dirty="0" smtClean="0"/>
              <a:t> </a:t>
            </a:r>
            <a:r>
              <a:rPr lang="ru-RU" dirty="0" err="1" smtClean="0"/>
              <a:t>пластиліну</a:t>
            </a:r>
            <a:r>
              <a:rPr lang="ru-RU" dirty="0" smtClean="0"/>
              <a:t>. </a:t>
            </a:r>
            <a:r>
              <a:rPr lang="ru-RU" dirty="0" err="1" smtClean="0"/>
              <a:t>Спочатку</a:t>
            </a:r>
            <a:r>
              <a:rPr lang="ru-RU" dirty="0" smtClean="0"/>
              <a:t> </a:t>
            </a:r>
            <a:r>
              <a:rPr lang="ru-RU" dirty="0" err="1" smtClean="0"/>
              <a:t>слід</a:t>
            </a:r>
            <a:r>
              <a:rPr lang="ru-RU" dirty="0" smtClean="0"/>
              <a:t> </a:t>
            </a:r>
            <a:r>
              <a:rPr lang="ru-RU" dirty="0" err="1" smtClean="0"/>
              <a:t>підготувати</a:t>
            </a:r>
            <a:r>
              <a:rPr lang="ru-RU" dirty="0" smtClean="0"/>
              <a:t> </a:t>
            </a:r>
            <a:r>
              <a:rPr lang="ru-RU" dirty="0" err="1" smtClean="0"/>
              <a:t>з</a:t>
            </a:r>
            <a:r>
              <a:rPr lang="ru-RU" dirty="0" smtClean="0"/>
              <a:t> </a:t>
            </a:r>
            <a:r>
              <a:rPr lang="ru-RU" dirty="0" err="1" smtClean="0"/>
              <a:t>різних</a:t>
            </a:r>
            <a:r>
              <a:rPr lang="ru-RU" dirty="0" smtClean="0"/>
              <a:t> </a:t>
            </a:r>
            <a:r>
              <a:rPr lang="ru-RU" dirty="0" err="1" smtClean="0"/>
              <a:t>шматків</a:t>
            </a:r>
            <a:r>
              <a:rPr lang="ru-RU" dirty="0" smtClean="0"/>
              <a:t> </a:t>
            </a:r>
            <a:r>
              <a:rPr lang="ru-RU" dirty="0" err="1" smtClean="0"/>
              <a:t>пластиліну</a:t>
            </a:r>
            <a:r>
              <a:rPr lang="ru-RU" dirty="0" smtClean="0"/>
              <a:t> </a:t>
            </a:r>
            <a:r>
              <a:rPr lang="ru-RU" dirty="0" err="1" smtClean="0"/>
              <a:t>кольорові</a:t>
            </a:r>
            <a:r>
              <a:rPr lang="ru-RU" dirty="0" smtClean="0"/>
              <a:t> кульки. Потім </a:t>
            </a:r>
            <a:r>
              <a:rPr lang="ru-RU" dirty="0" err="1" smtClean="0"/>
              <a:t>потрібно</a:t>
            </a:r>
            <a:r>
              <a:rPr lang="ru-RU" dirty="0" smtClean="0"/>
              <a:t> </a:t>
            </a:r>
            <a:r>
              <a:rPr lang="ru-RU" dirty="0" err="1" smtClean="0"/>
              <a:t>запропонувати</a:t>
            </a:r>
            <a:r>
              <a:rPr lang="ru-RU" dirty="0" smtClean="0"/>
              <a:t> </a:t>
            </a:r>
            <a:r>
              <a:rPr lang="ru-RU" dirty="0" err="1" smtClean="0"/>
              <a:t>дитині</a:t>
            </a:r>
            <a:r>
              <a:rPr lang="ru-RU" dirty="0" smtClean="0"/>
              <a:t> </a:t>
            </a:r>
            <a:r>
              <a:rPr lang="ru-RU" dirty="0" err="1" smtClean="0"/>
              <a:t>розмазати</a:t>
            </a:r>
            <a:r>
              <a:rPr lang="ru-RU" dirty="0" smtClean="0"/>
              <a:t> кульки </a:t>
            </a:r>
            <a:r>
              <a:rPr lang="ru-RU" dirty="0" err="1" smtClean="0"/>
              <a:t>пластиліну</a:t>
            </a:r>
            <a:r>
              <a:rPr lang="ru-RU" dirty="0" smtClean="0"/>
              <a:t> по </a:t>
            </a:r>
            <a:r>
              <a:rPr lang="ru-RU" dirty="0" err="1" smtClean="0"/>
              <a:t>аркушу</a:t>
            </a:r>
            <a:r>
              <a:rPr lang="ru-RU" dirty="0" smtClean="0"/>
              <a:t> </a:t>
            </a:r>
            <a:r>
              <a:rPr lang="ru-RU" dirty="0" err="1" smtClean="0"/>
              <a:t>паперу</a:t>
            </a:r>
            <a:r>
              <a:rPr lang="ru-RU" dirty="0" smtClean="0"/>
              <a:t>, </a:t>
            </a:r>
            <a:r>
              <a:rPr lang="ru-RU" dirty="0" err="1" smtClean="0"/>
              <a:t>повторюючи</a:t>
            </a:r>
            <a:r>
              <a:rPr lang="ru-RU" dirty="0" smtClean="0"/>
              <a:t> </a:t>
            </a:r>
            <a:r>
              <a:rPr lang="ru-RU" dirty="0" err="1" smtClean="0"/>
              <a:t>вголос</a:t>
            </a:r>
            <a:r>
              <a:rPr lang="ru-RU" dirty="0" smtClean="0"/>
              <a:t>: «Я </a:t>
            </a:r>
            <a:r>
              <a:rPr lang="ru-RU" dirty="0" err="1" smtClean="0"/>
              <a:t>сильний</a:t>
            </a:r>
            <a:r>
              <a:rPr lang="ru-RU" dirty="0" smtClean="0"/>
              <a:t>», «Я </a:t>
            </a:r>
            <a:r>
              <a:rPr lang="ru-RU" dirty="0" err="1" smtClean="0"/>
              <a:t>сміливий</a:t>
            </a:r>
            <a:r>
              <a:rPr lang="ru-RU" dirty="0" smtClean="0"/>
              <a:t>». </a:t>
            </a:r>
            <a:r>
              <a:rPr lang="ru-RU" dirty="0" err="1" smtClean="0"/>
              <a:t>Можна</a:t>
            </a:r>
            <a:r>
              <a:rPr lang="ru-RU" dirty="0" smtClean="0"/>
              <a:t> </a:t>
            </a:r>
            <a:r>
              <a:rPr lang="ru-RU" dirty="0" err="1" smtClean="0"/>
              <a:t>сказати</a:t>
            </a:r>
            <a:r>
              <a:rPr lang="ru-RU" dirty="0" smtClean="0"/>
              <a:t> </a:t>
            </a:r>
            <a:r>
              <a:rPr lang="ru-RU" dirty="0" err="1" smtClean="0"/>
              <a:t>дитині</a:t>
            </a:r>
            <a:r>
              <a:rPr lang="ru-RU" dirty="0" smtClean="0"/>
              <a:t>, </a:t>
            </a:r>
            <a:r>
              <a:rPr lang="ru-RU" dirty="0" err="1" smtClean="0"/>
              <a:t>що</a:t>
            </a:r>
            <a:r>
              <a:rPr lang="ru-RU" dirty="0" smtClean="0"/>
              <a:t> коли </a:t>
            </a:r>
            <a:r>
              <a:rPr lang="ru-RU" dirty="0" err="1" smtClean="0"/>
              <a:t>їй</a:t>
            </a:r>
            <a:r>
              <a:rPr lang="ru-RU" dirty="0" smtClean="0"/>
              <a:t> </a:t>
            </a:r>
            <a:r>
              <a:rPr lang="ru-RU" dirty="0" err="1" smtClean="0"/>
              <a:t>знадобиться</a:t>
            </a:r>
            <a:r>
              <a:rPr lang="ru-RU" dirty="0" smtClean="0"/>
              <a:t> сила </a:t>
            </a:r>
            <a:r>
              <a:rPr lang="ru-RU" dirty="0" err="1" smtClean="0"/>
              <a:t>і</a:t>
            </a:r>
            <a:r>
              <a:rPr lang="ru-RU" dirty="0" smtClean="0"/>
              <a:t> </a:t>
            </a:r>
            <a:r>
              <a:rPr lang="ru-RU" dirty="0" err="1" smtClean="0"/>
              <a:t>захист</a:t>
            </a:r>
            <a:r>
              <a:rPr lang="ru-RU" dirty="0" smtClean="0"/>
              <a:t>, вона </a:t>
            </a:r>
            <a:r>
              <a:rPr lang="ru-RU" dirty="0" err="1" smtClean="0"/>
              <a:t>може</a:t>
            </a:r>
            <a:r>
              <a:rPr lang="ru-RU" dirty="0" smtClean="0"/>
              <a:t> </a:t>
            </a:r>
            <a:r>
              <a:rPr lang="ru-RU" dirty="0" err="1" smtClean="0"/>
              <a:t>згадати</a:t>
            </a:r>
            <a:r>
              <a:rPr lang="ru-RU" dirty="0" smtClean="0"/>
              <a:t> </a:t>
            </a:r>
            <a:r>
              <a:rPr lang="ru-RU" dirty="0" err="1" smtClean="0"/>
              <a:t>цю</a:t>
            </a:r>
            <a:r>
              <a:rPr lang="ru-RU" dirty="0" smtClean="0"/>
              <a:t> веселку.</a:t>
            </a:r>
            <a:endParaRPr dirty="0"/>
          </a:p>
          <a:p>
            <a:pPr marL="0" lvl="0" indent="0" algn="l" rtl="0">
              <a:lnSpc>
                <a:spcPct val="90000"/>
              </a:lnSpc>
              <a:spcBef>
                <a:spcPts val="1000"/>
              </a:spcBef>
              <a:spcAft>
                <a:spcPts val="0"/>
              </a:spcAft>
              <a:buClr>
                <a:schemeClr val="dk1"/>
              </a:buClr>
              <a:buSzPts val="2800"/>
              <a:buNone/>
            </a:pPr>
            <a:endParaRPr dirty="0"/>
          </a:p>
        </p:txBody>
      </p:sp>
      <p:pic>
        <p:nvPicPr>
          <p:cNvPr id="231" name="Google Shape;231;p18" descr="Одень Коронавирус-страшилку. Пластилинотерапия."/>
          <p:cNvPicPr preferRelativeResize="0"/>
          <p:nvPr/>
        </p:nvPicPr>
        <p:blipFill rotWithShape="1">
          <a:blip r:embed="rId3">
            <a:alphaModFix/>
          </a:blip>
          <a:srcRect l="2500"/>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32" name="Google Shape;232;p18"/>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3" name="Google Shape;233;p18"/>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9"/>
          <p:cNvSpPr txBox="1">
            <a:spLocks noGrp="1"/>
          </p:cNvSpPr>
          <p:nvPr>
            <p:ph type="body" idx="1"/>
          </p:nvPr>
        </p:nvSpPr>
        <p:spPr>
          <a:xfrm>
            <a:off x="0" y="495759"/>
            <a:ext cx="6026226" cy="4946573"/>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ru-RU" b="1" dirty="0" err="1" smtClean="0"/>
              <a:t>Складаємо</a:t>
            </a:r>
            <a:r>
              <a:rPr lang="ru-RU" b="1" dirty="0" smtClean="0"/>
              <a:t> </a:t>
            </a:r>
            <a:r>
              <a:rPr lang="ru-RU" b="1" dirty="0" err="1" smtClean="0"/>
              <a:t>казку</a:t>
            </a:r>
            <a:r>
              <a:rPr lang="ru-RU" b="1" dirty="0" smtClean="0"/>
              <a:t>.</a:t>
            </a:r>
            <a:r>
              <a:rPr lang="ru-RU" dirty="0" smtClean="0"/>
              <a:t/>
            </a:r>
            <a:br>
              <a:rPr lang="ru-RU" dirty="0" smtClean="0"/>
            </a:br>
            <a:r>
              <a:rPr lang="ru-RU" dirty="0" err="1" smtClean="0"/>
              <a:t>Можна</a:t>
            </a:r>
            <a:r>
              <a:rPr lang="ru-RU" dirty="0" smtClean="0"/>
              <a:t> </a:t>
            </a:r>
            <a:r>
              <a:rPr lang="ru-RU" dirty="0" err="1" smtClean="0"/>
              <a:t>скласти</a:t>
            </a:r>
            <a:r>
              <a:rPr lang="ru-RU" dirty="0" smtClean="0"/>
              <a:t> </a:t>
            </a:r>
            <a:r>
              <a:rPr lang="ru-RU" dirty="0" err="1" smtClean="0"/>
              <a:t>казку</a:t>
            </a:r>
            <a:r>
              <a:rPr lang="ru-RU" dirty="0" smtClean="0"/>
              <a:t> разом з </a:t>
            </a:r>
            <a:r>
              <a:rPr lang="ru-RU" dirty="0" err="1" smtClean="0"/>
              <a:t>дитиною</a:t>
            </a:r>
            <a:r>
              <a:rPr lang="ru-RU" dirty="0" smtClean="0"/>
              <a:t> про </a:t>
            </a:r>
            <a:r>
              <a:rPr lang="ru-RU" dirty="0" err="1" smtClean="0"/>
              <a:t>чарівну</a:t>
            </a:r>
            <a:r>
              <a:rPr lang="ru-RU" dirty="0" smtClean="0"/>
              <a:t> </a:t>
            </a:r>
            <a:r>
              <a:rPr lang="ru-RU" dirty="0" err="1" smtClean="0"/>
              <a:t>скриню</a:t>
            </a:r>
            <a:r>
              <a:rPr lang="ru-RU" dirty="0" smtClean="0"/>
              <a:t>, на </a:t>
            </a:r>
            <a:r>
              <a:rPr lang="ru-RU" dirty="0" err="1" smtClean="0"/>
              <a:t>дні</a:t>
            </a:r>
            <a:r>
              <a:rPr lang="ru-RU" dirty="0" smtClean="0"/>
              <a:t> </a:t>
            </a:r>
            <a:r>
              <a:rPr lang="ru-RU" dirty="0" err="1" smtClean="0"/>
              <a:t>якої</a:t>
            </a:r>
            <a:r>
              <a:rPr lang="ru-RU" dirty="0" smtClean="0"/>
              <a:t> </a:t>
            </a:r>
            <a:r>
              <a:rPr lang="ru-RU" dirty="0" err="1" smtClean="0"/>
              <a:t>лежить</a:t>
            </a:r>
            <a:r>
              <a:rPr lang="ru-RU" dirty="0" smtClean="0"/>
              <a:t> те, що завжди </a:t>
            </a:r>
            <a:r>
              <a:rPr lang="ru-RU" dirty="0" err="1" smtClean="0"/>
              <a:t>перемагає</a:t>
            </a:r>
            <a:r>
              <a:rPr lang="ru-RU" dirty="0" smtClean="0"/>
              <a:t> </a:t>
            </a:r>
            <a:r>
              <a:rPr lang="ru-RU" dirty="0" err="1" smtClean="0"/>
              <a:t>різні</a:t>
            </a:r>
            <a:r>
              <a:rPr lang="ru-RU" dirty="0" smtClean="0"/>
              <a:t> страхи. Цей предмет </a:t>
            </a:r>
            <a:r>
              <a:rPr lang="ru-RU" dirty="0" err="1" smtClean="0"/>
              <a:t>дитина</a:t>
            </a:r>
            <a:r>
              <a:rPr lang="ru-RU" dirty="0" smtClean="0"/>
              <a:t> повинна </a:t>
            </a:r>
            <a:r>
              <a:rPr lang="ru-RU" dirty="0" err="1" smtClean="0"/>
              <a:t>придумати</a:t>
            </a:r>
            <a:r>
              <a:rPr lang="ru-RU" dirty="0" smtClean="0"/>
              <a:t> сама </a:t>
            </a:r>
            <a:r>
              <a:rPr lang="ru-RU" dirty="0" err="1" smtClean="0"/>
              <a:t>і</a:t>
            </a:r>
            <a:r>
              <a:rPr lang="ru-RU" dirty="0" smtClean="0"/>
              <a:t> </a:t>
            </a:r>
            <a:r>
              <a:rPr lang="ru-RU" dirty="0" err="1" smtClean="0"/>
              <a:t>намалювати</a:t>
            </a:r>
            <a:r>
              <a:rPr lang="ru-RU" dirty="0" smtClean="0"/>
              <a:t> </a:t>
            </a:r>
            <a:r>
              <a:rPr lang="ru-RU" dirty="0" err="1" smtClean="0"/>
              <a:t>його</a:t>
            </a:r>
            <a:r>
              <a:rPr lang="ru-RU" dirty="0" smtClean="0"/>
              <a:t> на </a:t>
            </a:r>
            <a:r>
              <a:rPr lang="ru-RU" dirty="0" err="1" smtClean="0"/>
              <a:t>аркуші</a:t>
            </a:r>
            <a:r>
              <a:rPr lang="ru-RU" dirty="0" smtClean="0"/>
              <a:t> </a:t>
            </a:r>
            <a:r>
              <a:rPr lang="ru-RU" dirty="0" err="1" smtClean="0"/>
              <a:t>паперу</a:t>
            </a:r>
            <a:r>
              <a:rPr lang="ru-RU" dirty="0" smtClean="0"/>
              <a:t>. </a:t>
            </a:r>
            <a:endParaRPr dirty="0"/>
          </a:p>
        </p:txBody>
      </p:sp>
      <p:sp>
        <p:nvSpPr>
          <p:cNvPr id="242" name="Google Shape;242;p19"/>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3" name="Google Shape;243;p19" descr="Детские страхи"/>
          <p:cNvPicPr preferRelativeResize="0"/>
          <p:nvPr/>
        </p:nvPicPr>
        <p:blipFill rotWithShape="1">
          <a:blip r:embed="rId3">
            <a:alphaModFix/>
          </a:blip>
          <a:srcRect l="20951" r="9705" b="-1"/>
          <a:stretch/>
        </p:blipFill>
        <p:spPr>
          <a:xfrm>
            <a:off x="7652085" y="2487873"/>
            <a:ext cx="4539916" cy="4370127"/>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244" name="Google Shape;244;p19"/>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45" name="Google Shape;245;p19" descr="Детские страхи - эмоции, советы практического психолога"/>
          <p:cNvPicPr preferRelativeResize="0"/>
          <p:nvPr/>
        </p:nvPicPr>
        <p:blipFill rotWithShape="1">
          <a:blip r:embed="rId4">
            <a:alphaModFix/>
          </a:blip>
          <a:srcRect r="-1" b="6867"/>
          <a:stretch/>
        </p:blipFill>
        <p:spPr>
          <a:xfrm>
            <a:off x="5878380" y="59117"/>
            <a:ext cx="3661266" cy="3129235"/>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3" name="Google Shape;253;p20" descr="Книги от страхов - Промам"/>
          <p:cNvPicPr preferRelativeResize="0"/>
          <p:nvPr/>
        </p:nvPicPr>
        <p:blipFill rotWithShape="1">
          <a:blip r:embed="rId3">
            <a:alphaModFix/>
          </a:blip>
          <a:srcRect t="7991" b="9058"/>
          <a:stretch/>
        </p:blipFill>
        <p:spPr>
          <a:xfrm>
            <a:off x="20" y="10"/>
            <a:ext cx="6717436" cy="6857990"/>
          </a:xfrm>
          <a:custGeom>
            <a:avLst/>
            <a:gdLst/>
            <a:ahLst/>
            <a:cxnLst/>
            <a:rect l="l" t="t" r="r" b="b"/>
            <a:pathLst>
              <a:path w="6717456" h="6858000" extrusionOk="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ln>
            <a:noFill/>
          </a:ln>
          <a:effectLst>
            <a:outerShdw blurRad="50800" dist="38100" algn="l" rotWithShape="0">
              <a:srgbClr val="D8D8D8">
                <a:alpha val="29803"/>
              </a:srgbClr>
            </a:outerShdw>
          </a:effectLst>
        </p:spPr>
      </p:pic>
      <p:sp>
        <p:nvSpPr>
          <p:cNvPr id="254" name="Google Shape;254;p20"/>
          <p:cNvSpPr/>
          <p:nvPr/>
        </p:nvSpPr>
        <p:spPr>
          <a:xfrm rot="5400000">
            <a:off x="7589864" y="387939"/>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5" name="Google Shape;255;p20"/>
          <p:cNvSpPr/>
          <p:nvPr/>
        </p:nvSpPr>
        <p:spPr>
          <a:xfrm>
            <a:off x="7336172" y="2240371"/>
            <a:ext cx="42062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6" name="Google Shape;256;p20"/>
          <p:cNvSpPr txBox="1">
            <a:spLocks noGrp="1"/>
          </p:cNvSpPr>
          <p:nvPr>
            <p:ph type="body" idx="1"/>
          </p:nvPr>
        </p:nvSpPr>
        <p:spPr>
          <a:xfrm>
            <a:off x="6940627" y="1112704"/>
            <a:ext cx="4750767" cy="4919829"/>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3000"/>
              <a:buNone/>
            </a:pPr>
            <a:r>
              <a:rPr lang="ru-RU" sz="3200" b="1" dirty="0" err="1" smtClean="0"/>
              <a:t>Майструємо</a:t>
            </a:r>
            <a:r>
              <a:rPr lang="ru-RU" sz="3200" b="1" dirty="0" smtClean="0"/>
              <a:t> </a:t>
            </a:r>
            <a:r>
              <a:rPr lang="ru-RU" sz="3200" b="1" dirty="0" err="1" smtClean="0"/>
              <a:t>будинок</a:t>
            </a:r>
            <a:r>
              <a:rPr lang="ru-RU" sz="3200" b="1" dirty="0" smtClean="0"/>
              <a:t> для страху.</a:t>
            </a:r>
            <a:r>
              <a:rPr lang="ru-RU" sz="3200" dirty="0" smtClean="0"/>
              <a:t/>
            </a:r>
            <a:br>
              <a:rPr lang="ru-RU" sz="3200" dirty="0" smtClean="0"/>
            </a:br>
            <a:r>
              <a:rPr lang="ru-RU" sz="3200" dirty="0" err="1" smtClean="0"/>
              <a:t>Запропонуйте</a:t>
            </a:r>
            <a:r>
              <a:rPr lang="ru-RU" sz="3200" dirty="0" smtClean="0"/>
              <a:t> </a:t>
            </a:r>
            <a:r>
              <a:rPr lang="ru-RU" sz="3200" dirty="0" err="1" smtClean="0"/>
              <a:t>дитині</a:t>
            </a:r>
            <a:r>
              <a:rPr lang="ru-RU" sz="3200" dirty="0" smtClean="0"/>
              <a:t> пару коробок </a:t>
            </a:r>
            <a:r>
              <a:rPr lang="ru-RU" sz="3200" dirty="0" err="1" smtClean="0"/>
              <a:t>різного</a:t>
            </a:r>
            <a:r>
              <a:rPr lang="ru-RU" sz="3200" dirty="0" smtClean="0"/>
              <a:t> </a:t>
            </a:r>
            <a:r>
              <a:rPr lang="ru-RU" sz="3200" dirty="0" err="1" smtClean="0"/>
              <a:t>розміру</a:t>
            </a:r>
            <a:r>
              <a:rPr lang="ru-RU" sz="3200" dirty="0" smtClean="0"/>
              <a:t> </a:t>
            </a:r>
            <a:r>
              <a:rPr lang="ru-RU" sz="3200" dirty="0" err="1" smtClean="0"/>
              <a:t>і</a:t>
            </a:r>
            <a:r>
              <a:rPr lang="ru-RU" sz="3200" dirty="0" smtClean="0"/>
              <a:t> </a:t>
            </a:r>
            <a:r>
              <a:rPr lang="ru-RU" sz="3200" dirty="0" err="1" smtClean="0"/>
              <a:t>скажіть</a:t>
            </a:r>
            <a:r>
              <a:rPr lang="ru-RU" sz="3200" dirty="0" smtClean="0"/>
              <a:t>:«</a:t>
            </a:r>
            <a:r>
              <a:rPr lang="ru-RU" sz="3200" dirty="0" err="1" smtClean="0"/>
              <a:t>Змайструй</a:t>
            </a:r>
            <a:r>
              <a:rPr lang="ru-RU" sz="3200" dirty="0" smtClean="0"/>
              <a:t> </a:t>
            </a:r>
            <a:r>
              <a:rPr lang="ru-RU" sz="3200" dirty="0" err="1" smtClean="0"/>
              <a:t>будинок</a:t>
            </a:r>
            <a:r>
              <a:rPr lang="ru-RU" sz="3200" dirty="0" smtClean="0"/>
              <a:t> для страху </a:t>
            </a:r>
            <a:r>
              <a:rPr lang="ru-RU" sz="3200" dirty="0" err="1" smtClean="0"/>
              <a:t>і</a:t>
            </a:r>
            <a:r>
              <a:rPr lang="ru-RU" sz="3200" dirty="0" smtClean="0"/>
              <a:t> замкни </a:t>
            </a:r>
            <a:r>
              <a:rPr lang="ru-RU" sz="3200" dirty="0" err="1" smtClean="0"/>
              <a:t>його</a:t>
            </a:r>
            <a:r>
              <a:rPr lang="ru-RU" sz="3200" dirty="0" smtClean="0"/>
              <a:t> в </a:t>
            </a:r>
            <a:r>
              <a:rPr lang="ru-RU" sz="3200" dirty="0" err="1" smtClean="0"/>
              <a:t>ньому</a:t>
            </a:r>
            <a:r>
              <a:rPr lang="ru-RU" sz="3200" dirty="0" smtClean="0"/>
              <a:t>». </a:t>
            </a:r>
            <a:r>
              <a:rPr lang="ru-RU" sz="3200" dirty="0" err="1" smtClean="0"/>
              <a:t>Можна</a:t>
            </a:r>
            <a:r>
              <a:rPr lang="ru-RU" sz="3200" dirty="0" smtClean="0"/>
              <a:t> </a:t>
            </a:r>
            <a:r>
              <a:rPr lang="ru-RU" sz="3200" dirty="0" err="1" smtClean="0"/>
              <a:t>організувати</a:t>
            </a:r>
            <a:r>
              <a:rPr lang="ru-RU" sz="3200" dirty="0" smtClean="0"/>
              <a:t> </a:t>
            </a:r>
            <a:r>
              <a:rPr lang="ru-RU" sz="3200" dirty="0" err="1" smtClean="0"/>
              <a:t>бесіду</a:t>
            </a:r>
            <a:r>
              <a:rPr lang="ru-RU" sz="3200" dirty="0" smtClean="0"/>
              <a:t> </a:t>
            </a:r>
            <a:r>
              <a:rPr lang="ru-RU" sz="3200" dirty="0" err="1" smtClean="0"/>
              <a:t>загалом</a:t>
            </a:r>
            <a:r>
              <a:rPr lang="ru-RU" sz="3200" dirty="0" smtClean="0"/>
              <a:t> про </a:t>
            </a:r>
            <a:r>
              <a:rPr lang="ru-RU" sz="3200" dirty="0" err="1" smtClean="0"/>
              <a:t>цей</a:t>
            </a:r>
            <a:r>
              <a:rPr lang="ru-RU" sz="3200" dirty="0" smtClean="0"/>
              <a:t> страх; </a:t>
            </a:r>
            <a:r>
              <a:rPr lang="ru-RU" sz="3200" dirty="0" err="1" smtClean="0"/>
              <a:t>чи</a:t>
            </a:r>
            <a:r>
              <a:rPr lang="ru-RU" sz="3200" dirty="0" smtClean="0"/>
              <a:t> </a:t>
            </a:r>
            <a:r>
              <a:rPr lang="ru-RU" sz="3200" dirty="0" err="1" smtClean="0"/>
              <a:t>існують</a:t>
            </a:r>
            <a:r>
              <a:rPr lang="ru-RU" sz="3200" dirty="0" smtClean="0"/>
              <a:t> шляхи </a:t>
            </a:r>
            <a:r>
              <a:rPr lang="ru-RU" sz="3200" dirty="0" err="1" smtClean="0"/>
              <a:t>виходу</a:t>
            </a:r>
            <a:r>
              <a:rPr lang="ru-RU" sz="3200" dirty="0" smtClean="0"/>
              <a:t> </a:t>
            </a:r>
            <a:r>
              <a:rPr lang="ru-RU" sz="3200" dirty="0" err="1" smtClean="0"/>
              <a:t>з</a:t>
            </a:r>
            <a:r>
              <a:rPr lang="ru-RU" sz="3200" dirty="0" smtClean="0"/>
              <a:t> </a:t>
            </a:r>
            <a:r>
              <a:rPr lang="ru-RU" sz="3200" dirty="0" err="1" smtClean="0"/>
              <a:t>будиночку</a:t>
            </a:r>
            <a:r>
              <a:rPr lang="ru-RU" sz="3200" dirty="0" smtClean="0"/>
              <a:t>; за </a:t>
            </a:r>
            <a:r>
              <a:rPr lang="ru-RU" sz="3200" dirty="0" err="1" smtClean="0"/>
              <a:t>яких</a:t>
            </a:r>
            <a:r>
              <a:rPr lang="ru-RU" sz="3200" dirty="0" smtClean="0"/>
              <a:t> умов…</a:t>
            </a:r>
            <a:endParaRPr sz="1800" dirty="0"/>
          </a:p>
        </p:txBody>
      </p:sp>
      <p:sp>
        <p:nvSpPr>
          <p:cNvPr id="8" name="Заголовок 7"/>
          <p:cNvSpPr>
            <a:spLocks noGrp="1"/>
          </p:cNvSpPr>
          <p:nvPr>
            <p:ph type="title"/>
          </p:nvPr>
        </p:nvSpPr>
        <p:spPr/>
        <p:txBody>
          <a:bodyPr/>
          <a:lstStyle/>
          <a:p>
            <a:r>
              <a:rPr lang="uk-UA"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p:nvPr/>
        </p:nvSpPr>
        <p:spPr>
          <a:xfrm>
            <a:off x="5920431"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3" name="Google Shape;263;p21"/>
          <p:cNvPicPr preferRelativeResize="0"/>
          <p:nvPr/>
        </p:nvPicPr>
        <p:blipFill rotWithShape="1">
          <a:blip r:embed="rId3">
            <a:alphaModFix/>
          </a:blip>
          <a:srcRect/>
          <a:stretch/>
        </p:blipFill>
        <p:spPr>
          <a:xfrm flipH="1">
            <a:off x="0" y="0"/>
            <a:ext cx="12192000" cy="6858000"/>
          </a:xfrm>
          <a:prstGeom prst="rect">
            <a:avLst/>
          </a:prstGeom>
          <a:noFill/>
          <a:ln>
            <a:noFill/>
          </a:ln>
        </p:spPr>
      </p:pic>
      <p:sp>
        <p:nvSpPr>
          <p:cNvPr id="264" name="Google Shape;264;p21"/>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500"/>
              <a:buFont typeface="Century Schoolbook"/>
              <a:buNone/>
            </a:pPr>
            <a:r>
              <a:rPr lang="ru-RU" sz="3500" b="1">
                <a:solidFill>
                  <a:srgbClr val="000000"/>
                </a:solidFill>
                <a:latin typeface="Century Schoolbook"/>
                <a:ea typeface="Century Schoolbook"/>
                <a:cs typeface="Century Schoolbook"/>
                <a:sym typeface="Century Schoolbook"/>
              </a:rPr>
              <a:t>Методи та методики роботи із батьками та педагогами</a:t>
            </a:r>
            <a:endParaRPr/>
          </a:p>
        </p:txBody>
      </p:sp>
      <p:sp>
        <p:nvSpPr>
          <p:cNvPr id="265" name="Google Shape;265;p21"/>
          <p:cNvSpPr txBox="1">
            <a:spLocks noGrp="1"/>
          </p:cNvSpPr>
          <p:nvPr>
            <p:ph type="body" idx="1"/>
          </p:nvPr>
        </p:nvSpPr>
        <p:spPr>
          <a:xfrm>
            <a:off x="853414" y="2589639"/>
            <a:ext cx="5067016" cy="3788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500"/>
              <a:buNone/>
            </a:pPr>
            <a:r>
              <a:rPr lang="ru-RU" sz="2500" dirty="0" err="1">
                <a:solidFill>
                  <a:srgbClr val="000000"/>
                </a:solidFill>
              </a:rPr>
              <a:t>Формування</a:t>
            </a:r>
            <a:r>
              <a:rPr lang="ru-RU" sz="2500" dirty="0">
                <a:solidFill>
                  <a:srgbClr val="000000"/>
                </a:solidFill>
              </a:rPr>
              <a:t> </a:t>
            </a:r>
            <a:r>
              <a:rPr lang="ru-RU" sz="2500" dirty="0" err="1">
                <a:solidFill>
                  <a:srgbClr val="000000"/>
                </a:solidFill>
              </a:rPr>
              <a:t>уміння</a:t>
            </a:r>
            <a:r>
              <a:rPr lang="ru-RU" sz="2500" dirty="0">
                <a:solidFill>
                  <a:srgbClr val="000000"/>
                </a:solidFill>
              </a:rPr>
              <a:t> </a:t>
            </a:r>
            <a:r>
              <a:rPr lang="ru-RU" sz="2500" dirty="0" err="1">
                <a:solidFill>
                  <a:srgbClr val="000000"/>
                </a:solidFill>
              </a:rPr>
              <a:t>долати</a:t>
            </a:r>
            <a:r>
              <a:rPr lang="ru-RU" sz="2500" dirty="0">
                <a:solidFill>
                  <a:srgbClr val="000000"/>
                </a:solidFill>
              </a:rPr>
              <a:t> страх у </a:t>
            </a:r>
            <a:r>
              <a:rPr lang="ru-RU" sz="2500" dirty="0" err="1">
                <a:solidFill>
                  <a:srgbClr val="000000"/>
                </a:solidFill>
              </a:rPr>
              <a:t>дітей</a:t>
            </a:r>
            <a:r>
              <a:rPr lang="ru-RU" sz="2500" dirty="0">
                <a:solidFill>
                  <a:srgbClr val="000000"/>
                </a:solidFill>
              </a:rPr>
              <a:t> старшого </a:t>
            </a:r>
            <a:r>
              <a:rPr lang="ru-RU" sz="2500" dirty="0" err="1">
                <a:solidFill>
                  <a:srgbClr val="000000"/>
                </a:solidFill>
              </a:rPr>
              <a:t>дошкільного</a:t>
            </a:r>
            <a:r>
              <a:rPr lang="ru-RU" sz="2500" dirty="0">
                <a:solidFill>
                  <a:srgbClr val="000000"/>
                </a:solidFill>
              </a:rPr>
              <a:t> </a:t>
            </a:r>
            <a:r>
              <a:rPr lang="ru-RU" sz="2500" dirty="0" err="1">
                <a:solidFill>
                  <a:srgbClr val="000000"/>
                </a:solidFill>
              </a:rPr>
              <a:t>віку</a:t>
            </a:r>
            <a:r>
              <a:rPr lang="ru-RU" sz="2500" dirty="0">
                <a:solidFill>
                  <a:srgbClr val="000000"/>
                </a:solidFill>
              </a:rPr>
              <a:t> у </a:t>
            </a:r>
            <a:r>
              <a:rPr lang="ru-RU" sz="2500" dirty="0" smtClean="0">
                <a:solidFill>
                  <a:srgbClr val="000000"/>
                </a:solidFill>
              </a:rPr>
              <a:t>п</a:t>
            </a:r>
            <a:r>
              <a:rPr lang="uk-UA" sz="2500" smtClean="0">
                <a:solidFill>
                  <a:srgbClr val="000000"/>
                </a:solidFill>
              </a:rPr>
              <a:t>і</a:t>
            </a:r>
            <a:r>
              <a:rPr lang="ru-RU" sz="2500" smtClean="0">
                <a:solidFill>
                  <a:srgbClr val="000000"/>
                </a:solidFill>
              </a:rPr>
              <a:t>дтримці</a:t>
            </a:r>
            <a:r>
              <a:rPr lang="ru-RU" sz="2500" dirty="0" smtClean="0">
                <a:solidFill>
                  <a:srgbClr val="000000"/>
                </a:solidFill>
              </a:rPr>
              <a:t> </a:t>
            </a:r>
            <a:r>
              <a:rPr lang="ru-RU" sz="2500" dirty="0" err="1">
                <a:solidFill>
                  <a:srgbClr val="000000"/>
                </a:solidFill>
              </a:rPr>
              <a:t>батьків</a:t>
            </a:r>
            <a:endParaRPr sz="2500" dirty="0">
              <a:solidFill>
                <a:srgbClr val="000000"/>
              </a:solidFill>
            </a:endParaRPr>
          </a:p>
          <a:p>
            <a:pPr marL="0" lvl="0" indent="0" algn="l" rtl="0">
              <a:lnSpc>
                <a:spcPct val="90000"/>
              </a:lnSpc>
              <a:spcBef>
                <a:spcPts val="1000"/>
              </a:spcBef>
              <a:spcAft>
                <a:spcPts val="0"/>
              </a:spcAft>
              <a:buClr>
                <a:srgbClr val="000000"/>
              </a:buClr>
              <a:buSzPts val="2500"/>
              <a:buNone/>
            </a:pPr>
            <a:r>
              <a:rPr lang="ru-RU" sz="2500" dirty="0" err="1">
                <a:solidFill>
                  <a:srgbClr val="000000"/>
                </a:solidFill>
              </a:rPr>
              <a:t>Навчаємось</a:t>
            </a:r>
            <a:r>
              <a:rPr lang="ru-RU" sz="2500" dirty="0">
                <a:solidFill>
                  <a:srgbClr val="000000"/>
                </a:solidFill>
              </a:rPr>
              <a:t> способам </a:t>
            </a:r>
            <a:r>
              <a:rPr lang="ru-RU" sz="2500" dirty="0" err="1">
                <a:solidFill>
                  <a:srgbClr val="000000"/>
                </a:solidFill>
              </a:rPr>
              <a:t>формування</a:t>
            </a:r>
            <a:r>
              <a:rPr lang="ru-RU" sz="2500" dirty="0">
                <a:solidFill>
                  <a:srgbClr val="000000"/>
                </a:solidFill>
              </a:rPr>
              <a:t> </a:t>
            </a:r>
            <a:r>
              <a:rPr lang="ru-RU" sz="2500" dirty="0" err="1">
                <a:solidFill>
                  <a:srgbClr val="000000"/>
                </a:solidFill>
              </a:rPr>
              <a:t>вольових</a:t>
            </a:r>
            <a:r>
              <a:rPr lang="ru-RU" sz="2500" dirty="0">
                <a:solidFill>
                  <a:srgbClr val="000000"/>
                </a:solidFill>
              </a:rPr>
              <a:t> </a:t>
            </a:r>
            <a:r>
              <a:rPr lang="ru-RU" sz="2500" dirty="0" err="1">
                <a:solidFill>
                  <a:srgbClr val="000000"/>
                </a:solidFill>
              </a:rPr>
              <a:t>якостей</a:t>
            </a:r>
            <a:r>
              <a:rPr lang="ru-RU" sz="2500" dirty="0">
                <a:solidFill>
                  <a:srgbClr val="000000"/>
                </a:solidFill>
              </a:rPr>
              <a:t> у </a:t>
            </a:r>
            <a:r>
              <a:rPr lang="ru-RU" sz="2500" dirty="0" err="1">
                <a:solidFill>
                  <a:srgbClr val="000000"/>
                </a:solidFill>
              </a:rPr>
              <a:t>дітей</a:t>
            </a:r>
            <a:r>
              <a:rPr lang="ru-RU" sz="2500" dirty="0">
                <a:solidFill>
                  <a:srgbClr val="000000"/>
                </a:solidFill>
              </a:rPr>
              <a:t> старшого </a:t>
            </a:r>
            <a:r>
              <a:rPr lang="ru-RU" sz="2500" dirty="0" err="1">
                <a:solidFill>
                  <a:srgbClr val="000000"/>
                </a:solidFill>
              </a:rPr>
              <a:t>дошкільного</a:t>
            </a:r>
            <a:r>
              <a:rPr lang="ru-RU" sz="2500" dirty="0">
                <a:solidFill>
                  <a:srgbClr val="000000"/>
                </a:solidFill>
              </a:rPr>
              <a:t> </a:t>
            </a:r>
            <a:r>
              <a:rPr lang="ru-RU" sz="2500" dirty="0" err="1">
                <a:solidFill>
                  <a:srgbClr val="000000"/>
                </a:solidFill>
              </a:rPr>
              <a:t>віку</a:t>
            </a:r>
            <a:r>
              <a:rPr lang="ru-RU" sz="2500" dirty="0">
                <a:solidFill>
                  <a:srgbClr val="000000"/>
                </a:solidFill>
              </a:rPr>
              <a:t> як </a:t>
            </a:r>
            <a:r>
              <a:rPr lang="ru-RU" sz="2500" dirty="0" err="1">
                <a:solidFill>
                  <a:srgbClr val="000000"/>
                </a:solidFill>
              </a:rPr>
              <a:t>основи</a:t>
            </a:r>
            <a:r>
              <a:rPr lang="ru-RU" sz="2500" dirty="0">
                <a:solidFill>
                  <a:srgbClr val="000000"/>
                </a:solidFill>
              </a:rPr>
              <a:t> </a:t>
            </a:r>
            <a:r>
              <a:rPr lang="ru-RU" sz="2500" dirty="0" err="1">
                <a:solidFill>
                  <a:srgbClr val="000000"/>
                </a:solidFill>
              </a:rPr>
              <a:t>уміння</a:t>
            </a:r>
            <a:r>
              <a:rPr lang="ru-RU" sz="2500" dirty="0">
                <a:solidFill>
                  <a:srgbClr val="000000"/>
                </a:solidFill>
              </a:rPr>
              <a:t> </a:t>
            </a:r>
            <a:r>
              <a:rPr lang="ru-RU" sz="2500" dirty="0" err="1">
                <a:solidFill>
                  <a:srgbClr val="000000"/>
                </a:solidFill>
              </a:rPr>
              <a:t>долати</a:t>
            </a:r>
            <a:r>
              <a:rPr lang="ru-RU" sz="2500" dirty="0">
                <a:solidFill>
                  <a:srgbClr val="000000"/>
                </a:solidFill>
              </a:rPr>
              <a:t> страх</a:t>
            </a:r>
            <a:endParaRPr dirty="0"/>
          </a:p>
          <a:p>
            <a:pPr marL="0" lvl="0" indent="0" algn="l" rtl="0">
              <a:lnSpc>
                <a:spcPct val="90000"/>
              </a:lnSpc>
              <a:spcBef>
                <a:spcPts val="1000"/>
              </a:spcBef>
              <a:spcAft>
                <a:spcPts val="0"/>
              </a:spcAft>
              <a:buClr>
                <a:srgbClr val="000000"/>
              </a:buClr>
              <a:buSzPts val="2500"/>
              <a:buNone/>
            </a:pPr>
            <a:r>
              <a:rPr lang="ru-RU" sz="2500" dirty="0" err="1">
                <a:solidFill>
                  <a:srgbClr val="000000"/>
                </a:solidFill>
              </a:rPr>
              <a:t>Підтримуємо</a:t>
            </a:r>
            <a:r>
              <a:rPr lang="ru-RU" sz="2500" dirty="0">
                <a:solidFill>
                  <a:srgbClr val="000000"/>
                </a:solidFill>
              </a:rPr>
              <a:t> </a:t>
            </a:r>
            <a:r>
              <a:rPr lang="ru-RU" sz="2500" dirty="0" err="1">
                <a:solidFill>
                  <a:srgbClr val="000000"/>
                </a:solidFill>
              </a:rPr>
              <a:t>дитину</a:t>
            </a:r>
            <a:r>
              <a:rPr lang="ru-RU" sz="2500" dirty="0">
                <a:solidFill>
                  <a:srgbClr val="000000"/>
                </a:solidFill>
              </a:rPr>
              <a:t> в </a:t>
            </a:r>
            <a:r>
              <a:rPr lang="ru-RU" sz="2500" dirty="0" err="1">
                <a:solidFill>
                  <a:srgbClr val="000000"/>
                </a:solidFill>
              </a:rPr>
              <a:t>ситуації</a:t>
            </a:r>
            <a:r>
              <a:rPr lang="ru-RU" sz="2500" dirty="0">
                <a:solidFill>
                  <a:srgbClr val="000000"/>
                </a:solidFill>
              </a:rPr>
              <a:t>, яка </a:t>
            </a:r>
            <a:r>
              <a:rPr lang="ru-RU" sz="2500" dirty="0" err="1">
                <a:solidFill>
                  <a:srgbClr val="000000"/>
                </a:solidFill>
              </a:rPr>
              <a:t>викликала</a:t>
            </a:r>
            <a:r>
              <a:rPr lang="ru-RU" sz="2500" dirty="0">
                <a:solidFill>
                  <a:srgbClr val="000000"/>
                </a:solidFill>
              </a:rPr>
              <a:t> страх</a:t>
            </a:r>
            <a:endParaRPr dirty="0"/>
          </a:p>
          <a:p>
            <a:pPr marL="0" lvl="0" indent="0" algn="l" rtl="0">
              <a:lnSpc>
                <a:spcPct val="90000"/>
              </a:lnSpc>
              <a:spcBef>
                <a:spcPts val="1000"/>
              </a:spcBef>
              <a:spcAft>
                <a:spcPts val="0"/>
              </a:spcAft>
              <a:buClr>
                <a:schemeClr val="dk1"/>
              </a:buClr>
              <a:buSzPts val="2000"/>
              <a:buNone/>
            </a:pPr>
            <a:endParaRPr sz="2000" dirty="0">
              <a:solidFill>
                <a:srgbClr val="000000"/>
              </a:solidFill>
            </a:endParaRPr>
          </a:p>
        </p:txBody>
      </p:sp>
      <p:sp>
        <p:nvSpPr>
          <p:cNvPr id="266" name="Google Shape;266;p21"/>
          <p:cNvSpPr/>
          <p:nvPr/>
        </p:nvSpPr>
        <p:spPr>
          <a:xfrm flipH="1">
            <a:off x="6713915" y="590635"/>
            <a:ext cx="5478085"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7" name="Google Shape;267;p21" descr="Фобии и страхи у детей - как могут помочь родители?"/>
          <p:cNvPicPr preferRelativeResize="0"/>
          <p:nvPr/>
        </p:nvPicPr>
        <p:blipFill rotWithShape="1">
          <a:blip r:embed="rId4">
            <a:alphaModFix/>
          </a:blip>
          <a:srcRect l="33761" r="13014" b="2"/>
          <a:stretch/>
        </p:blipFill>
        <p:spPr>
          <a:xfrm>
            <a:off x="6893318" y="770037"/>
            <a:ext cx="5298683" cy="6097438"/>
          </a:xfrm>
          <a:custGeom>
            <a:avLst/>
            <a:gdLst/>
            <a:ahLst/>
            <a:cxnLst/>
            <a:rect l="l" t="t" r="r" b="b"/>
            <a:pathLst>
              <a:path w="5298683" h="6097438" extrusionOk="0">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
          <p:cNvSpPr txBox="1">
            <a:spLocks noGrp="1"/>
          </p:cNvSpPr>
          <p:nvPr>
            <p:ph type="title"/>
          </p:nvPr>
        </p:nvSpPr>
        <p:spPr>
          <a:xfrm>
            <a:off x="668867" y="19579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uk-UA" dirty="0" smtClean="0"/>
              <a:t>Поради для дорослих</a:t>
            </a:r>
            <a:endParaRPr dirty="0"/>
          </a:p>
        </p:txBody>
      </p:sp>
      <p:sp>
        <p:nvSpPr>
          <p:cNvPr id="274" name="Google Shape;274;p22"/>
          <p:cNvSpPr txBox="1">
            <a:spLocks noGrp="1"/>
          </p:cNvSpPr>
          <p:nvPr>
            <p:ph type="body" idx="1"/>
          </p:nvPr>
        </p:nvSpPr>
        <p:spPr>
          <a:xfrm>
            <a:off x="666044" y="1670756"/>
            <a:ext cx="10857089" cy="4912607"/>
          </a:xfrm>
          <a:prstGeom prst="rect">
            <a:avLst/>
          </a:prstGeom>
          <a:noFill/>
          <a:ln>
            <a:noFill/>
          </a:ln>
        </p:spPr>
        <p:txBody>
          <a:bodyPr spcFirstLastPara="1" wrap="square" lIns="91425" tIns="45700" rIns="91425" bIns="45700" anchor="t" anchorCtr="0">
            <a:normAutofit fontScale="62500" lnSpcReduction="20000"/>
          </a:bodyPr>
          <a:lstStyle/>
          <a:p>
            <a:pPr fontAlgn="base"/>
            <a:r>
              <a:rPr lang="ru-RU" dirty="0" err="1" smtClean="0"/>
              <a:t>Створіть</a:t>
            </a:r>
            <a:r>
              <a:rPr lang="ru-RU" dirty="0" smtClean="0"/>
              <a:t> </a:t>
            </a:r>
            <a:r>
              <a:rPr lang="ru-RU" dirty="0" err="1" smtClean="0"/>
              <a:t>впевненість</a:t>
            </a:r>
            <a:r>
              <a:rPr lang="ru-RU" dirty="0" smtClean="0"/>
              <a:t>. Будьте </a:t>
            </a:r>
            <a:r>
              <a:rPr lang="ru-RU" dirty="0" err="1" smtClean="0"/>
              <a:t>рішучі</a:t>
            </a:r>
            <a:r>
              <a:rPr lang="ru-RU" dirty="0" smtClean="0"/>
              <a:t> в </a:t>
            </a:r>
            <a:r>
              <a:rPr lang="ru-RU" dirty="0" err="1" smtClean="0"/>
              <a:t>діях</a:t>
            </a:r>
            <a:r>
              <a:rPr lang="ru-RU" dirty="0" smtClean="0"/>
              <a:t> </a:t>
            </a:r>
            <a:r>
              <a:rPr lang="ru-RU" dirty="0" err="1" smtClean="0"/>
              <a:t>і</a:t>
            </a:r>
            <a:r>
              <a:rPr lang="ru-RU" dirty="0" smtClean="0"/>
              <a:t> </a:t>
            </a:r>
            <a:r>
              <a:rPr lang="ru-RU" dirty="0" err="1" smtClean="0"/>
              <a:t>намагайтеся</a:t>
            </a:r>
            <a:r>
              <a:rPr lang="ru-RU" dirty="0" smtClean="0"/>
              <a:t> </a:t>
            </a:r>
            <a:r>
              <a:rPr lang="ru-RU" dirty="0" err="1" smtClean="0"/>
              <a:t>змінити</a:t>
            </a:r>
            <a:r>
              <a:rPr lang="ru-RU" dirty="0" smtClean="0"/>
              <a:t> </a:t>
            </a:r>
            <a:r>
              <a:rPr lang="ru-RU" dirty="0" err="1" smtClean="0"/>
              <a:t>ставлення</a:t>
            </a:r>
            <a:r>
              <a:rPr lang="ru-RU" dirty="0" smtClean="0"/>
              <a:t> до </a:t>
            </a:r>
            <a:r>
              <a:rPr lang="ru-RU" dirty="0" err="1" smtClean="0"/>
              <a:t>будь-яких</a:t>
            </a:r>
            <a:r>
              <a:rPr lang="ru-RU" dirty="0" smtClean="0"/>
              <a:t> </a:t>
            </a:r>
            <a:r>
              <a:rPr lang="ru-RU" dirty="0" err="1" smtClean="0"/>
              <a:t>змін</a:t>
            </a:r>
            <a:r>
              <a:rPr lang="ru-RU" dirty="0" smtClean="0"/>
              <a:t>. Так </a:t>
            </a:r>
            <a:r>
              <a:rPr lang="ru-RU" dirty="0" err="1" smtClean="0"/>
              <a:t>із</a:t>
            </a:r>
            <a:r>
              <a:rPr lang="ru-RU" dirty="0" smtClean="0"/>
              <a:t> часом вам стане </a:t>
            </a:r>
            <a:r>
              <a:rPr lang="ru-RU" dirty="0" err="1" smtClean="0"/>
              <a:t>легше</a:t>
            </a:r>
            <a:r>
              <a:rPr lang="ru-RU" dirty="0" smtClean="0"/>
              <a:t> </a:t>
            </a:r>
            <a:r>
              <a:rPr lang="ru-RU" dirty="0" err="1" smtClean="0"/>
              <a:t>впоратися</a:t>
            </a:r>
            <a:r>
              <a:rPr lang="ru-RU" dirty="0" smtClean="0"/>
              <a:t> </a:t>
            </a:r>
            <a:r>
              <a:rPr lang="ru-RU" dirty="0" err="1" smtClean="0"/>
              <a:t>з</a:t>
            </a:r>
            <a:r>
              <a:rPr lang="ru-RU" dirty="0" smtClean="0"/>
              <a:t> ними.</a:t>
            </a:r>
          </a:p>
          <a:p>
            <a:pPr fontAlgn="base"/>
            <a:r>
              <a:rPr lang="ru-RU" dirty="0" err="1" smtClean="0"/>
              <a:t>Готуйтеся</a:t>
            </a:r>
            <a:r>
              <a:rPr lang="ru-RU" dirty="0" smtClean="0"/>
              <a:t> до </a:t>
            </a:r>
            <a:r>
              <a:rPr lang="ru-RU" dirty="0" err="1" smtClean="0"/>
              <a:t>найгіршого</a:t>
            </a:r>
            <a:r>
              <a:rPr lang="ru-RU" dirty="0" smtClean="0"/>
              <a:t>. </a:t>
            </a:r>
            <a:r>
              <a:rPr lang="ru-RU" dirty="0" err="1" smtClean="0"/>
              <a:t>Багато</a:t>
            </a:r>
            <a:r>
              <a:rPr lang="ru-RU" dirty="0" smtClean="0"/>
              <a:t> </a:t>
            </a:r>
            <a:r>
              <a:rPr lang="ru-RU" dirty="0" err="1" smtClean="0"/>
              <a:t>хто</a:t>
            </a:r>
            <a:r>
              <a:rPr lang="ru-RU" dirty="0" smtClean="0"/>
              <a:t> </a:t>
            </a:r>
            <a:r>
              <a:rPr lang="ru-RU" dirty="0" err="1" smtClean="0"/>
              <a:t>уникає</a:t>
            </a:r>
            <a:r>
              <a:rPr lang="ru-RU" dirty="0" smtClean="0"/>
              <a:t> думок про </a:t>
            </a:r>
            <a:r>
              <a:rPr lang="ru-RU" dirty="0" err="1" smtClean="0"/>
              <a:t>щось</a:t>
            </a:r>
            <a:r>
              <a:rPr lang="ru-RU" dirty="0" smtClean="0"/>
              <a:t> </a:t>
            </a:r>
            <a:r>
              <a:rPr lang="ru-RU" dirty="0" err="1" smtClean="0"/>
              <a:t>неприємне</a:t>
            </a:r>
            <a:r>
              <a:rPr lang="ru-RU" dirty="0" smtClean="0"/>
              <a:t>, </a:t>
            </a:r>
            <a:r>
              <a:rPr lang="ru-RU" dirty="0" err="1" smtClean="0"/>
              <a:t>але</a:t>
            </a:r>
            <a:r>
              <a:rPr lang="ru-RU" dirty="0" smtClean="0"/>
              <a:t> </a:t>
            </a:r>
            <a:r>
              <a:rPr lang="ru-RU" dirty="0" err="1" smtClean="0"/>
              <a:t>готовність</a:t>
            </a:r>
            <a:r>
              <a:rPr lang="ru-RU" dirty="0" smtClean="0"/>
              <a:t> </a:t>
            </a:r>
            <a:r>
              <a:rPr lang="ru-RU" dirty="0" err="1" smtClean="0"/>
              <a:t>спокійно</a:t>
            </a:r>
            <a:r>
              <a:rPr lang="ru-RU" dirty="0" smtClean="0"/>
              <a:t> </a:t>
            </a:r>
            <a:r>
              <a:rPr lang="ru-RU" dirty="0" err="1" smtClean="0"/>
              <a:t>розглядати</a:t>
            </a:r>
            <a:r>
              <a:rPr lang="ru-RU" dirty="0" smtClean="0"/>
              <a:t> </a:t>
            </a:r>
            <a:r>
              <a:rPr lang="ru-RU" dirty="0" err="1" smtClean="0"/>
              <a:t>гірші</a:t>
            </a:r>
            <a:r>
              <a:rPr lang="ru-RU" dirty="0" smtClean="0"/>
              <a:t> </a:t>
            </a:r>
            <a:r>
              <a:rPr lang="ru-RU" dirty="0" err="1" smtClean="0"/>
              <a:t>сценарії</a:t>
            </a:r>
            <a:r>
              <a:rPr lang="ru-RU" dirty="0" smtClean="0"/>
              <a:t> </a:t>
            </a:r>
            <a:r>
              <a:rPr lang="ru-RU" dirty="0" err="1" smtClean="0"/>
              <a:t>зробить</a:t>
            </a:r>
            <a:r>
              <a:rPr lang="ru-RU" dirty="0" smtClean="0"/>
              <a:t> </a:t>
            </a:r>
            <a:r>
              <a:rPr lang="ru-RU" dirty="0" err="1" smtClean="0"/>
              <a:t>ситуацію</a:t>
            </a:r>
            <a:r>
              <a:rPr lang="ru-RU" dirty="0" smtClean="0"/>
              <a:t> "</a:t>
            </a:r>
            <a:r>
              <a:rPr lang="ru-RU" dirty="0" err="1" smtClean="0"/>
              <a:t>більш</a:t>
            </a:r>
            <a:r>
              <a:rPr lang="ru-RU" dirty="0" smtClean="0"/>
              <a:t> </a:t>
            </a:r>
            <a:r>
              <a:rPr lang="ru-RU" dirty="0" err="1" smtClean="0"/>
              <a:t>керованою</a:t>
            </a:r>
            <a:r>
              <a:rPr lang="ru-RU" dirty="0" smtClean="0"/>
              <a:t>" </a:t>
            </a:r>
            <a:r>
              <a:rPr lang="ru-RU" dirty="0" err="1" smtClean="0"/>
              <a:t>і</a:t>
            </a:r>
            <a:r>
              <a:rPr lang="ru-RU" dirty="0" smtClean="0"/>
              <a:t> </a:t>
            </a:r>
            <a:r>
              <a:rPr lang="ru-RU" dirty="0" err="1" smtClean="0"/>
              <a:t>менш</a:t>
            </a:r>
            <a:r>
              <a:rPr lang="ru-RU" dirty="0" smtClean="0"/>
              <a:t> </a:t>
            </a:r>
            <a:r>
              <a:rPr lang="ru-RU" dirty="0" err="1" smtClean="0"/>
              <a:t>стресовою</a:t>
            </a:r>
            <a:r>
              <a:rPr lang="ru-RU" dirty="0" smtClean="0"/>
              <a:t>.</a:t>
            </a:r>
          </a:p>
          <a:p>
            <a:pPr fontAlgn="base"/>
            <a:r>
              <a:rPr lang="ru-RU" dirty="0" smtClean="0"/>
              <a:t>Кидайте </a:t>
            </a:r>
            <a:r>
              <a:rPr lang="ru-RU" dirty="0" err="1" smtClean="0"/>
              <a:t>собі</a:t>
            </a:r>
            <a:r>
              <a:rPr lang="ru-RU" dirty="0" smtClean="0"/>
              <a:t> </a:t>
            </a:r>
            <a:r>
              <a:rPr lang="ru-RU" dirty="0" err="1" smtClean="0"/>
              <a:t>виклик</a:t>
            </a:r>
            <a:r>
              <a:rPr lang="ru-RU" dirty="0" smtClean="0"/>
              <a:t>. Формуйте </a:t>
            </a:r>
            <a:r>
              <a:rPr lang="ru-RU" dirty="0" err="1" smtClean="0"/>
              <a:t>цілі</a:t>
            </a:r>
            <a:r>
              <a:rPr lang="ru-RU" dirty="0" smtClean="0"/>
              <a:t>, </a:t>
            </a:r>
            <a:r>
              <a:rPr lang="ru-RU" dirty="0" err="1" smtClean="0"/>
              <a:t>реалістичні</a:t>
            </a:r>
            <a:r>
              <a:rPr lang="ru-RU" dirty="0" smtClean="0"/>
              <a:t>, </a:t>
            </a:r>
            <a:r>
              <a:rPr lang="ru-RU" dirty="0" err="1" smtClean="0"/>
              <a:t>але</a:t>
            </a:r>
            <a:r>
              <a:rPr lang="ru-RU" dirty="0" smtClean="0"/>
              <a:t> </a:t>
            </a:r>
            <a:r>
              <a:rPr lang="ru-RU" dirty="0" err="1" smtClean="0"/>
              <a:t>складні</a:t>
            </a:r>
            <a:r>
              <a:rPr lang="ru-RU" dirty="0" smtClean="0"/>
              <a:t>. Ставайте </a:t>
            </a:r>
            <a:r>
              <a:rPr lang="ru-RU" dirty="0" err="1" smtClean="0"/>
              <a:t>краще</a:t>
            </a:r>
            <a:r>
              <a:rPr lang="ru-RU" dirty="0" smtClean="0"/>
              <a:t> як </a:t>
            </a:r>
            <a:r>
              <a:rPr lang="ru-RU" dirty="0" err="1" smtClean="0"/>
              <a:t>особистість</a:t>
            </a:r>
            <a:r>
              <a:rPr lang="ru-RU" dirty="0" smtClean="0"/>
              <a:t> </a:t>
            </a:r>
            <a:r>
              <a:rPr lang="ru-RU" dirty="0" err="1" smtClean="0"/>
              <a:t>і</a:t>
            </a:r>
            <a:r>
              <a:rPr lang="ru-RU" dirty="0" smtClean="0"/>
              <a:t> </a:t>
            </a:r>
            <a:r>
              <a:rPr lang="ru-RU" dirty="0" err="1" smtClean="0"/>
              <a:t>як</a:t>
            </a:r>
            <a:r>
              <a:rPr lang="ru-RU" dirty="0" smtClean="0"/>
              <a:t> </a:t>
            </a:r>
            <a:r>
              <a:rPr lang="ru-RU" dirty="0" err="1" smtClean="0"/>
              <a:t>професіонал</a:t>
            </a:r>
            <a:r>
              <a:rPr lang="ru-RU" dirty="0" smtClean="0"/>
              <a:t>. </a:t>
            </a:r>
            <a:r>
              <a:rPr lang="ru-RU" dirty="0" err="1" smtClean="0"/>
              <a:t>Подолання</a:t>
            </a:r>
            <a:r>
              <a:rPr lang="ru-RU" dirty="0" smtClean="0"/>
              <a:t> </a:t>
            </a:r>
            <a:r>
              <a:rPr lang="ru-RU" dirty="0" err="1" smtClean="0"/>
              <a:t>внутрішнього</a:t>
            </a:r>
            <a:r>
              <a:rPr lang="ru-RU" dirty="0" smtClean="0"/>
              <a:t> критика </a:t>
            </a:r>
            <a:r>
              <a:rPr lang="ru-RU" dirty="0" err="1" smtClean="0"/>
              <a:t>і</a:t>
            </a:r>
            <a:r>
              <a:rPr lang="ru-RU" dirty="0" smtClean="0"/>
              <a:t> </a:t>
            </a:r>
            <a:r>
              <a:rPr lang="ru-RU" dirty="0" err="1" smtClean="0"/>
              <a:t>перфекціоніста</a:t>
            </a:r>
            <a:r>
              <a:rPr lang="ru-RU" dirty="0" smtClean="0"/>
              <a:t> – </a:t>
            </a:r>
            <a:r>
              <a:rPr lang="ru-RU" dirty="0" err="1" smtClean="0"/>
              <a:t>непросте</a:t>
            </a:r>
            <a:r>
              <a:rPr lang="ru-RU" dirty="0" smtClean="0"/>
              <a:t> </a:t>
            </a:r>
            <a:r>
              <a:rPr lang="ru-RU" dirty="0" err="1" smtClean="0"/>
              <a:t>завдання</a:t>
            </a:r>
            <a:r>
              <a:rPr lang="ru-RU" dirty="0" smtClean="0"/>
              <a:t>, </a:t>
            </a:r>
            <a:r>
              <a:rPr lang="ru-RU" dirty="0" err="1" smtClean="0"/>
              <a:t>але</a:t>
            </a:r>
            <a:r>
              <a:rPr lang="ru-RU" dirty="0" smtClean="0"/>
              <a:t> будьте </a:t>
            </a:r>
            <a:r>
              <a:rPr lang="ru-RU" dirty="0" err="1" smtClean="0"/>
              <a:t>готові</a:t>
            </a:r>
            <a:r>
              <a:rPr lang="ru-RU" dirty="0" smtClean="0"/>
              <a:t> </a:t>
            </a:r>
            <a:r>
              <a:rPr lang="ru-RU" dirty="0" err="1" smtClean="0"/>
              <a:t>знову</a:t>
            </a:r>
            <a:r>
              <a:rPr lang="ru-RU" dirty="0" smtClean="0"/>
              <a:t> </a:t>
            </a:r>
            <a:r>
              <a:rPr lang="ru-RU" dirty="0" err="1" smtClean="0"/>
              <a:t>і</a:t>
            </a:r>
            <a:r>
              <a:rPr lang="ru-RU" dirty="0" smtClean="0"/>
              <a:t> </a:t>
            </a:r>
            <a:r>
              <a:rPr lang="ru-RU" dirty="0" err="1" smtClean="0"/>
              <a:t>знову</a:t>
            </a:r>
            <a:r>
              <a:rPr lang="ru-RU" dirty="0" smtClean="0"/>
              <a:t> </a:t>
            </a:r>
            <a:r>
              <a:rPr lang="ru-RU" dirty="0" err="1" smtClean="0"/>
              <a:t>братися</a:t>
            </a:r>
            <a:r>
              <a:rPr lang="ru-RU" dirty="0" smtClean="0"/>
              <a:t> за </a:t>
            </a:r>
            <a:r>
              <a:rPr lang="ru-RU" dirty="0" err="1" smtClean="0"/>
              <a:t>нього</a:t>
            </a:r>
            <a:r>
              <a:rPr lang="ru-RU" dirty="0" smtClean="0"/>
              <a:t>.</a:t>
            </a:r>
          </a:p>
          <a:p>
            <a:pPr fontAlgn="base"/>
            <a:r>
              <a:rPr lang="ru-RU" dirty="0" err="1" smtClean="0"/>
              <a:t>Дивіться</a:t>
            </a:r>
            <a:r>
              <a:rPr lang="ru-RU" dirty="0" smtClean="0"/>
              <a:t> на </a:t>
            </a:r>
            <a:r>
              <a:rPr lang="ru-RU" dirty="0" err="1" smtClean="0"/>
              <a:t>ситуацію</a:t>
            </a:r>
            <a:r>
              <a:rPr lang="ru-RU" dirty="0" smtClean="0"/>
              <a:t> </a:t>
            </a:r>
            <a:r>
              <a:rPr lang="ru-RU" dirty="0" err="1" smtClean="0"/>
              <a:t>під</a:t>
            </a:r>
            <a:r>
              <a:rPr lang="ru-RU" dirty="0" smtClean="0"/>
              <a:t> </a:t>
            </a:r>
            <a:r>
              <a:rPr lang="ru-RU" dirty="0" err="1" smtClean="0"/>
              <a:t>усіма</a:t>
            </a:r>
            <a:r>
              <a:rPr lang="ru-RU" dirty="0" smtClean="0"/>
              <a:t> кутами. Будьте </a:t>
            </a:r>
            <a:r>
              <a:rPr lang="ru-RU" dirty="0" err="1" smtClean="0"/>
              <a:t>впевнені</a:t>
            </a:r>
            <a:r>
              <a:rPr lang="ru-RU" dirty="0" smtClean="0"/>
              <a:t>, </a:t>
            </a:r>
            <a:r>
              <a:rPr lang="ru-RU" dirty="0" err="1" smtClean="0"/>
              <a:t>що</a:t>
            </a:r>
            <a:r>
              <a:rPr lang="ru-RU" dirty="0" smtClean="0"/>
              <a:t> </a:t>
            </a:r>
            <a:r>
              <a:rPr lang="ru-RU" dirty="0" err="1" smtClean="0"/>
              <a:t>розглянули</a:t>
            </a:r>
            <a:r>
              <a:rPr lang="ru-RU" dirty="0" smtClean="0"/>
              <a:t> не </a:t>
            </a:r>
            <a:r>
              <a:rPr lang="ru-RU" dirty="0" err="1" smtClean="0"/>
              <a:t>тільки</a:t>
            </a:r>
            <a:r>
              <a:rPr lang="ru-RU" dirty="0" smtClean="0"/>
              <a:t> </a:t>
            </a:r>
            <a:r>
              <a:rPr lang="ru-RU" dirty="0" err="1" smtClean="0"/>
              <a:t>негативні</a:t>
            </a:r>
            <a:r>
              <a:rPr lang="ru-RU" dirty="0" smtClean="0"/>
              <a:t> </a:t>
            </a:r>
            <a:r>
              <a:rPr lang="ru-RU" dirty="0" err="1" smtClean="0"/>
              <a:t>сценарії</a:t>
            </a:r>
            <a:r>
              <a:rPr lang="ru-RU" dirty="0" smtClean="0"/>
              <a:t>, а </a:t>
            </a:r>
            <a:r>
              <a:rPr lang="ru-RU" dirty="0" err="1" smtClean="0"/>
              <a:t>й</a:t>
            </a:r>
            <a:r>
              <a:rPr lang="ru-RU" dirty="0" smtClean="0"/>
              <a:t> </a:t>
            </a:r>
            <a:r>
              <a:rPr lang="ru-RU" dirty="0" err="1" smtClean="0"/>
              <a:t>позитивні</a:t>
            </a:r>
            <a:r>
              <a:rPr lang="ru-RU" dirty="0" smtClean="0"/>
              <a:t>.</a:t>
            </a:r>
          </a:p>
          <a:p>
            <a:pPr fontAlgn="base"/>
            <a:r>
              <a:rPr lang="ru-RU" dirty="0" smtClean="0"/>
              <a:t>Буде </a:t>
            </a:r>
            <a:r>
              <a:rPr lang="ru-RU" dirty="0" err="1" smtClean="0"/>
              <a:t>важко</a:t>
            </a:r>
            <a:r>
              <a:rPr lang="ru-RU" dirty="0" smtClean="0"/>
              <a:t>. Коли </a:t>
            </a:r>
            <a:r>
              <a:rPr lang="ru-RU" dirty="0" err="1" smtClean="0"/>
              <a:t>ламаєш</a:t>
            </a:r>
            <a:r>
              <a:rPr lang="ru-RU" dirty="0" smtClean="0"/>
              <a:t> </a:t>
            </a:r>
            <a:r>
              <a:rPr lang="ru-RU" dirty="0" err="1" smtClean="0"/>
              <a:t>старі</a:t>
            </a:r>
            <a:r>
              <a:rPr lang="ru-RU" dirty="0" smtClean="0"/>
              <a:t> </a:t>
            </a:r>
            <a:r>
              <a:rPr lang="ru-RU" dirty="0" err="1" smtClean="0"/>
              <a:t>звички</a:t>
            </a:r>
            <a:r>
              <a:rPr lang="ru-RU" dirty="0" smtClean="0"/>
              <a:t>, доводиться </a:t>
            </a:r>
            <a:r>
              <a:rPr lang="ru-RU" dirty="0" err="1" smtClean="0"/>
              <a:t>виходити</a:t>
            </a:r>
            <a:r>
              <a:rPr lang="ru-RU" dirty="0" smtClean="0"/>
              <a:t> </a:t>
            </a:r>
            <a:r>
              <a:rPr lang="ru-RU" dirty="0" err="1" smtClean="0"/>
              <a:t>з</a:t>
            </a:r>
            <a:r>
              <a:rPr lang="ru-RU" dirty="0" smtClean="0"/>
              <a:t> </a:t>
            </a:r>
            <a:r>
              <a:rPr lang="ru-RU" dirty="0" err="1" smtClean="0"/>
              <a:t>життя</a:t>
            </a:r>
            <a:r>
              <a:rPr lang="ru-RU" dirty="0" smtClean="0"/>
              <a:t> "на </a:t>
            </a:r>
            <a:r>
              <a:rPr lang="ru-RU" dirty="0" err="1" smtClean="0"/>
              <a:t>автопілоті</a:t>
            </a:r>
            <a:r>
              <a:rPr lang="ru-RU" dirty="0" smtClean="0"/>
              <a:t>". Але </a:t>
            </a:r>
            <a:r>
              <a:rPr lang="ru-RU" dirty="0" err="1" smtClean="0"/>
              <a:t>ця</a:t>
            </a:r>
            <a:r>
              <a:rPr lang="ru-RU" dirty="0" smtClean="0"/>
              <a:t> </a:t>
            </a:r>
            <a:r>
              <a:rPr lang="ru-RU" dirty="0" err="1" smtClean="0"/>
              <a:t>усвідомленість</a:t>
            </a:r>
            <a:r>
              <a:rPr lang="ru-RU" dirty="0" smtClean="0"/>
              <a:t> у </a:t>
            </a:r>
            <a:r>
              <a:rPr lang="ru-RU" dirty="0" err="1" smtClean="0"/>
              <a:t>діях</a:t>
            </a:r>
            <a:r>
              <a:rPr lang="ru-RU" dirty="0" smtClean="0"/>
              <a:t> </a:t>
            </a:r>
            <a:r>
              <a:rPr lang="ru-RU" dirty="0" err="1" smtClean="0"/>
              <a:t>і</a:t>
            </a:r>
            <a:r>
              <a:rPr lang="ru-RU" dirty="0" smtClean="0"/>
              <a:t> думках – ключ до </a:t>
            </a:r>
            <a:r>
              <a:rPr lang="ru-RU" dirty="0" err="1" smtClean="0"/>
              <a:t>пошуку</a:t>
            </a:r>
            <a:r>
              <a:rPr lang="ru-RU" dirty="0" smtClean="0"/>
              <a:t> </a:t>
            </a:r>
            <a:r>
              <a:rPr lang="ru-RU" dirty="0" err="1" smtClean="0"/>
              <a:t>сенсу</a:t>
            </a:r>
            <a:r>
              <a:rPr lang="ru-RU" dirty="0" smtClean="0"/>
              <a:t> </a:t>
            </a:r>
            <a:r>
              <a:rPr lang="ru-RU" dirty="0" err="1" smtClean="0"/>
              <a:t>і</a:t>
            </a:r>
            <a:r>
              <a:rPr lang="ru-RU" dirty="0" smtClean="0"/>
              <a:t> мети в </a:t>
            </a:r>
            <a:r>
              <a:rPr lang="ru-RU" dirty="0" err="1" smtClean="0"/>
              <a:t>житті</a:t>
            </a:r>
            <a:r>
              <a:rPr lang="ru-RU" dirty="0" smtClean="0"/>
              <a:t>.</a:t>
            </a:r>
          </a:p>
          <a:p>
            <a:pPr fontAlgn="base"/>
            <a:r>
              <a:rPr lang="ru-RU" dirty="0" err="1" smtClean="0"/>
              <a:t>Пишайтеся</a:t>
            </a:r>
            <a:r>
              <a:rPr lang="ru-RU" dirty="0" smtClean="0"/>
              <a:t> собою. </a:t>
            </a:r>
            <a:r>
              <a:rPr lang="ru-RU" dirty="0" err="1" smtClean="0"/>
              <a:t>Нагадуйте</a:t>
            </a:r>
            <a:r>
              <a:rPr lang="ru-RU" dirty="0" smtClean="0"/>
              <a:t> </a:t>
            </a:r>
            <a:r>
              <a:rPr lang="ru-RU" dirty="0" err="1" smtClean="0"/>
              <a:t>собі</a:t>
            </a:r>
            <a:r>
              <a:rPr lang="ru-RU" dirty="0" smtClean="0"/>
              <a:t>, </a:t>
            </a:r>
            <a:r>
              <a:rPr lang="ru-RU" dirty="0" err="1" smtClean="0"/>
              <a:t>що</a:t>
            </a:r>
            <a:r>
              <a:rPr lang="ru-RU" dirty="0" smtClean="0"/>
              <a:t> </a:t>
            </a:r>
            <a:r>
              <a:rPr lang="ru-RU" dirty="0" err="1" smtClean="0"/>
              <a:t>ви</a:t>
            </a:r>
            <a:r>
              <a:rPr lang="ru-RU" dirty="0" smtClean="0"/>
              <a:t> </a:t>
            </a:r>
            <a:r>
              <a:rPr lang="ru-RU" dirty="0" err="1" smtClean="0"/>
              <a:t>повинні</a:t>
            </a:r>
            <a:r>
              <a:rPr lang="ru-RU" dirty="0" smtClean="0"/>
              <a:t> </a:t>
            </a:r>
            <a:r>
              <a:rPr lang="ru-RU" dirty="0" err="1" smtClean="0"/>
              <a:t>почуватися</a:t>
            </a:r>
            <a:r>
              <a:rPr lang="ru-RU" dirty="0" smtClean="0"/>
              <a:t> добре, а те, </a:t>
            </a:r>
            <a:r>
              <a:rPr lang="ru-RU" dirty="0" err="1" smtClean="0"/>
              <a:t>що</a:t>
            </a:r>
            <a:r>
              <a:rPr lang="ru-RU" dirty="0" smtClean="0"/>
              <a:t> </a:t>
            </a:r>
            <a:r>
              <a:rPr lang="ru-RU" dirty="0" err="1" smtClean="0"/>
              <a:t>ви</a:t>
            </a:r>
            <a:r>
              <a:rPr lang="ru-RU" dirty="0" smtClean="0"/>
              <a:t> </a:t>
            </a:r>
            <a:r>
              <a:rPr lang="ru-RU" dirty="0" err="1" smtClean="0"/>
              <a:t>робите</a:t>
            </a:r>
            <a:r>
              <a:rPr lang="ru-RU" dirty="0" smtClean="0"/>
              <a:t> – </a:t>
            </a:r>
            <a:r>
              <a:rPr lang="ru-RU" dirty="0" err="1" smtClean="0"/>
              <a:t>має</a:t>
            </a:r>
            <a:r>
              <a:rPr lang="ru-RU" dirty="0" smtClean="0"/>
              <a:t> </a:t>
            </a:r>
            <a:r>
              <a:rPr lang="ru-RU" dirty="0" err="1" smtClean="0"/>
              <a:t>поліпшити</a:t>
            </a:r>
            <a:r>
              <a:rPr lang="ru-RU" dirty="0" smtClean="0"/>
              <a:t> </a:t>
            </a:r>
            <a:r>
              <a:rPr lang="ru-RU" dirty="0" err="1" smtClean="0"/>
              <a:t>життя</a:t>
            </a:r>
            <a:r>
              <a:rPr lang="ru-RU" dirty="0" smtClean="0"/>
              <a:t>. </a:t>
            </a:r>
            <a:r>
              <a:rPr lang="ru-RU" dirty="0" err="1" smtClean="0"/>
              <a:t>Радійте</a:t>
            </a:r>
            <a:r>
              <a:rPr lang="ru-RU" dirty="0" smtClean="0"/>
              <a:t> </a:t>
            </a:r>
            <a:r>
              <a:rPr lang="ru-RU" dirty="0" err="1" smtClean="0"/>
              <a:t>успіхам</a:t>
            </a:r>
            <a:r>
              <a:rPr lang="ru-RU" dirty="0" smtClean="0"/>
              <a:t>, </a:t>
            </a:r>
            <a:r>
              <a:rPr lang="ru-RU" dirty="0" err="1" smtClean="0"/>
              <a:t>неважливо</a:t>
            </a:r>
            <a:r>
              <a:rPr lang="ru-RU" dirty="0" smtClean="0"/>
              <a:t>, великим </a:t>
            </a:r>
            <a:r>
              <a:rPr lang="ru-RU" dirty="0" err="1" smtClean="0"/>
              <a:t>або</a:t>
            </a:r>
            <a:r>
              <a:rPr lang="ru-RU" dirty="0" smtClean="0"/>
              <a:t> маленьким, </a:t>
            </a:r>
            <a:r>
              <a:rPr lang="ru-RU" dirty="0" err="1" smtClean="0"/>
              <a:t>щоб</a:t>
            </a:r>
            <a:r>
              <a:rPr lang="ru-RU" dirty="0" smtClean="0"/>
              <a:t> </a:t>
            </a:r>
            <a:r>
              <a:rPr lang="ru-RU" dirty="0" err="1" smtClean="0"/>
              <a:t>завжди</a:t>
            </a:r>
            <a:r>
              <a:rPr lang="ru-RU" dirty="0" smtClean="0"/>
              <a:t> </a:t>
            </a:r>
            <a:r>
              <a:rPr lang="ru-RU" dirty="0" err="1" smtClean="0"/>
              <a:t>існував</a:t>
            </a:r>
            <a:r>
              <a:rPr lang="ru-RU" dirty="0" smtClean="0"/>
              <a:t> стимул </a:t>
            </a:r>
            <a:r>
              <a:rPr lang="ru-RU" dirty="0" err="1" smtClean="0"/>
              <a:t>продовжувати</a:t>
            </a:r>
            <a:r>
              <a:rPr lang="ru-RU" dirty="0" smtClean="0"/>
              <a:t> </a:t>
            </a:r>
            <a:r>
              <a:rPr lang="ru-RU" dirty="0" err="1" smtClean="0"/>
              <a:t>виходити</a:t>
            </a:r>
            <a:r>
              <a:rPr lang="ru-RU" dirty="0" smtClean="0"/>
              <a:t> за </a:t>
            </a:r>
            <a:r>
              <a:rPr lang="ru-RU" dirty="0" err="1" smtClean="0"/>
              <a:t>межі</a:t>
            </a:r>
            <a:r>
              <a:rPr lang="ru-RU" dirty="0" smtClean="0"/>
              <a:t> </a:t>
            </a:r>
            <a:r>
              <a:rPr lang="ru-RU" dirty="0" err="1" smtClean="0"/>
              <a:t>зони</a:t>
            </a:r>
            <a:r>
              <a:rPr lang="ru-RU" dirty="0" smtClean="0"/>
              <a:t> комфорту.</a:t>
            </a:r>
          </a:p>
          <a:p>
            <a:pPr fontAlgn="base"/>
            <a:r>
              <a:rPr lang="ru-RU" dirty="0" err="1" smtClean="0"/>
              <a:t>Знайдіть</a:t>
            </a:r>
            <a:r>
              <a:rPr lang="ru-RU" dirty="0" smtClean="0"/>
              <a:t> </a:t>
            </a:r>
            <a:r>
              <a:rPr lang="ru-RU" dirty="0" err="1" smtClean="0"/>
              <a:t>підтримку</a:t>
            </a:r>
            <a:r>
              <a:rPr lang="ru-RU" dirty="0" smtClean="0"/>
              <a:t>. Люди </a:t>
            </a:r>
            <a:r>
              <a:rPr lang="ru-RU" dirty="0" err="1" smtClean="0"/>
              <a:t>частіше</a:t>
            </a:r>
            <a:r>
              <a:rPr lang="ru-RU" dirty="0" smtClean="0"/>
              <a:t> </a:t>
            </a:r>
            <a:r>
              <a:rPr lang="ru-RU" dirty="0" err="1" smtClean="0"/>
              <a:t>заохочують</a:t>
            </a:r>
            <a:r>
              <a:rPr lang="ru-RU" dirty="0" smtClean="0"/>
              <a:t> </a:t>
            </a:r>
            <a:r>
              <a:rPr lang="ru-RU" dirty="0" err="1" smtClean="0"/>
              <a:t>своїх</a:t>
            </a:r>
            <a:r>
              <a:rPr lang="ru-RU" dirty="0" smtClean="0"/>
              <a:t> </a:t>
            </a:r>
            <a:r>
              <a:rPr lang="ru-RU" dirty="0" err="1" smtClean="0"/>
              <a:t>друзів</a:t>
            </a:r>
            <a:r>
              <a:rPr lang="ru-RU" dirty="0" smtClean="0"/>
              <a:t> до </a:t>
            </a:r>
            <a:r>
              <a:rPr lang="ru-RU" dirty="0" err="1" smtClean="0"/>
              <a:t>змін</a:t>
            </a:r>
            <a:r>
              <a:rPr lang="ru-RU" dirty="0" smtClean="0"/>
              <a:t> на </a:t>
            </a:r>
            <a:r>
              <a:rPr lang="ru-RU" dirty="0" err="1" smtClean="0"/>
              <a:t>краще</a:t>
            </a:r>
            <a:r>
              <a:rPr lang="ru-RU" dirty="0" smtClean="0"/>
              <a:t>, </a:t>
            </a:r>
            <a:r>
              <a:rPr lang="ru-RU" dirty="0" err="1" smtClean="0"/>
              <a:t>ніж</a:t>
            </a:r>
            <a:r>
              <a:rPr lang="ru-RU" dirty="0" smtClean="0"/>
              <a:t> </a:t>
            </a:r>
            <a:r>
              <a:rPr lang="ru-RU" dirty="0" err="1" smtClean="0"/>
              <a:t>відмовляють</a:t>
            </a:r>
            <a:r>
              <a:rPr lang="ru-RU" dirty="0" smtClean="0"/>
              <a:t> </a:t>
            </a:r>
            <a:r>
              <a:rPr lang="ru-RU" dirty="0" err="1" smtClean="0"/>
              <a:t>їх</a:t>
            </a:r>
            <a:r>
              <a:rPr lang="ru-RU" dirty="0" smtClean="0"/>
              <a:t>.</a:t>
            </a:r>
          </a:p>
          <a:p>
            <a:pPr fontAlgn="base"/>
            <a:r>
              <a:rPr lang="ru-RU" dirty="0" err="1" smtClean="0"/>
              <a:t>Працюйте</a:t>
            </a:r>
            <a:r>
              <a:rPr lang="ru-RU" dirty="0" smtClean="0"/>
              <a:t> над собою. </a:t>
            </a:r>
            <a:r>
              <a:rPr lang="ru-RU" dirty="0" err="1" smtClean="0"/>
              <a:t>Подолання</a:t>
            </a:r>
            <a:r>
              <a:rPr lang="ru-RU" dirty="0" smtClean="0"/>
              <a:t> </a:t>
            </a:r>
            <a:r>
              <a:rPr lang="ru-RU" dirty="0" err="1" smtClean="0"/>
              <a:t>менш</a:t>
            </a:r>
            <a:r>
              <a:rPr lang="ru-RU" dirty="0" smtClean="0"/>
              <a:t> </a:t>
            </a:r>
            <a:r>
              <a:rPr lang="ru-RU" dirty="0" err="1" smtClean="0"/>
              <a:t>значних</a:t>
            </a:r>
            <a:r>
              <a:rPr lang="ru-RU" dirty="0" smtClean="0"/>
              <a:t> </a:t>
            </a:r>
            <a:r>
              <a:rPr lang="ru-RU" dirty="0" err="1" smtClean="0"/>
              <a:t>побоювань</a:t>
            </a:r>
            <a:r>
              <a:rPr lang="ru-RU" dirty="0" smtClean="0"/>
              <a:t>, </a:t>
            </a:r>
            <a:r>
              <a:rPr lang="ru-RU" dirty="0" err="1" smtClean="0"/>
              <a:t>які</a:t>
            </a:r>
            <a:r>
              <a:rPr lang="ru-RU" dirty="0" smtClean="0"/>
              <a:t> не </a:t>
            </a:r>
            <a:r>
              <a:rPr lang="ru-RU" dirty="0" err="1" smtClean="0"/>
              <a:t>обов'язково</a:t>
            </a:r>
            <a:r>
              <a:rPr lang="ru-RU" dirty="0" smtClean="0"/>
              <a:t> </a:t>
            </a:r>
            <a:r>
              <a:rPr lang="ru-RU" dirty="0" err="1" smtClean="0"/>
              <a:t>пов'язані</a:t>
            </a:r>
            <a:r>
              <a:rPr lang="ru-RU" dirty="0" smtClean="0"/>
              <a:t> </a:t>
            </a:r>
            <a:r>
              <a:rPr lang="ru-RU" dirty="0" err="1" smtClean="0"/>
              <a:t>зі</a:t>
            </a:r>
            <a:r>
              <a:rPr lang="ru-RU" dirty="0" smtClean="0"/>
              <a:t> страхом </a:t>
            </a:r>
            <a:r>
              <a:rPr lang="ru-RU" dirty="0" err="1" smtClean="0"/>
              <a:t>змін</a:t>
            </a:r>
            <a:r>
              <a:rPr lang="ru-RU" dirty="0" smtClean="0"/>
              <a:t>, </a:t>
            </a:r>
            <a:r>
              <a:rPr lang="ru-RU" dirty="0" err="1" smtClean="0"/>
              <a:t>поступово</a:t>
            </a:r>
            <a:r>
              <a:rPr lang="ru-RU" dirty="0" smtClean="0"/>
              <a:t> послабить </a:t>
            </a:r>
            <a:r>
              <a:rPr lang="ru-RU" dirty="0" err="1" smtClean="0"/>
              <a:t>відчуття</a:t>
            </a:r>
            <a:r>
              <a:rPr lang="ru-RU" dirty="0" smtClean="0"/>
              <a:t> </a:t>
            </a:r>
            <a:r>
              <a:rPr lang="ru-RU" dirty="0" err="1" smtClean="0"/>
              <a:t>тривоги</a:t>
            </a:r>
            <a:r>
              <a:rPr lang="ru-RU" dirty="0" smtClean="0"/>
              <a:t>.</a:t>
            </a:r>
          </a:p>
          <a:p>
            <a:pPr fontAlgn="base"/>
            <a:r>
              <a:rPr lang="ru-RU" dirty="0" smtClean="0"/>
              <a:t>Не </a:t>
            </a:r>
            <a:r>
              <a:rPr lang="ru-RU" dirty="0" err="1" smtClean="0"/>
              <a:t>ізолюйте</a:t>
            </a:r>
            <a:r>
              <a:rPr lang="ru-RU" dirty="0" smtClean="0"/>
              <a:t> себе! Будьте </a:t>
            </a:r>
            <a:r>
              <a:rPr lang="ru-RU" dirty="0" err="1" smtClean="0"/>
              <a:t>поруч</a:t>
            </a:r>
            <a:r>
              <a:rPr lang="ru-RU" dirty="0" smtClean="0"/>
              <a:t> </a:t>
            </a:r>
            <a:r>
              <a:rPr lang="ru-RU" dirty="0" err="1" smtClean="0"/>
              <a:t>із</a:t>
            </a:r>
            <a:r>
              <a:rPr lang="ru-RU" dirty="0" smtClean="0"/>
              <a:t> людьми, </a:t>
            </a:r>
            <a:r>
              <a:rPr lang="ru-RU" dirty="0" err="1" smtClean="0"/>
              <a:t>спілкуйтеся</a:t>
            </a:r>
            <a:r>
              <a:rPr lang="ru-RU" dirty="0" smtClean="0"/>
              <a:t> </a:t>
            </a:r>
            <a:r>
              <a:rPr lang="ru-RU" dirty="0" err="1" smtClean="0"/>
              <a:t>з</a:t>
            </a:r>
            <a:r>
              <a:rPr lang="ru-RU" dirty="0" smtClean="0"/>
              <a:t> ними, </a:t>
            </a:r>
            <a:r>
              <a:rPr lang="ru-RU" dirty="0" err="1" smtClean="0"/>
              <a:t>співпереживайте</a:t>
            </a:r>
            <a:r>
              <a:rPr lang="ru-RU" dirty="0" smtClean="0"/>
              <a:t> </a:t>
            </a:r>
            <a:r>
              <a:rPr lang="ru-RU" dirty="0" err="1" smtClean="0"/>
              <a:t>і</a:t>
            </a:r>
            <a:r>
              <a:rPr lang="ru-RU" dirty="0" smtClean="0"/>
              <a:t> </a:t>
            </a:r>
            <a:r>
              <a:rPr lang="ru-RU" dirty="0" err="1" smtClean="0"/>
              <a:t>простягайте</a:t>
            </a:r>
            <a:r>
              <a:rPr lang="ru-RU" dirty="0" smtClean="0"/>
              <a:t> руку </a:t>
            </a:r>
            <a:r>
              <a:rPr lang="ru-RU" dirty="0" err="1" smtClean="0"/>
              <a:t>допомоги</a:t>
            </a:r>
            <a:r>
              <a:rPr lang="ru-RU" dirty="0" smtClean="0"/>
              <a:t>.</a:t>
            </a: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94" name="Google Shape;29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5000"/>
              <a:buNone/>
            </a:pPr>
            <a:endParaRPr sz="5000" b="1">
              <a:latin typeface="Century Schoolbook"/>
              <a:ea typeface="Century Schoolbook"/>
              <a:cs typeface="Century Schoolbook"/>
              <a:sym typeface="Century Schoolbook"/>
            </a:endParaRPr>
          </a:p>
          <a:p>
            <a:pPr marL="0" lvl="0" indent="0" algn="ctr" rtl="0">
              <a:lnSpc>
                <a:spcPct val="90000"/>
              </a:lnSpc>
              <a:spcBef>
                <a:spcPts val="1000"/>
              </a:spcBef>
              <a:spcAft>
                <a:spcPts val="0"/>
              </a:spcAft>
              <a:buClr>
                <a:schemeClr val="dk1"/>
              </a:buClr>
              <a:buSzPts val="5000"/>
              <a:buNone/>
            </a:pPr>
            <a:r>
              <a:rPr lang="ru-RU" sz="5000" b="1">
                <a:latin typeface="Century Schoolbook"/>
                <a:ea typeface="Century Schoolbook"/>
                <a:cs typeface="Century Schoolbook"/>
                <a:sym typeface="Century Schoolbook"/>
              </a:rPr>
              <a:t>ДЯКУЮ ЗА УВАГУ!</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descr="5 детских страхов, которые могут превратить жизнь ребенка в кошмар - Летидор"/>
          <p:cNvPicPr preferRelativeResize="0"/>
          <p:nvPr/>
        </p:nvPicPr>
        <p:blipFill rotWithShape="1">
          <a:blip r:embed="rId3">
            <a:alphaModFix/>
          </a:blip>
          <a:srcRect b="15413"/>
          <a:stretch/>
        </p:blipFill>
        <p:spPr>
          <a:xfrm>
            <a:off x="-1" y="10"/>
            <a:ext cx="12192000" cy="6857990"/>
          </a:xfrm>
          <a:prstGeom prst="rect">
            <a:avLst/>
          </a:prstGeom>
          <a:noFill/>
          <a:ln>
            <a:noFill/>
          </a:ln>
        </p:spPr>
      </p:pic>
      <p:sp>
        <p:nvSpPr>
          <p:cNvPr id="110" name="Google Shape;110;p4"/>
          <p:cNvSpPr/>
          <p:nvPr/>
        </p:nvSpPr>
        <p:spPr>
          <a:xfrm flipH="1">
            <a:off x="-253826"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11" name="Google Shape;111;p4"/>
          <p:cNvSpPr txBox="1">
            <a:spLocks noGrp="1"/>
          </p:cNvSpPr>
          <p:nvPr>
            <p:ph type="title"/>
          </p:nvPr>
        </p:nvSpPr>
        <p:spPr>
          <a:xfrm>
            <a:off x="652692" y="90436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ru-RU" sz="3600" b="1" dirty="0"/>
              <a:t>СТРАХ</a:t>
            </a:r>
            <a:endParaRPr dirty="0"/>
          </a:p>
        </p:txBody>
      </p:sp>
      <p:sp>
        <p:nvSpPr>
          <p:cNvPr id="113" name="Google Shape;113;p4"/>
          <p:cNvSpPr txBox="1">
            <a:spLocks noGrp="1"/>
          </p:cNvSpPr>
          <p:nvPr>
            <p:ph type="body" idx="1"/>
          </p:nvPr>
        </p:nvSpPr>
        <p:spPr>
          <a:xfrm>
            <a:off x="279400" y="2495157"/>
            <a:ext cx="5143499" cy="4114799"/>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ts val="2000"/>
              <a:buNone/>
            </a:pPr>
            <a:r>
              <a:rPr lang="ru-RU" sz="2600" dirty="0" err="1">
                <a:latin typeface="Times New Roman" panose="02020603050405020304" pitchFamily="18" charset="0"/>
                <a:cs typeface="Times New Roman" panose="02020603050405020304" pitchFamily="18" charset="0"/>
              </a:rPr>
              <a:t>Базова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емоція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людини</a:t>
            </a:r>
            <a:r>
              <a:rPr lang="ru-RU" sz="2600" dirty="0">
                <a:latin typeface="Times New Roman" panose="02020603050405020304" pitchFamily="18" charset="0"/>
                <a:cs typeface="Times New Roman" panose="02020603050405020304" pitchFamily="18" charset="0"/>
              </a:rPr>
              <a:t>. </a:t>
            </a:r>
            <a:endParaRPr sz="38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000"/>
              <a:buNone/>
            </a:pPr>
            <a:r>
              <a:rPr lang="ru-RU" sz="2600" dirty="0" err="1">
                <a:latin typeface="Times New Roman" panose="02020603050405020304" pitchFamily="18" charset="0"/>
                <a:cs typeface="Times New Roman" panose="02020603050405020304" pitchFamily="18" charset="0"/>
              </a:rPr>
              <a:t>Афективний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негативний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емоційний</a:t>
            </a:r>
            <a:r>
              <a:rPr lang="ru-RU" sz="2600" dirty="0">
                <a:latin typeface="Times New Roman" panose="02020603050405020304" pitchFamily="18" charset="0"/>
                <a:cs typeface="Times New Roman" panose="02020603050405020304" pitchFamily="18" charset="0"/>
              </a:rPr>
              <a:t> стан </a:t>
            </a:r>
            <a:r>
              <a:rPr lang="ru-RU" sz="2600" dirty="0" err="1">
                <a:latin typeface="Times New Roman" panose="02020603050405020304" pitchFamily="18" charset="0"/>
                <a:cs typeface="Times New Roman" panose="02020603050405020304" pitchFamily="18" charset="0"/>
              </a:rPr>
              <a:t>людини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пов'язаний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вираженим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проявом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астенічних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почуттів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тривоги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занепокоєння</a:t>
            </a:r>
            <a:r>
              <a:rPr lang="ru-RU" sz="2600" dirty="0">
                <a:latin typeface="Times New Roman" panose="02020603050405020304" pitchFamily="18" charset="0"/>
                <a:cs typeface="Times New Roman" panose="02020603050405020304" pitchFamily="18" charset="0"/>
              </a:rPr>
              <a:t>, і т. д.) в </a:t>
            </a:r>
            <a:r>
              <a:rPr lang="ru-RU" sz="2600" dirty="0" err="1">
                <a:latin typeface="Times New Roman" panose="02020603050405020304" pitchFamily="18" charset="0"/>
                <a:cs typeface="Times New Roman" panose="02020603050405020304" pitchFamily="18" charset="0"/>
              </a:rPr>
              <a:t>ситуаціях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загрози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біологічному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або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соціальному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існуванню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індивіда</a:t>
            </a:r>
            <a:r>
              <a:rPr lang="ru-RU" sz="2600" dirty="0">
                <a:latin typeface="Times New Roman" panose="02020603050405020304" pitchFamily="18" charset="0"/>
                <a:cs typeface="Times New Roman" panose="02020603050405020304" pitchFamily="18" charset="0"/>
              </a:rPr>
              <a:t> і </a:t>
            </a:r>
            <a:r>
              <a:rPr lang="ru-RU" sz="2600" dirty="0" err="1">
                <a:latin typeface="Times New Roman" panose="02020603050405020304" pitchFamily="18" charset="0"/>
                <a:cs typeface="Times New Roman" panose="02020603050405020304" pitchFamily="18" charset="0"/>
              </a:rPr>
              <a:t>спрямований</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джерело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дійсної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або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уявної</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небезпеки</a:t>
            </a:r>
            <a:endParaRPr lang="ru-RU" sz="2600" dirty="0" smtClean="0">
              <a:latin typeface="Times New Roman" panose="02020603050405020304" pitchFamily="18" charset="0"/>
              <a:cs typeface="Times New Roman" panose="02020603050405020304" pitchFamily="18" charset="0"/>
            </a:endParaRPr>
          </a:p>
          <a:p>
            <a:pPr marL="0" lvl="0" indent="0">
              <a:buSzPts val="2000"/>
              <a:buNone/>
            </a:pPr>
            <a:r>
              <a:rPr lang="ru-RU" sz="2600" dirty="0">
                <a:latin typeface="Times New Roman" panose="02020603050405020304" pitchFamily="18" charset="0"/>
                <a:cs typeface="Times New Roman" panose="02020603050405020304" pitchFamily="18" charset="0"/>
              </a:rPr>
              <a:t>Емоція страху </a:t>
            </a:r>
            <a:r>
              <a:rPr lang="ru-RU" sz="2600" dirty="0" err="1">
                <a:latin typeface="Times New Roman" panose="02020603050405020304" pitchFamily="18" charset="0"/>
                <a:cs typeface="Times New Roman" panose="02020603050405020304" pitchFamily="18" charset="0"/>
              </a:rPr>
              <a:t>виникає</a:t>
            </a:r>
            <a:r>
              <a:rPr lang="ru-RU" sz="2600" dirty="0">
                <a:latin typeface="Times New Roman" panose="02020603050405020304" pitchFamily="18" charset="0"/>
                <a:cs typeface="Times New Roman" panose="02020603050405020304" pitchFamily="18" charset="0"/>
              </a:rPr>
              <a:t> у </a:t>
            </a:r>
            <a:r>
              <a:rPr lang="ru-RU" sz="2600" dirty="0" err="1">
                <a:latin typeface="Times New Roman" panose="02020603050405020304" pitchFamily="18" charset="0"/>
                <a:cs typeface="Times New Roman" panose="02020603050405020304" pitchFamily="18" charset="0"/>
              </a:rPr>
              <a:t>відповідь</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дію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загрозливого</a:t>
            </a:r>
            <a:r>
              <a:rPr lang="ru-RU" sz="2600" dirty="0">
                <a:latin typeface="Times New Roman" panose="02020603050405020304" pitchFamily="18" charset="0"/>
                <a:cs typeface="Times New Roman" panose="02020603050405020304" pitchFamily="18" charset="0"/>
              </a:rPr>
              <a:t> стимулу</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marL="0" lvl="0" indent="0">
              <a:buSzPts val="2000"/>
              <a:buNone/>
            </a:pPr>
            <a:r>
              <a:rPr lang="ru-RU" sz="2600" dirty="0" err="1">
                <a:latin typeface="Times New Roman" panose="02020603050405020304" pitchFamily="18" charset="0"/>
                <a:cs typeface="Times New Roman" panose="02020603050405020304" pitchFamily="18" charset="0"/>
              </a:rPr>
              <a:t>тривога</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переляк</a:t>
            </a:r>
            <a:r>
              <a:rPr lang="ru-RU" sz="2600" dirty="0">
                <a:latin typeface="Times New Roman" panose="02020603050405020304" pitchFamily="18" charset="0"/>
                <a:cs typeface="Times New Roman" panose="02020603050405020304" pitchFamily="18" charset="0"/>
              </a:rPr>
              <a:t> — боязнь — страх — </a:t>
            </a:r>
            <a:r>
              <a:rPr lang="ru-RU" sz="2600" dirty="0" err="1">
                <a:latin typeface="Times New Roman" panose="02020603050405020304" pitchFamily="18" charset="0"/>
                <a:cs typeface="Times New Roman" panose="02020603050405020304" pitchFamily="18" charset="0"/>
              </a:rPr>
              <a:t>жах</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паніка</a:t>
            </a:r>
            <a:endParaRPr lang="ru-RU" sz="26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000"/>
              <a:buNone/>
            </a:pPr>
            <a:endParaRPr lang="ru-RU" sz="2000" dirty="0" smtClean="0"/>
          </a:p>
          <a:p>
            <a:pPr marL="0" lvl="0" indent="0" algn="l" rtl="0">
              <a:lnSpc>
                <a:spcPct val="90000"/>
              </a:lnSpc>
              <a:spcBef>
                <a:spcPts val="1000"/>
              </a:spcBef>
              <a:spcAft>
                <a:spcPts val="0"/>
              </a:spcAft>
              <a:buClr>
                <a:schemeClr val="dk1"/>
              </a:buClr>
              <a:buSzPts val="20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5" descr="Откуда у детей появляются страхи и как их побороть"/>
          <p:cNvPicPr preferRelativeResize="0"/>
          <p:nvPr/>
        </p:nvPicPr>
        <p:blipFill rotWithShape="1">
          <a:blip r:embed="rId3">
            <a:alphaModFix/>
          </a:blip>
          <a:srcRect l="3671" t="9091" r="31692"/>
          <a:stretch/>
        </p:blipFill>
        <p:spPr>
          <a:xfrm>
            <a:off x="3525409" y="10"/>
            <a:ext cx="8666591" cy="6857990"/>
          </a:xfrm>
          <a:prstGeom prst="rect">
            <a:avLst/>
          </a:prstGeom>
          <a:noFill/>
          <a:ln>
            <a:noFill/>
          </a:ln>
        </p:spPr>
      </p:pic>
      <p:sp>
        <p:nvSpPr>
          <p:cNvPr id="121" name="Google Shape;121;p5"/>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5"/>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5"/>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Текст 1"/>
          <p:cNvSpPr>
            <a:spLocks noGrp="1"/>
          </p:cNvSpPr>
          <p:nvPr>
            <p:ph type="body" idx="1"/>
          </p:nvPr>
        </p:nvSpPr>
        <p:spPr>
          <a:xfrm>
            <a:off x="0" y="276954"/>
            <a:ext cx="11480800" cy="5272945"/>
          </a:xfrm>
        </p:spPr>
        <p:txBody>
          <a:bodyPr>
            <a:noAutofit/>
          </a:bodyPr>
          <a:lstStyle/>
          <a:p>
            <a:pPr marL="114300" indent="0">
              <a:buNone/>
            </a:pP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Види</a:t>
            </a:r>
            <a:r>
              <a:rPr lang="ru-RU" sz="2400" b="1" dirty="0" smtClean="0">
                <a:latin typeface="Times New Roman" panose="02020603050405020304" pitchFamily="18" charset="0"/>
                <a:cs typeface="Times New Roman" panose="02020603050405020304" pitchFamily="18" charset="0"/>
              </a:rPr>
              <a:t> страх</a:t>
            </a:r>
            <a:r>
              <a:rPr lang="uk-UA" sz="2400" b="1" dirty="0" err="1" smtClean="0">
                <a:latin typeface="Times New Roman" panose="02020603050405020304" pitchFamily="18" charset="0"/>
                <a:cs typeface="Times New Roman" panose="02020603050405020304" pitchFamily="18" charset="0"/>
              </a:rPr>
              <a:t>ів</a:t>
            </a:r>
            <a:r>
              <a:rPr lang="uk-UA" sz="2400" b="1" dirty="0" smtClean="0">
                <a:latin typeface="Times New Roman" panose="02020603050405020304" pitchFamily="18" charset="0"/>
                <a:cs typeface="Times New Roman" panose="02020603050405020304" pitchFamily="18" charset="0"/>
              </a:rPr>
              <a:t>:</a:t>
            </a:r>
          </a:p>
          <a:p>
            <a:r>
              <a:rPr lang="ru-RU" sz="1600" b="1" dirty="0">
                <a:latin typeface="Times New Roman" panose="02020603050405020304" pitchFamily="18" charset="0"/>
                <a:cs typeface="Times New Roman" panose="02020603050405020304" pitchFamily="18" charset="0"/>
              </a:rPr>
              <a:t>1. Страх простору і </a:t>
            </a:r>
            <a:r>
              <a:rPr lang="ru-RU" sz="1600" b="1" dirty="0" err="1">
                <a:latin typeface="Times New Roman" panose="02020603050405020304" pitchFamily="18" charset="0"/>
                <a:cs typeface="Times New Roman" panose="02020603050405020304" pitchFamily="18" charset="0"/>
              </a:rPr>
              <a:t>переміщення</a:t>
            </a:r>
            <a:r>
              <a:rPr lang="ru-RU" sz="1600" b="1" dirty="0">
                <a:latin typeface="Times New Roman" panose="02020603050405020304" pitchFamily="18" charset="0"/>
                <a:cs typeface="Times New Roman" panose="02020603050405020304" pitchFamily="18" charset="0"/>
              </a:rPr>
              <a:t> в </a:t>
            </a:r>
            <a:r>
              <a:rPr lang="ru-RU" sz="1600" b="1" dirty="0" err="1">
                <a:latin typeface="Times New Roman" panose="02020603050405020304" pitchFamily="18" charset="0"/>
                <a:cs typeface="Times New Roman" panose="02020603050405020304" pitchFamily="18" charset="0"/>
              </a:rPr>
              <a:t>ньому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агорафобія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клаустрофобія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гіпсофобія</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глибини</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подорожей</a:t>
            </a:r>
            <a:r>
              <a:rPr lang="ru-RU" sz="1600" b="1" dirty="0">
                <a:latin typeface="Times New Roman" panose="02020603050405020304" pitchFamily="18" charset="0"/>
                <a:cs typeface="Times New Roman" panose="02020603050405020304" pitchFamily="18" charset="0"/>
              </a:rPr>
              <a:t> у </a:t>
            </a:r>
            <a:r>
              <a:rPr lang="ru-RU" sz="1600" b="1" dirty="0" err="1">
                <a:latin typeface="Times New Roman" panose="02020603050405020304" pitchFamily="18" charset="0"/>
                <a:cs typeface="Times New Roman" panose="02020603050405020304" pitchFamily="18" charset="0"/>
              </a:rPr>
              <a:t>транспорті</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2. </a:t>
            </a:r>
            <a:r>
              <a:rPr lang="ru-RU" sz="1600" b="1" dirty="0" err="1">
                <a:latin typeface="Times New Roman" panose="02020603050405020304" pitchFamily="18" charset="0"/>
                <a:cs typeface="Times New Roman" panose="02020603050405020304" pitchFamily="18" charset="0"/>
              </a:rPr>
              <a:t>Соціофобії</a:t>
            </a:r>
            <a:r>
              <a:rPr lang="ru-RU" sz="1600" b="1" dirty="0">
                <a:latin typeface="Times New Roman" panose="02020603050405020304" pitchFamily="18" charset="0"/>
                <a:cs typeface="Times New Roman" panose="02020603050405020304" pitchFamily="18" charset="0"/>
              </a:rPr>
              <a:t> (страхи, </a:t>
            </a:r>
            <a:r>
              <a:rPr lang="ru-RU" sz="1600" b="1" dirty="0" err="1">
                <a:latin typeface="Times New Roman" panose="02020603050405020304" pitchFamily="18" charset="0"/>
                <a:cs typeface="Times New Roman" panose="02020603050405020304" pitchFamily="18" charset="0"/>
              </a:rPr>
              <a:t>пов’язані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із</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знаходженням</a:t>
            </a:r>
            <a:r>
              <a:rPr lang="ru-RU" sz="1600" b="1" dirty="0">
                <a:latin typeface="Times New Roman" panose="02020603050405020304" pitchFamily="18" charset="0"/>
                <a:cs typeface="Times New Roman" panose="02020603050405020304" pitchFamily="18" charset="0"/>
              </a:rPr>
              <a:t> в </a:t>
            </a:r>
            <a:r>
              <a:rPr lang="ru-RU" sz="1600" b="1" dirty="0" err="1">
                <a:latin typeface="Times New Roman" panose="02020603050405020304" pitchFamily="18" charset="0"/>
                <a:cs typeface="Times New Roman" panose="02020603050405020304" pitchFamily="18" charset="0"/>
              </a:rPr>
              <a:t>товаристві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інших</a:t>
            </a:r>
            <a:r>
              <a:rPr lang="ru-RU" sz="1600" b="1" dirty="0">
                <a:latin typeface="Times New Roman" panose="02020603050405020304" pitchFamily="18" charset="0"/>
                <a:cs typeface="Times New Roman" panose="02020603050405020304" pitchFamily="18" charset="0"/>
              </a:rPr>
              <a:t> людей): </a:t>
            </a:r>
            <a:r>
              <a:rPr lang="ru-RU" sz="1600" b="1" dirty="0" err="1">
                <a:latin typeface="Times New Roman" panose="02020603050405020304" pitchFamily="18" charset="0"/>
                <a:cs typeface="Times New Roman" panose="02020603050405020304" pitchFamily="18" charset="0"/>
              </a:rPr>
              <a:t>петтофобія</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публічних</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виступів</a:t>
            </a:r>
            <a:r>
              <a:rPr lang="ru-RU" sz="1600" b="1" dirty="0">
                <a:latin typeface="Times New Roman" panose="02020603050405020304" pitchFamily="18" charset="0"/>
                <a:cs typeface="Times New Roman" panose="02020603050405020304" pitchFamily="18" charset="0"/>
              </a:rPr>
              <a:t>; страх перед </a:t>
            </a:r>
            <a:r>
              <a:rPr lang="ru-RU" sz="1600" b="1" dirty="0" err="1">
                <a:latin typeface="Times New Roman" panose="02020603050405020304" pitchFamily="18" charset="0"/>
                <a:cs typeface="Times New Roman" panose="02020603050405020304" pitchFamily="18" charset="0"/>
              </a:rPr>
              <a:t>екзаменами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ерейтофобія;страх</a:t>
            </a:r>
            <a:r>
              <a:rPr lang="ru-RU" sz="1600" b="1" dirty="0">
                <a:latin typeface="Times New Roman" panose="02020603050405020304" pitchFamily="18" charset="0"/>
                <a:cs typeface="Times New Roman" panose="02020603050405020304" pitchFamily="18" charset="0"/>
              </a:rPr>
              <a:t> через </a:t>
            </a:r>
            <a:r>
              <a:rPr lang="ru-RU" sz="1600" b="1" dirty="0" err="1">
                <a:latin typeface="Times New Roman" panose="02020603050405020304" pitchFamily="18" charset="0"/>
                <a:cs typeface="Times New Roman" panose="02020603050405020304" pitchFamily="18" charset="0"/>
              </a:rPr>
              <a:t>неможливість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виконати</a:t>
            </a:r>
            <a:r>
              <a:rPr lang="ru-RU" sz="1600" b="1" dirty="0">
                <a:latin typeface="Times New Roman" panose="02020603050405020304" pitchFamily="18" charset="0"/>
                <a:cs typeface="Times New Roman" panose="02020603050405020304" pitchFamily="18" charset="0"/>
              </a:rPr>
              <a:t> яку-</a:t>
            </a:r>
            <a:r>
              <a:rPr lang="ru-RU" sz="1600" b="1" dirty="0" err="1">
                <a:latin typeface="Times New Roman" panose="02020603050405020304" pitchFamily="18" charset="0"/>
                <a:cs typeface="Times New Roman" panose="02020603050405020304" pitchFamily="18" charset="0"/>
              </a:rPr>
              <a:t>небудь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дію</a:t>
            </a:r>
            <a:r>
              <a:rPr lang="ru-RU" sz="1600" b="1" dirty="0">
                <a:latin typeface="Times New Roman" panose="02020603050405020304" pitchFamily="18" charset="0"/>
                <a:cs typeface="Times New Roman" panose="02020603050405020304" pitchFamily="18" charset="0"/>
              </a:rPr>
              <a:t> в </a:t>
            </a:r>
            <a:r>
              <a:rPr lang="ru-RU" sz="1600" b="1" dirty="0" err="1">
                <a:latin typeface="Times New Roman" panose="02020603050405020304" pitchFamily="18" charset="0"/>
                <a:cs typeface="Times New Roman" panose="02020603050405020304" pitchFamily="18" charset="0"/>
              </a:rPr>
              <a:t>присутності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сторонніх</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проковтнути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їжу</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відвідування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громадського</a:t>
            </a:r>
            <a:r>
              <a:rPr lang="ru-RU" sz="1600" b="1" dirty="0">
                <a:latin typeface="Times New Roman" panose="02020603050405020304" pitchFamily="18" charset="0"/>
                <a:cs typeface="Times New Roman" panose="02020603050405020304" pitchFamily="18" charset="0"/>
              </a:rPr>
              <a:t> туалету; </a:t>
            </a:r>
            <a:r>
              <a:rPr lang="ru-RU" sz="1600" b="1" dirty="0" err="1">
                <a:latin typeface="Times New Roman" panose="02020603050405020304" pitchFamily="18" charset="0"/>
                <a:cs typeface="Times New Roman" panose="02020603050405020304" pitchFamily="18" charset="0"/>
              </a:rPr>
              <a:t>антропофобія</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3. </a:t>
            </a:r>
            <a:r>
              <a:rPr lang="ru-RU" sz="1600" b="1" dirty="0" err="1">
                <a:latin typeface="Times New Roman" panose="02020603050405020304" pitchFamily="18" charset="0"/>
                <a:cs typeface="Times New Roman" panose="02020603050405020304" pitchFamily="18" charset="0"/>
              </a:rPr>
              <a:t>Нозофобії</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захворіти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яким-небудь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захворюванням</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кардіофобія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інфарктофобія</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захворіти</a:t>
            </a:r>
            <a:r>
              <a:rPr lang="ru-RU" sz="1600" b="1" dirty="0">
                <a:latin typeface="Times New Roman" panose="02020603050405020304" pitchFamily="18" charset="0"/>
                <a:cs typeface="Times New Roman" panose="02020603050405020304" pitchFamily="18" charset="0"/>
              </a:rPr>
              <a:t> сказом та </a:t>
            </a:r>
            <a:r>
              <a:rPr lang="ru-RU" sz="1600" b="1" dirty="0" err="1">
                <a:latin typeface="Times New Roman" panose="02020603050405020304" pitchFamily="18" charset="0"/>
                <a:cs typeface="Times New Roman" panose="02020603050405020304" pitchFamily="18" charset="0"/>
              </a:rPr>
              <a:t>іншими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інфекційними</a:t>
            </a:r>
            <a:r>
              <a:rPr lang="ru-RU" sz="1600" b="1" dirty="0">
                <a:latin typeface="Times New Roman" panose="02020603050405020304" pitchFamily="18" charset="0"/>
                <a:cs typeface="Times New Roman" panose="02020603050405020304" pitchFamily="18" charset="0"/>
              </a:rPr>
              <a:t> хворобами; </a:t>
            </a:r>
            <a:r>
              <a:rPr lang="ru-RU" sz="1600" b="1" dirty="0" err="1">
                <a:latin typeface="Times New Roman" panose="02020603050405020304" pitchFamily="18" charset="0"/>
                <a:cs typeface="Times New Roman" panose="02020603050405020304" pitchFamily="18" charset="0"/>
              </a:rPr>
              <a:t>ліссофобія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сифілофобія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канцерофобія</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4. Страх за </a:t>
            </a:r>
            <a:r>
              <a:rPr lang="ru-RU" sz="1600" b="1" dirty="0" err="1">
                <a:latin typeface="Times New Roman" panose="02020603050405020304" pitchFamily="18" charset="0"/>
                <a:cs typeface="Times New Roman" panose="02020603050405020304" pitchFamily="18" charset="0"/>
              </a:rPr>
              <a:t>здоров’я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близьких</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5. </a:t>
            </a:r>
            <a:r>
              <a:rPr lang="ru-RU" sz="1600" b="1" dirty="0" err="1">
                <a:latin typeface="Times New Roman" panose="02020603050405020304" pitchFamily="18" charset="0"/>
                <a:cs typeface="Times New Roman" panose="02020603050405020304" pitchFamily="18" charset="0"/>
              </a:rPr>
              <a:t>Танатофобія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нав’язливий</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смерті</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6. </a:t>
            </a:r>
            <a:r>
              <a:rPr lang="ru-RU" sz="1600" b="1" dirty="0" err="1">
                <a:latin typeface="Times New Roman" panose="02020603050405020304" pitchFamily="18" charset="0"/>
                <a:cs typeface="Times New Roman" panose="02020603050405020304" pitchFamily="18" charset="0"/>
              </a:rPr>
              <a:t>Сексуальні</a:t>
            </a:r>
            <a:r>
              <a:rPr lang="ru-RU" sz="1600" b="1" dirty="0">
                <a:latin typeface="Times New Roman" panose="02020603050405020304" pitchFamily="18" charset="0"/>
                <a:cs typeface="Times New Roman" panose="02020603050405020304" pitchFamily="18" charset="0"/>
              </a:rPr>
              <a:t> страхи: страх перед </a:t>
            </a:r>
            <a:r>
              <a:rPr lang="ru-RU" sz="1600" b="1" dirty="0" err="1">
                <a:latin typeface="Times New Roman" panose="02020603050405020304" pitchFamily="18" charset="0"/>
                <a:cs typeface="Times New Roman" panose="02020603050405020304" pitchFamily="18" charset="0"/>
              </a:rPr>
              <a:t>неможливістю</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здійснити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статевий</a:t>
            </a:r>
            <a:r>
              <a:rPr lang="ru-RU" sz="1600" b="1" dirty="0">
                <a:latin typeface="Times New Roman" panose="02020603050405020304" pitchFamily="18" charset="0"/>
                <a:cs typeface="Times New Roman" panose="02020603050405020304" pitchFamily="18" charset="0"/>
              </a:rPr>
              <a:t> акт; страх </a:t>
            </a:r>
            <a:r>
              <a:rPr lang="ru-RU" sz="1600" b="1" dirty="0" err="1">
                <a:latin typeface="Times New Roman" panose="02020603050405020304" pitchFamily="18" charset="0"/>
                <a:cs typeface="Times New Roman" panose="02020603050405020304" pitchFamily="18" charset="0"/>
              </a:rPr>
              <a:t>вагітності</a:t>
            </a:r>
            <a:r>
              <a:rPr lang="ru-RU" sz="1600" b="1" dirty="0">
                <a:latin typeface="Times New Roman" panose="02020603050405020304" pitchFamily="18" charset="0"/>
                <a:cs typeface="Times New Roman" panose="02020603050405020304" pitchFamily="18" charset="0"/>
              </a:rPr>
              <a:t>; страх болю при </a:t>
            </a:r>
            <a:r>
              <a:rPr lang="ru-RU" sz="1600" b="1" dirty="0" err="1">
                <a:latin typeface="Times New Roman" panose="02020603050405020304" pitchFamily="18" charset="0"/>
                <a:cs typeface="Times New Roman" panose="02020603050405020304" pitchFamily="18" charset="0"/>
              </a:rPr>
              <a:t>статевому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контакті</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7. </a:t>
            </a:r>
            <a:r>
              <a:rPr lang="ru-RU" sz="1600" b="1" dirty="0" err="1">
                <a:latin typeface="Times New Roman" panose="02020603050405020304" pitchFamily="18" charset="0"/>
                <a:cs typeface="Times New Roman" panose="02020603050405020304" pitchFamily="18" charset="0"/>
              </a:rPr>
              <a:t>Обсесивно-компульсивні</a:t>
            </a:r>
            <a:r>
              <a:rPr lang="ru-RU" sz="1600" b="1" dirty="0">
                <a:latin typeface="Times New Roman" panose="02020603050405020304" pitchFamily="18" charset="0"/>
                <a:cs typeface="Times New Roman" panose="02020603050405020304" pitchFamily="18" charset="0"/>
              </a:rPr>
              <a:t> страхи: </a:t>
            </a:r>
            <a:r>
              <a:rPr lang="ru-RU" sz="1600" b="1" dirty="0" err="1">
                <a:latin typeface="Times New Roman" panose="02020603050405020304" pitchFamily="18" charset="0"/>
                <a:cs typeface="Times New Roman" panose="02020603050405020304" pitchFamily="18" charset="0"/>
              </a:rPr>
              <a:t>мізіофобія</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здійснити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самогубство</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скалічити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своїх</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близьких</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айхмофобія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оксимофобія</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8. «</a:t>
            </a:r>
            <a:r>
              <a:rPr lang="ru-RU" sz="1600" b="1" dirty="0" err="1">
                <a:latin typeface="Times New Roman" panose="02020603050405020304" pitchFamily="18" charset="0"/>
                <a:cs typeface="Times New Roman" panose="02020603050405020304" pitchFamily="18" charset="0"/>
              </a:rPr>
              <a:t>Контрастні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нав’язливі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стани</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зробити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вчинок</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який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протирічить</a:t>
            </a:r>
            <a:r>
              <a:rPr lang="ru-RU" sz="1600" b="1" dirty="0">
                <a:latin typeface="Times New Roman" panose="02020603050405020304" pitchFamily="18" charset="0"/>
                <a:cs typeface="Times New Roman" panose="02020603050405020304" pitchFamily="18" charset="0"/>
              </a:rPr>
              <a:t> морально-</a:t>
            </a:r>
            <a:r>
              <a:rPr lang="ru-RU" sz="1600" b="1" dirty="0" err="1">
                <a:latin typeface="Times New Roman" panose="02020603050405020304" pitchFamily="18" charset="0"/>
                <a:cs typeface="Times New Roman" panose="02020603050405020304" pitchFamily="18" charset="0"/>
              </a:rPr>
              <a:t>етичним</a:t>
            </a:r>
            <a:r>
              <a:rPr lang="ru-RU" sz="1600" b="1" dirty="0">
                <a:latin typeface="Times New Roman" panose="02020603050405020304" pitchFamily="18" charset="0"/>
                <a:cs typeface="Times New Roman" panose="02020603050405020304" pitchFamily="18" charset="0"/>
              </a:rPr>
              <a:t> установкам </a:t>
            </a:r>
            <a:r>
              <a:rPr lang="ru-RU" sz="1600" b="1" dirty="0" err="1">
                <a:latin typeface="Times New Roman" panose="02020603050405020304" pitchFamily="18" charset="0"/>
                <a:cs typeface="Times New Roman" panose="02020603050405020304" pitchFamily="18" charset="0"/>
              </a:rPr>
              <a:t>особистості</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голосно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сказати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нецензурні</a:t>
            </a:r>
            <a:r>
              <a:rPr lang="ru-RU" sz="1600" b="1" dirty="0">
                <a:latin typeface="Times New Roman" panose="02020603050405020304" pitchFamily="18" charset="0"/>
                <a:cs typeface="Times New Roman" panose="02020603050405020304" pitchFamily="18" charset="0"/>
              </a:rPr>
              <a:t> слова в </a:t>
            </a:r>
            <a:r>
              <a:rPr lang="ru-RU" sz="1600" b="1" dirty="0" err="1">
                <a:latin typeface="Times New Roman" panose="02020603050405020304" pitchFamily="18" charset="0"/>
                <a:cs typeface="Times New Roman" panose="02020603050405020304" pitchFamily="18" charset="0"/>
              </a:rPr>
              <a:t>товаристві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ввічливої</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людини</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зробити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щось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непристойне</a:t>
            </a:r>
            <a:r>
              <a:rPr lang="ru-RU" sz="1600" b="1" dirty="0">
                <a:latin typeface="Times New Roman" panose="02020603050405020304" pitchFamily="18" charset="0"/>
                <a:cs typeface="Times New Roman" panose="02020603050405020304" pitchFamily="18" charset="0"/>
              </a:rPr>
              <a:t>, у </a:t>
            </a:r>
            <a:r>
              <a:rPr lang="ru-RU" sz="1600" b="1" dirty="0" err="1">
                <a:latin typeface="Times New Roman" panose="02020603050405020304" pitchFamily="18" charset="0"/>
                <a:cs typeface="Times New Roman" panose="02020603050405020304" pitchFamily="18" charset="0"/>
              </a:rPr>
              <a:t>церкві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під</a:t>
            </a:r>
            <a:r>
              <a:rPr lang="ru-RU" sz="1600" b="1" dirty="0">
                <a:latin typeface="Times New Roman" panose="02020603050405020304" pitchFamily="18" charset="0"/>
                <a:cs typeface="Times New Roman" panose="02020603050405020304" pitchFamily="18" charset="0"/>
              </a:rPr>
              <a:t> час </a:t>
            </a:r>
            <a:r>
              <a:rPr lang="ru-RU" sz="1600" b="1" dirty="0" err="1">
                <a:latin typeface="Times New Roman" panose="02020603050405020304" pitchFamily="18" charset="0"/>
                <a:cs typeface="Times New Roman" panose="02020603050405020304" pitchFamily="18" charset="0"/>
              </a:rPr>
              <a:t>богослужіння</a:t>
            </a:r>
            <a:r>
              <a:rPr lang="ru-RU" sz="1600" b="1" dirty="0">
                <a:latin typeface="Times New Roman" panose="02020603050405020304" pitchFamily="18" charset="0"/>
                <a:cs typeface="Times New Roman" panose="02020603050405020304" pitchFamily="18" charset="0"/>
              </a:rPr>
              <a:t> та </a:t>
            </a:r>
            <a:r>
              <a:rPr lang="ru-RU" sz="1600" b="1" dirty="0" err="1">
                <a:latin typeface="Times New Roman" panose="02020603050405020304" pitchFamily="18" charset="0"/>
                <a:cs typeface="Times New Roman" panose="02020603050405020304" pitchFamily="18" charset="0"/>
              </a:rPr>
              <a:t>інше</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9. </a:t>
            </a:r>
            <a:r>
              <a:rPr lang="ru-RU" sz="1600" b="1" dirty="0" err="1">
                <a:latin typeface="Times New Roman" panose="02020603050405020304" pitchFamily="18" charset="0"/>
                <a:cs typeface="Times New Roman" panose="02020603050405020304" pitchFamily="18" charset="0"/>
              </a:rPr>
              <a:t>Нав’язливий</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тварин</a:t>
            </a:r>
            <a:r>
              <a:rPr lang="ru-RU" sz="1600" b="1" dirty="0">
                <a:latin typeface="Times New Roman" panose="02020603050405020304" pitchFamily="18" charset="0"/>
                <a:cs typeface="Times New Roman" panose="02020603050405020304" pitchFamily="18" charset="0"/>
              </a:rPr>
              <a:t> і комах (</a:t>
            </a:r>
            <a:r>
              <a:rPr lang="ru-RU" sz="1600" b="1" dirty="0" err="1">
                <a:latin typeface="Times New Roman" panose="02020603050405020304" pitchFamily="18" charset="0"/>
                <a:cs typeface="Times New Roman" panose="02020603050405020304" pitchFamily="18" charset="0"/>
              </a:rPr>
              <a:t>змій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павуків</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тарганів</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мишей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щурів</a:t>
            </a:r>
            <a:r>
              <a:rPr lang="ru-RU" sz="1600" b="1" dirty="0">
                <a:latin typeface="Times New Roman" panose="02020603050405020304" pitchFamily="18" charset="0"/>
                <a:cs typeface="Times New Roman" panose="02020603050405020304" pitchFamily="18" charset="0"/>
              </a:rPr>
              <a:t>, собак та </a:t>
            </a:r>
            <a:r>
              <a:rPr lang="ru-RU" sz="1600" b="1" dirty="0" err="1">
                <a:latin typeface="Times New Roman" panose="02020603050405020304" pitchFamily="18" charset="0"/>
                <a:cs typeface="Times New Roman" panose="02020603050405020304" pitchFamily="18" charset="0"/>
              </a:rPr>
              <a:t>ін</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10. </a:t>
            </a:r>
            <a:r>
              <a:rPr lang="ru-RU" sz="1600" b="1" dirty="0" err="1">
                <a:latin typeface="Times New Roman" panose="02020603050405020304" pitchFamily="18" charset="0"/>
                <a:cs typeface="Times New Roman" panose="02020603050405020304" pitchFamily="18" charset="0"/>
              </a:rPr>
              <a:t>Пантофобія</a:t>
            </a:r>
            <a:r>
              <a:rPr lang="ru-RU" sz="1600" b="1" dirty="0">
                <a:latin typeface="Times New Roman" panose="02020603050405020304" pitchFamily="18" charset="0"/>
                <a:cs typeface="Times New Roman" panose="02020603050405020304" pitchFamily="18" charset="0"/>
              </a:rPr>
              <a:t> – </a:t>
            </a:r>
            <a:r>
              <a:rPr lang="ru-RU" sz="1600" b="1" dirty="0" err="1">
                <a:latin typeface="Times New Roman" panose="02020603050405020304" pitchFamily="18" charset="0"/>
                <a:cs typeface="Times New Roman" panose="02020603050405020304" pitchFamily="18" charset="0"/>
              </a:rPr>
              <a:t>генералізований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нав’язливий</a:t>
            </a:r>
            <a:r>
              <a:rPr lang="ru-RU" sz="1600" b="1" dirty="0">
                <a:latin typeface="Times New Roman" panose="02020603050405020304" pitchFamily="18" charset="0"/>
                <a:cs typeface="Times New Roman" panose="02020603050405020304" pitchFamily="18" charset="0"/>
              </a:rPr>
              <a:t> страх.</a:t>
            </a:r>
            <a:endParaRPr lang="uk-UA"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11. </a:t>
            </a:r>
            <a:r>
              <a:rPr lang="ru-RU" sz="1600" b="1" dirty="0" err="1">
                <a:latin typeface="Times New Roman" panose="02020603050405020304" pitchFamily="18" charset="0"/>
                <a:cs typeface="Times New Roman" panose="02020603050405020304" pitchFamily="18" charset="0"/>
              </a:rPr>
              <a:t>Фобофобія</a:t>
            </a:r>
            <a:r>
              <a:rPr lang="ru-RU" sz="1600" b="1" dirty="0">
                <a:latin typeface="Times New Roman" panose="02020603050405020304" pitchFamily="18" charset="0"/>
                <a:cs typeface="Times New Roman" panose="02020603050405020304" pitchFamily="18" charset="0"/>
              </a:rPr>
              <a:t> (страх </a:t>
            </a:r>
            <a:r>
              <a:rPr lang="ru-RU" sz="1600" b="1" dirty="0" err="1">
                <a:latin typeface="Times New Roman" panose="02020603050405020304" pitchFamily="18" charset="0"/>
                <a:cs typeface="Times New Roman" panose="02020603050405020304" pitchFamily="18" charset="0"/>
              </a:rPr>
              <a:t>повторення</a:t>
            </a:r>
            <a:r>
              <a:rPr lang="ru-RU" sz="1600" b="1" dirty="0">
                <a:latin typeface="Times New Roman" panose="02020603050405020304" pitchFamily="18" charset="0"/>
                <a:cs typeface="Times New Roman" panose="02020603050405020304" pitchFamily="18" charset="0"/>
              </a:rPr>
              <a:t> нападу </a:t>
            </a:r>
            <a:r>
              <a:rPr lang="ru-RU" sz="1600" b="1" dirty="0" err="1">
                <a:latin typeface="Times New Roman" panose="02020603050405020304" pitchFamily="18" charset="0"/>
                <a:cs typeface="Times New Roman" panose="02020603050405020304" pitchFamily="18" charset="0"/>
              </a:rPr>
              <a:t>нав’язливого</a:t>
            </a:r>
            <a:r>
              <a:rPr lang="ru-RU" sz="1600" b="1" dirty="0">
                <a:latin typeface="Times New Roman" panose="02020603050405020304" pitchFamily="18" charset="0"/>
                <a:cs typeface="Times New Roman" panose="02020603050405020304" pitchFamily="18" charset="0"/>
              </a:rPr>
              <a:t> страху, «страх страху»).</a:t>
            </a:r>
            <a:endParaRPr lang="uk-UA" sz="1600" b="1" dirty="0">
              <a:latin typeface="Times New Roman" panose="02020603050405020304" pitchFamily="18" charset="0"/>
              <a:cs typeface="Times New Roman" panose="02020603050405020304" pitchFamily="18" charset="0"/>
            </a:endParaRPr>
          </a:p>
          <a:p>
            <a:pPr marL="114300" indent="0">
              <a:buNone/>
            </a:pPr>
            <a:endParaRPr lang="uk-UA" sz="1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a:t>ПОЗИТВНІ НАСЛІДКИ ПРЕЖИВАННЯ СТРАХІВ ДОШКІЛЬНИКАМИ</a:t>
            </a:r>
            <a:endParaRPr/>
          </a:p>
        </p:txBody>
      </p:sp>
      <p:sp>
        <p:nvSpPr>
          <p:cNvPr id="138" name="Google Shape;13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Char char="•"/>
            </a:pPr>
            <a:r>
              <a:rPr lang="ru-RU" sz="2380" dirty="0" err="1"/>
              <a:t>Мобілізує</a:t>
            </a:r>
            <a:r>
              <a:rPr lang="ru-RU" sz="2380" dirty="0"/>
              <a:t> </a:t>
            </a:r>
            <a:r>
              <a:rPr lang="ru-RU" sz="2380" dirty="0" err="1"/>
              <a:t>сили</a:t>
            </a:r>
            <a:r>
              <a:rPr lang="ru-RU" sz="2380" dirty="0"/>
              <a:t> </a:t>
            </a:r>
            <a:r>
              <a:rPr lang="ru-RU" sz="2380" dirty="0" err="1"/>
              <a:t>дитини</a:t>
            </a:r>
            <a:r>
              <a:rPr lang="ru-RU" sz="2380" dirty="0"/>
              <a:t> для </a:t>
            </a:r>
            <a:r>
              <a:rPr lang="ru-RU" sz="2380" dirty="0" err="1"/>
              <a:t>активної</a:t>
            </a:r>
            <a:r>
              <a:rPr lang="ru-RU" sz="2380" dirty="0"/>
              <a:t> </a:t>
            </a:r>
            <a:r>
              <a:rPr lang="ru-RU" sz="2380" dirty="0" err="1"/>
              <a:t>діяльності</a:t>
            </a:r>
            <a:r>
              <a:rPr lang="ru-RU" sz="2380" dirty="0"/>
              <a:t> у </a:t>
            </a:r>
            <a:r>
              <a:rPr lang="ru-RU" sz="2380" dirty="0" err="1"/>
              <a:t>критичній</a:t>
            </a:r>
            <a:r>
              <a:rPr lang="ru-RU" sz="2380" dirty="0"/>
              <a:t> </a:t>
            </a:r>
            <a:r>
              <a:rPr lang="ru-RU" sz="2380" dirty="0" err="1"/>
              <a:t>ситуації</a:t>
            </a:r>
            <a:r>
              <a:rPr lang="ru-RU" sz="2380" dirty="0"/>
              <a:t>. </a:t>
            </a:r>
            <a:r>
              <a:rPr lang="ru-RU" sz="2380" dirty="0" err="1"/>
              <a:t>Це</a:t>
            </a:r>
            <a:r>
              <a:rPr lang="ru-RU" sz="2380" dirty="0"/>
              <a:t> </a:t>
            </a:r>
            <a:r>
              <a:rPr lang="ru-RU" sz="2380" dirty="0" err="1"/>
              <a:t>відбувається</a:t>
            </a:r>
            <a:r>
              <a:rPr lang="ru-RU" sz="2380" dirty="0"/>
              <a:t> за </a:t>
            </a:r>
            <a:r>
              <a:rPr lang="ru-RU" sz="2380" dirty="0" err="1"/>
              <a:t>рахунок</a:t>
            </a:r>
            <a:r>
              <a:rPr lang="ru-RU" sz="2380" dirty="0"/>
              <a:t> </a:t>
            </a:r>
            <a:r>
              <a:rPr lang="ru-RU" sz="2380" dirty="0" err="1"/>
              <a:t>викиду</a:t>
            </a:r>
            <a:r>
              <a:rPr lang="ru-RU" sz="2380" dirty="0"/>
              <a:t> </a:t>
            </a:r>
            <a:r>
              <a:rPr lang="ru-RU" sz="2380" dirty="0" err="1"/>
              <a:t>адреналіну</a:t>
            </a:r>
            <a:r>
              <a:rPr lang="ru-RU" sz="2380" dirty="0"/>
              <a:t> в кров, </a:t>
            </a:r>
            <a:r>
              <a:rPr lang="ru-RU" sz="2380" dirty="0" err="1"/>
              <a:t>поліпшує</a:t>
            </a:r>
            <a:r>
              <a:rPr lang="ru-RU" sz="2380" dirty="0"/>
              <a:t> </a:t>
            </a:r>
            <a:r>
              <a:rPr lang="ru-RU" sz="2380" dirty="0" err="1"/>
              <a:t>постачання</a:t>
            </a:r>
            <a:r>
              <a:rPr lang="ru-RU" sz="2380" dirty="0"/>
              <a:t> </a:t>
            </a:r>
            <a:r>
              <a:rPr lang="ru-RU" sz="2380" dirty="0" err="1"/>
              <a:t>м'язів</a:t>
            </a:r>
            <a:r>
              <a:rPr lang="ru-RU" sz="2380" dirty="0"/>
              <a:t> киснем і </a:t>
            </a:r>
            <a:r>
              <a:rPr lang="ru-RU" sz="2380" dirty="0" err="1"/>
              <a:t>живильними</a:t>
            </a:r>
            <a:r>
              <a:rPr lang="ru-RU" sz="2380" dirty="0"/>
              <a:t> </a:t>
            </a:r>
            <a:r>
              <a:rPr lang="ru-RU" sz="2380" dirty="0" err="1"/>
              <a:t>речовинами</a:t>
            </a:r>
            <a:r>
              <a:rPr lang="ru-RU" sz="2380" dirty="0"/>
              <a:t>, </a:t>
            </a:r>
            <a:r>
              <a:rPr lang="ru-RU" sz="2380" dirty="0" err="1"/>
              <a:t>що</a:t>
            </a:r>
            <a:r>
              <a:rPr lang="ru-RU" sz="2380" dirty="0"/>
              <a:t> </a:t>
            </a:r>
            <a:r>
              <a:rPr lang="ru-RU" sz="2380" dirty="0" err="1"/>
              <a:t>дозволяє</a:t>
            </a:r>
            <a:r>
              <a:rPr lang="ru-RU" sz="2380" dirty="0"/>
              <a:t> </a:t>
            </a:r>
            <a:r>
              <a:rPr lang="ru-RU" sz="2380" dirty="0" err="1"/>
              <a:t>їм</a:t>
            </a:r>
            <a:r>
              <a:rPr lang="ru-RU" sz="2380" dirty="0"/>
              <a:t> </a:t>
            </a:r>
            <a:r>
              <a:rPr lang="ru-RU" sz="2380" dirty="0" err="1"/>
              <a:t>розвивати</a:t>
            </a:r>
            <a:r>
              <a:rPr lang="ru-RU" sz="2380" dirty="0"/>
              <a:t> </a:t>
            </a:r>
            <a:r>
              <a:rPr lang="ru-RU" sz="2380" dirty="0" err="1"/>
              <a:t>велику</a:t>
            </a:r>
            <a:r>
              <a:rPr lang="ru-RU" sz="2380" dirty="0"/>
              <a:t> </a:t>
            </a:r>
            <a:r>
              <a:rPr lang="ru-RU" sz="2380" dirty="0" err="1"/>
              <a:t>потужність</a:t>
            </a:r>
            <a:r>
              <a:rPr lang="ru-RU" sz="2380" dirty="0"/>
              <a:t>. </a:t>
            </a:r>
            <a:endParaRPr dirty="0"/>
          </a:p>
          <a:p>
            <a:pPr marL="228600" lvl="0" indent="-228600" algn="l" rtl="0">
              <a:lnSpc>
                <a:spcPct val="70000"/>
              </a:lnSpc>
              <a:spcBef>
                <a:spcPts val="1000"/>
              </a:spcBef>
              <a:spcAft>
                <a:spcPts val="0"/>
              </a:spcAft>
              <a:buClr>
                <a:schemeClr val="dk1"/>
              </a:buClr>
              <a:buSzPts val="2380"/>
              <a:buChar char="•"/>
            </a:pPr>
            <a:r>
              <a:rPr lang="ru-RU" sz="2380" dirty="0" err="1"/>
              <a:t>Виступає</a:t>
            </a:r>
            <a:r>
              <a:rPr lang="ru-RU" sz="2380" dirty="0"/>
              <a:t> регулятором </a:t>
            </a:r>
            <a:r>
              <a:rPr lang="ru-RU" sz="2380" dirty="0" err="1"/>
              <a:t>агресивності</a:t>
            </a:r>
            <a:r>
              <a:rPr lang="ru-RU" sz="2380" dirty="0"/>
              <a:t>, </a:t>
            </a:r>
            <a:r>
              <a:rPr lang="ru-RU" sz="2380" dirty="0" err="1"/>
              <a:t>сприяє</a:t>
            </a:r>
            <a:r>
              <a:rPr lang="ru-RU" sz="2380" dirty="0"/>
              <a:t> </a:t>
            </a:r>
            <a:r>
              <a:rPr lang="ru-RU" sz="2380" dirty="0" err="1"/>
              <a:t>підтриманню</a:t>
            </a:r>
            <a:r>
              <a:rPr lang="ru-RU" sz="2380" dirty="0"/>
              <a:t> </a:t>
            </a:r>
            <a:r>
              <a:rPr lang="ru-RU" sz="2380" dirty="0" err="1"/>
              <a:t>здатності</a:t>
            </a:r>
            <a:r>
              <a:rPr lang="ru-RU" sz="2380" dirty="0"/>
              <a:t> </a:t>
            </a:r>
            <a:r>
              <a:rPr lang="ru-RU" sz="2380" dirty="0" err="1"/>
              <a:t>діяти</a:t>
            </a:r>
            <a:r>
              <a:rPr lang="ru-RU" sz="2380" dirty="0"/>
              <a:t>. Страх перед </a:t>
            </a:r>
            <a:r>
              <a:rPr lang="ru-RU" sz="2380" dirty="0" err="1"/>
              <a:t>покаранням</a:t>
            </a:r>
            <a:r>
              <a:rPr lang="ru-RU" sz="2380" dirty="0"/>
              <a:t> </a:t>
            </a:r>
            <a:r>
              <a:rPr lang="ru-RU" sz="2380" dirty="0" err="1"/>
              <a:t>стримує</a:t>
            </a:r>
            <a:r>
              <a:rPr lang="ru-RU" sz="2380" dirty="0"/>
              <a:t> прояви </a:t>
            </a:r>
            <a:r>
              <a:rPr lang="ru-RU" sz="2380" dirty="0" err="1"/>
              <a:t>первинної</a:t>
            </a:r>
            <a:r>
              <a:rPr lang="ru-RU" sz="2380" dirty="0"/>
              <a:t> </a:t>
            </a:r>
            <a:r>
              <a:rPr lang="ru-RU" sz="2380" dirty="0" err="1"/>
              <a:t>біологічної</a:t>
            </a:r>
            <a:r>
              <a:rPr lang="ru-RU" sz="2380" dirty="0"/>
              <a:t> </a:t>
            </a:r>
            <a:r>
              <a:rPr lang="ru-RU" sz="2380" dirty="0" err="1"/>
              <a:t>агресії</a:t>
            </a:r>
            <a:r>
              <a:rPr lang="ru-RU" sz="2380" dirty="0"/>
              <a:t>, </a:t>
            </a:r>
            <a:r>
              <a:rPr lang="ru-RU" sz="2380" dirty="0" err="1"/>
              <a:t>утримує</a:t>
            </a:r>
            <a:r>
              <a:rPr lang="ru-RU" sz="2380" dirty="0"/>
              <a:t> у рамках </a:t>
            </a:r>
            <a:r>
              <a:rPr lang="ru-RU" sz="2380" dirty="0" err="1"/>
              <a:t>моральних</a:t>
            </a:r>
            <a:r>
              <a:rPr lang="ru-RU" sz="2380" dirty="0"/>
              <a:t> правил. </a:t>
            </a:r>
            <a:endParaRPr dirty="0"/>
          </a:p>
          <a:p>
            <a:pPr marL="228600" lvl="0" indent="-228600" algn="l" rtl="0">
              <a:lnSpc>
                <a:spcPct val="70000"/>
              </a:lnSpc>
              <a:spcBef>
                <a:spcPts val="1000"/>
              </a:spcBef>
              <a:spcAft>
                <a:spcPts val="0"/>
              </a:spcAft>
              <a:buClr>
                <a:schemeClr val="dk1"/>
              </a:buClr>
              <a:buSzPts val="2380"/>
              <a:buChar char="•"/>
            </a:pPr>
            <a:r>
              <a:rPr lang="ru-RU" sz="2380" dirty="0" err="1"/>
              <a:t>Сприяє</a:t>
            </a:r>
            <a:r>
              <a:rPr lang="ru-RU" sz="2380" dirty="0"/>
              <a:t> </a:t>
            </a:r>
            <a:r>
              <a:rPr lang="ru-RU" sz="2380" dirty="0" err="1"/>
              <a:t>кращому</a:t>
            </a:r>
            <a:r>
              <a:rPr lang="ru-RU" sz="2380" dirty="0"/>
              <a:t> </a:t>
            </a:r>
            <a:r>
              <a:rPr lang="ru-RU" sz="2380" dirty="0" err="1"/>
              <a:t>запам'ятовуванню</a:t>
            </a:r>
            <a:r>
              <a:rPr lang="ru-RU" sz="2380" dirty="0"/>
              <a:t> </a:t>
            </a:r>
            <a:r>
              <a:rPr lang="ru-RU" sz="2380" dirty="0" err="1"/>
              <a:t>небезпечних</a:t>
            </a:r>
            <a:r>
              <a:rPr lang="ru-RU" sz="2380" dirty="0"/>
              <a:t> </a:t>
            </a:r>
            <a:r>
              <a:rPr lang="ru-RU" sz="2380" dirty="0" err="1"/>
              <a:t>або</a:t>
            </a:r>
            <a:r>
              <a:rPr lang="ru-RU" sz="2380" dirty="0"/>
              <a:t> </a:t>
            </a:r>
            <a:r>
              <a:rPr lang="ru-RU" sz="2380" dirty="0" err="1"/>
              <a:t>неприємних</a:t>
            </a:r>
            <a:r>
              <a:rPr lang="ru-RU" sz="2380" dirty="0"/>
              <a:t> </a:t>
            </a:r>
            <a:r>
              <a:rPr lang="ru-RU" sz="2380" dirty="0" err="1"/>
              <a:t>подій</a:t>
            </a:r>
            <a:r>
              <a:rPr lang="ru-RU" sz="2380" dirty="0"/>
              <a:t>. </a:t>
            </a:r>
            <a:endParaRPr dirty="0"/>
          </a:p>
          <a:p>
            <a:pPr marL="228600" lvl="0" indent="-228600" algn="l" rtl="0">
              <a:lnSpc>
                <a:spcPct val="70000"/>
              </a:lnSpc>
              <a:spcBef>
                <a:spcPts val="1000"/>
              </a:spcBef>
              <a:spcAft>
                <a:spcPts val="0"/>
              </a:spcAft>
              <a:buClr>
                <a:schemeClr val="dk1"/>
              </a:buClr>
              <a:buSzPts val="2380"/>
              <a:buChar char="•"/>
            </a:pPr>
            <a:r>
              <a:rPr lang="ru-RU" sz="2380" dirty="0" err="1"/>
              <a:t>Уможливлює</a:t>
            </a:r>
            <a:r>
              <a:rPr lang="ru-RU" sz="2380" dirty="0"/>
              <a:t> </a:t>
            </a:r>
            <a:r>
              <a:rPr lang="ru-RU" sz="2380" dirty="0" err="1"/>
              <a:t>дії</a:t>
            </a:r>
            <a:r>
              <a:rPr lang="ru-RU" sz="2380" dirty="0"/>
              <a:t> в </a:t>
            </a:r>
            <a:r>
              <a:rPr lang="ru-RU" sz="2380" dirty="0" err="1"/>
              <a:t>умовах</a:t>
            </a:r>
            <a:r>
              <a:rPr lang="ru-RU" sz="2380" dirty="0"/>
              <a:t> </a:t>
            </a:r>
            <a:r>
              <a:rPr lang="ru-RU" sz="2380" dirty="0" err="1"/>
              <a:t>дефіциту</a:t>
            </a:r>
            <a:r>
              <a:rPr lang="ru-RU" sz="2380" dirty="0"/>
              <a:t> </a:t>
            </a:r>
            <a:r>
              <a:rPr lang="ru-RU" sz="2380" dirty="0" err="1"/>
              <a:t>інформації</a:t>
            </a:r>
            <a:r>
              <a:rPr lang="ru-RU" sz="2380" dirty="0"/>
              <a:t> </a:t>
            </a:r>
            <a:r>
              <a:rPr lang="ru-RU" sz="2380" dirty="0" err="1"/>
              <a:t>або</a:t>
            </a:r>
            <a:r>
              <a:rPr lang="ru-RU" sz="2380" dirty="0"/>
              <a:t> часу для </a:t>
            </a:r>
            <a:r>
              <a:rPr lang="ru-RU" sz="2380" dirty="0" err="1"/>
              <a:t>прийняття</a:t>
            </a:r>
            <a:r>
              <a:rPr lang="ru-RU" sz="2380" dirty="0"/>
              <a:t> </a:t>
            </a:r>
            <a:r>
              <a:rPr lang="ru-RU" sz="2380" dirty="0" err="1"/>
              <a:t>продуманого</a:t>
            </a:r>
            <a:r>
              <a:rPr lang="ru-RU" sz="2380" dirty="0"/>
              <a:t> </a:t>
            </a:r>
            <a:r>
              <a:rPr lang="ru-RU" sz="2380" dirty="0" err="1"/>
              <a:t>рішення</a:t>
            </a:r>
            <a:r>
              <a:rPr lang="ru-RU" sz="2380" dirty="0"/>
              <a:t>. Емоція страху </a:t>
            </a:r>
            <a:r>
              <a:rPr lang="ru-RU" sz="2380" dirty="0" err="1"/>
              <a:t>мобілізує</a:t>
            </a:r>
            <a:r>
              <a:rPr lang="ru-RU" sz="2380" dirty="0"/>
              <a:t> </a:t>
            </a:r>
            <a:r>
              <a:rPr lang="ru-RU" sz="2380" dirty="0" err="1"/>
              <a:t>сили</a:t>
            </a:r>
            <a:r>
              <a:rPr lang="ru-RU" sz="2380" dirty="0"/>
              <a:t> </a:t>
            </a:r>
            <a:r>
              <a:rPr lang="ru-RU" sz="2380" dirty="0" err="1"/>
              <a:t>пристосування</a:t>
            </a:r>
            <a:r>
              <a:rPr lang="ru-RU" sz="2380" dirty="0"/>
              <a:t> до </a:t>
            </a:r>
            <a:r>
              <a:rPr lang="ru-RU" sz="2380" dirty="0" err="1"/>
              <a:t>існування</a:t>
            </a:r>
            <a:r>
              <a:rPr lang="ru-RU" sz="2380" dirty="0"/>
              <a:t> в </a:t>
            </a:r>
            <a:r>
              <a:rPr lang="ru-RU" sz="2380" dirty="0" err="1"/>
              <a:t>інформаційно</a:t>
            </a:r>
            <a:r>
              <a:rPr lang="ru-RU" sz="2380" dirty="0"/>
              <a:t> </a:t>
            </a:r>
            <a:r>
              <a:rPr lang="ru-RU" sz="2380" dirty="0" err="1"/>
              <a:t>невизначеному</a:t>
            </a:r>
            <a:r>
              <a:rPr lang="ru-RU" sz="2380" dirty="0"/>
              <a:t> </a:t>
            </a:r>
            <a:r>
              <a:rPr lang="ru-RU" sz="2380" dirty="0" err="1"/>
              <a:t>середовищі</a:t>
            </a:r>
            <a:r>
              <a:rPr lang="ru-RU" sz="2380" dirty="0"/>
              <a:t>. </a:t>
            </a:r>
            <a:endParaRPr dirty="0"/>
          </a:p>
          <a:p>
            <a:pPr marL="228600" lvl="0" indent="-228600" algn="l" rtl="0">
              <a:lnSpc>
                <a:spcPct val="70000"/>
              </a:lnSpc>
              <a:spcBef>
                <a:spcPts val="1000"/>
              </a:spcBef>
              <a:spcAft>
                <a:spcPts val="0"/>
              </a:spcAft>
              <a:buClr>
                <a:schemeClr val="dk1"/>
              </a:buClr>
              <a:buSzPts val="2380"/>
              <a:buChar char="•"/>
            </a:pPr>
            <a:r>
              <a:rPr lang="ru-RU" sz="2380" dirty="0"/>
              <a:t>Через </a:t>
            </a:r>
            <a:r>
              <a:rPr lang="ru-RU" sz="2380" dirty="0" err="1"/>
              <a:t>подолання</a:t>
            </a:r>
            <a:r>
              <a:rPr lang="ru-RU" sz="2380" dirty="0"/>
              <a:t> страху </a:t>
            </a:r>
            <a:r>
              <a:rPr lang="ru-RU" sz="2380" dirty="0" err="1"/>
              <a:t>вдосконалюються</a:t>
            </a:r>
            <a:r>
              <a:rPr lang="ru-RU" sz="2380" dirty="0"/>
              <a:t> </a:t>
            </a:r>
            <a:r>
              <a:rPr lang="ru-RU" sz="2380" dirty="0" err="1"/>
              <a:t>уміння</a:t>
            </a:r>
            <a:r>
              <a:rPr lang="ru-RU" sz="2380" dirty="0"/>
              <a:t> </a:t>
            </a:r>
            <a:r>
              <a:rPr lang="ru-RU" sz="2380" dirty="0" err="1"/>
              <a:t>дитини</a:t>
            </a:r>
            <a:r>
              <a:rPr lang="ru-RU" sz="2380" dirty="0"/>
              <a:t>, </a:t>
            </a:r>
            <a:r>
              <a:rPr lang="ru-RU" sz="2380" dirty="0" err="1"/>
              <a:t>збагачується</a:t>
            </a:r>
            <a:r>
              <a:rPr lang="ru-RU" sz="2380" dirty="0"/>
              <a:t> </a:t>
            </a:r>
            <a:r>
              <a:rPr lang="ru-RU" sz="2380" dirty="0" err="1"/>
              <a:t>життєвий</a:t>
            </a:r>
            <a:r>
              <a:rPr lang="ru-RU" sz="2380" dirty="0"/>
              <a:t> </a:t>
            </a:r>
            <a:r>
              <a:rPr lang="ru-RU" sz="2380" dirty="0" err="1"/>
              <a:t>досвід</a:t>
            </a:r>
            <a:r>
              <a:rPr lang="ru-RU" sz="2380" dirty="0"/>
              <a:t>, </a:t>
            </a:r>
            <a:r>
              <a:rPr lang="ru-RU" sz="2380" dirty="0" err="1"/>
              <a:t>зникає</a:t>
            </a:r>
            <a:r>
              <a:rPr lang="ru-RU" sz="2380" dirty="0"/>
              <a:t> боязнь </a:t>
            </a:r>
            <a:r>
              <a:rPr lang="ru-RU" sz="2380" dirty="0" err="1"/>
              <a:t>помилитися</a:t>
            </a:r>
            <a:r>
              <a:rPr lang="ru-RU" sz="2380" dirty="0"/>
              <a:t>, </a:t>
            </a:r>
            <a:r>
              <a:rPr lang="ru-RU" sz="2380" dirty="0" err="1"/>
              <a:t>формується</a:t>
            </a:r>
            <a:r>
              <a:rPr lang="ru-RU" sz="2380" dirty="0"/>
              <a:t> </a:t>
            </a:r>
            <a:r>
              <a:rPr lang="ru-RU" sz="2380" dirty="0" err="1"/>
              <a:t>впевненість</a:t>
            </a:r>
            <a:r>
              <a:rPr lang="ru-RU" sz="2380" dirty="0"/>
              <a:t> у </a:t>
            </a:r>
            <a:r>
              <a:rPr lang="ru-RU" sz="2380" dirty="0" err="1"/>
              <a:t>собі</a:t>
            </a:r>
            <a:r>
              <a:rPr lang="ru-RU" sz="2380" dirty="0"/>
              <a:t>, </a:t>
            </a:r>
            <a:r>
              <a:rPr lang="ru-RU" sz="2380" dirty="0" err="1"/>
              <a:t>розвиваються</a:t>
            </a:r>
            <a:r>
              <a:rPr lang="ru-RU" sz="2380" dirty="0"/>
              <a:t> </a:t>
            </a:r>
            <a:r>
              <a:rPr lang="ru-RU" sz="2380" dirty="0" err="1"/>
              <a:t>вольові</a:t>
            </a:r>
            <a:r>
              <a:rPr lang="ru-RU" sz="2380" dirty="0"/>
              <a:t> та </a:t>
            </a:r>
            <a:r>
              <a:rPr lang="ru-RU" sz="2380" dirty="0" err="1"/>
              <a:t>моральні</a:t>
            </a:r>
            <a:r>
              <a:rPr lang="ru-RU" sz="2380" dirty="0"/>
              <a:t> </a:t>
            </a:r>
            <a:r>
              <a:rPr lang="ru-RU" sz="2380" dirty="0" err="1"/>
              <a:t>якості</a:t>
            </a:r>
            <a:r>
              <a:rPr lang="ru-RU" sz="2380" dirty="0"/>
              <a:t>. </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a:t>НЕГАТИВНІ НАСЛІДКИ ПЕРЕЖИВАННЯ СТРАХІВ ДОШКІЛЬНИКАМИ</a:t>
            </a:r>
            <a:endParaRPr/>
          </a:p>
        </p:txBody>
      </p:sp>
      <p:sp>
        <p:nvSpPr>
          <p:cNvPr id="145" name="Google Shape;14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ru-RU" sz="2590"/>
              <a:t>Тримає дитину в постійному напруженні, породжує невпевненість у собі й не дозволяє їй реалізуватися повною мірою. </a:t>
            </a:r>
            <a:endParaRPr/>
          </a:p>
          <a:p>
            <a:pPr marL="228600" lvl="0" indent="-228600" algn="l" rtl="0">
              <a:lnSpc>
                <a:spcPct val="80000"/>
              </a:lnSpc>
              <a:spcBef>
                <a:spcPts val="1000"/>
              </a:spcBef>
              <a:spcAft>
                <a:spcPts val="0"/>
              </a:spcAft>
              <a:buClr>
                <a:schemeClr val="dk1"/>
              </a:buClr>
              <a:buSzPts val="2590"/>
              <a:buChar char="•"/>
            </a:pPr>
            <a:r>
              <a:rPr lang="ru-RU" sz="2590"/>
              <a:t>Гальмує активність дитини, в окремих випадках паралізує її; за тривалої дії тривоги й страху в організмі можуть виникати й розвиватися різні психосоматичні хвороби. </a:t>
            </a:r>
            <a:endParaRPr/>
          </a:p>
          <a:p>
            <a:pPr marL="228600" lvl="0" indent="-228600" algn="l" rtl="0">
              <a:lnSpc>
                <a:spcPct val="80000"/>
              </a:lnSpc>
              <a:spcBef>
                <a:spcPts val="1000"/>
              </a:spcBef>
              <a:spcAft>
                <a:spcPts val="0"/>
              </a:spcAft>
              <a:buClr>
                <a:schemeClr val="dk1"/>
              </a:buClr>
              <a:buSzPts val="2590"/>
              <a:buChar char="•"/>
            </a:pPr>
            <a:r>
              <a:rPr lang="ru-RU" sz="2590"/>
              <a:t>Породжує агресію, особливо якщо є об'єкт, не здатний дати відсіч. Перелякана і загнана у глухий кут дитина часом стає надзвичайно агресивною і здатною на відчайдушні вчинки. </a:t>
            </a:r>
            <a:endParaRPr/>
          </a:p>
          <a:p>
            <a:pPr marL="228600" lvl="0" indent="-228600" algn="l" rtl="0">
              <a:lnSpc>
                <a:spcPct val="80000"/>
              </a:lnSpc>
              <a:spcBef>
                <a:spcPts val="1000"/>
              </a:spcBef>
              <a:spcAft>
                <a:spcPts val="0"/>
              </a:spcAft>
              <a:buClr>
                <a:schemeClr val="dk1"/>
              </a:buClr>
              <a:buSzPts val="2590"/>
              <a:buChar char="•"/>
            </a:pPr>
            <a:r>
              <a:rPr lang="ru-RU" sz="2590"/>
              <a:t>Знесилює, продукує страждання, гальмує радість і оптимізм. </a:t>
            </a:r>
            <a:endParaRPr/>
          </a:p>
          <a:p>
            <a:pPr marL="228600" lvl="0" indent="-228600" algn="l" rtl="0">
              <a:lnSpc>
                <a:spcPct val="80000"/>
              </a:lnSpc>
              <a:spcBef>
                <a:spcPts val="1000"/>
              </a:spcBef>
              <a:spcAft>
                <a:spcPts val="0"/>
              </a:spcAft>
              <a:buClr>
                <a:schemeClr val="dk1"/>
              </a:buClr>
              <a:buSzPts val="2590"/>
              <a:buChar char="•"/>
            </a:pPr>
            <a:r>
              <a:rPr lang="ru-RU" sz="2590"/>
              <a:t>Обмежується сприйняття, дитина стає функціонально та емоційно несприйнятливою.</a:t>
            </a:r>
            <a:endParaRPr/>
          </a:p>
          <a:p>
            <a:pPr marL="0" lvl="0" indent="0" algn="l" rtl="0">
              <a:lnSpc>
                <a:spcPct val="80000"/>
              </a:lnSpc>
              <a:spcBef>
                <a:spcPts val="1000"/>
              </a:spcBef>
              <a:spcAft>
                <a:spcPts val="0"/>
              </a:spcAft>
              <a:buClr>
                <a:schemeClr val="dk1"/>
              </a:buClr>
              <a:buSzPts val="2590"/>
              <a:buNone/>
            </a:pPr>
            <a:endParaRPr sz="259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6" name="Google Shape;166;p11" descr="Выявление страхов у детей - Психологос"/>
          <p:cNvPicPr preferRelativeResize="0"/>
          <p:nvPr/>
        </p:nvPicPr>
        <p:blipFill rotWithShape="1">
          <a:blip r:embed="rId3">
            <a:alphaModFix/>
          </a:blip>
          <a:srcRect r="21606" b="6736"/>
          <a:stretch/>
        </p:blipFill>
        <p:spPr>
          <a:xfrm>
            <a:off x="3546020" y="0"/>
            <a:ext cx="8645978" cy="6839712"/>
          </a:xfrm>
          <a:prstGeom prst="rect">
            <a:avLst/>
          </a:prstGeom>
          <a:noFill/>
          <a:ln>
            <a:noFill/>
          </a:ln>
        </p:spPr>
      </p:pic>
      <p:sp>
        <p:nvSpPr>
          <p:cNvPr id="167" name="Google Shape;167;p11"/>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11"/>
          <p:cNvSpPr txBox="1">
            <a:spLocks noGrp="1"/>
          </p:cNvSpPr>
          <p:nvPr>
            <p:ph type="title"/>
          </p:nvPr>
        </p:nvSpPr>
        <p:spPr>
          <a:xfrm>
            <a:off x="371093" y="1161288"/>
            <a:ext cx="4653293" cy="11247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ru-RU" sz="3200" b="1"/>
              <a:t>ВІКОВА ДИНАМІКА СТРАХІВ ДОШКІЛЬНИКА</a:t>
            </a:r>
            <a:endParaRPr/>
          </a:p>
        </p:txBody>
      </p:sp>
      <p:sp>
        <p:nvSpPr>
          <p:cNvPr id="169" name="Google Shape;169;p11"/>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0" name="Google Shape;170;p11"/>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1" name="Google Shape;171;p11"/>
          <p:cNvSpPr txBox="1">
            <a:spLocks noGrp="1"/>
          </p:cNvSpPr>
          <p:nvPr>
            <p:ph type="body" idx="1"/>
          </p:nvPr>
        </p:nvSpPr>
        <p:spPr>
          <a:xfrm>
            <a:off x="371094" y="2718054"/>
            <a:ext cx="4018026" cy="31499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500"/>
              <a:buChar char="•"/>
            </a:pPr>
            <a:r>
              <a:rPr lang="ru-RU" sz="2500"/>
              <a:t>3 роки – навіяні страхи;</a:t>
            </a:r>
            <a:endParaRPr/>
          </a:p>
          <a:p>
            <a:pPr marL="228600" lvl="0" indent="-228600" algn="l" rtl="0">
              <a:lnSpc>
                <a:spcPct val="90000"/>
              </a:lnSpc>
              <a:spcBef>
                <a:spcPts val="1000"/>
              </a:spcBef>
              <a:spcAft>
                <a:spcPts val="0"/>
              </a:spcAft>
              <a:buClr>
                <a:schemeClr val="dk1"/>
              </a:buClr>
              <a:buSzPts val="2500"/>
              <a:buChar char="•"/>
            </a:pPr>
            <a:r>
              <a:rPr lang="ru-RU" sz="2500"/>
              <a:t>3-4 роки – страх темряви;</a:t>
            </a:r>
            <a:endParaRPr/>
          </a:p>
          <a:p>
            <a:pPr marL="228600" lvl="0" indent="-228600" algn="l" rtl="0">
              <a:lnSpc>
                <a:spcPct val="90000"/>
              </a:lnSpc>
              <a:spcBef>
                <a:spcPts val="1000"/>
              </a:spcBef>
              <a:spcAft>
                <a:spcPts val="0"/>
              </a:spcAft>
              <a:buClr>
                <a:schemeClr val="dk1"/>
              </a:buClr>
              <a:buSzPts val="2500"/>
              <a:buChar char="•"/>
            </a:pPr>
            <a:r>
              <a:rPr lang="ru-RU" sz="2500"/>
              <a:t>4-5 років – страх покарання і відкидання;</a:t>
            </a:r>
            <a:endParaRPr/>
          </a:p>
          <a:p>
            <a:pPr marL="228600" lvl="0" indent="-228600" algn="l" rtl="0">
              <a:lnSpc>
                <a:spcPct val="90000"/>
              </a:lnSpc>
              <a:spcBef>
                <a:spcPts val="1000"/>
              </a:spcBef>
              <a:spcAft>
                <a:spcPts val="0"/>
              </a:spcAft>
              <a:buClr>
                <a:schemeClr val="dk1"/>
              </a:buClr>
              <a:buSzPts val="2500"/>
              <a:buChar char="•"/>
            </a:pPr>
            <a:r>
              <a:rPr lang="ru-RU" sz="2500"/>
              <a:t>5 років – страх смерті;</a:t>
            </a:r>
            <a:endParaRPr/>
          </a:p>
          <a:p>
            <a:pPr marL="228600" lvl="0" indent="-228600" algn="l" rtl="0">
              <a:lnSpc>
                <a:spcPct val="90000"/>
              </a:lnSpc>
              <a:spcBef>
                <a:spcPts val="1000"/>
              </a:spcBef>
              <a:spcAft>
                <a:spcPts val="0"/>
              </a:spcAft>
              <a:buClr>
                <a:schemeClr val="dk1"/>
              </a:buClr>
              <a:buSzPts val="2500"/>
              <a:buChar char="•"/>
            </a:pPr>
            <a:r>
              <a:rPr lang="ru-RU" sz="2500"/>
              <a:t>6 років – уявні страхи</a:t>
            </a:r>
            <a:endParaRPr/>
          </a:p>
          <a:p>
            <a:pPr marL="0" lvl="0" indent="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p:nvPr/>
        </p:nvSpPr>
        <p:spPr>
          <a:xfrm>
            <a:off x="0" y="0"/>
            <a:ext cx="12192000"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8" name="Google Shape;178;p12" descr="Вафельная картинка Корпорация монстров 4"/>
          <p:cNvPicPr preferRelativeResize="0"/>
          <p:nvPr/>
        </p:nvPicPr>
        <p:blipFill rotWithShape="1">
          <a:blip r:embed="rId3">
            <a:alphaModFix/>
          </a:blip>
          <a:srcRect t="6250" r="36898" b="1"/>
          <a:stretch/>
        </p:blipFill>
        <p:spPr>
          <a:xfrm>
            <a:off x="3388311" y="0"/>
            <a:ext cx="8668512" cy="6858000"/>
          </a:xfrm>
          <a:prstGeom prst="rect">
            <a:avLst/>
          </a:prstGeom>
          <a:noFill/>
          <a:ln>
            <a:noFill/>
          </a:ln>
        </p:spPr>
      </p:pic>
      <p:sp>
        <p:nvSpPr>
          <p:cNvPr id="179" name="Google Shape;179;p12"/>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12"/>
          <p:cNvSpPr txBox="1">
            <a:spLocks noGrp="1"/>
          </p:cNvSpPr>
          <p:nvPr>
            <p:ph type="title"/>
          </p:nvPr>
        </p:nvSpPr>
        <p:spPr>
          <a:xfrm>
            <a:off x="371093" y="1161288"/>
            <a:ext cx="5317437"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500"/>
              <a:buFont typeface="Calibri"/>
              <a:buNone/>
            </a:pPr>
            <a:r>
              <a:rPr lang="ru-RU" sz="3500" b="1"/>
              <a:t>УМІННЯ ДОШКІЛЬНИКОМ ДОЛАТИ СТРАХ </a:t>
            </a:r>
            <a:endParaRPr/>
          </a:p>
        </p:txBody>
      </p:sp>
      <p:sp>
        <p:nvSpPr>
          <p:cNvPr id="181" name="Google Shape;181;p12"/>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 name="Google Shape;182;p12"/>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3" name="Google Shape;183;p12"/>
          <p:cNvSpPr txBox="1">
            <a:spLocks noGrp="1"/>
          </p:cNvSpPr>
          <p:nvPr>
            <p:ph type="body" idx="1"/>
          </p:nvPr>
        </p:nvSpPr>
        <p:spPr>
          <a:xfrm>
            <a:off x="424815" y="2801748"/>
            <a:ext cx="3438906" cy="320725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125"/>
              <a:buNone/>
            </a:pPr>
            <a:r>
              <a:rPr lang="ru-RU" sz="2125"/>
              <a:t>це інтегральна характеристика особистісного розвитку дошкільника, яка передбачає сформованість ряду часткових умінь дитини, зокрема уміння організовувати, контролювати і спрямовувати свої дії на розв’язання існуючої проблеми</a:t>
            </a:r>
            <a:endParaRPr/>
          </a:p>
          <a:p>
            <a:pPr marL="0" lvl="0" indent="0" algn="l" rtl="0">
              <a:lnSpc>
                <a:spcPct val="80000"/>
              </a:lnSpc>
              <a:spcBef>
                <a:spcPts val="1000"/>
              </a:spcBef>
              <a:spcAft>
                <a:spcPts val="0"/>
              </a:spcAft>
              <a:buClr>
                <a:schemeClr val="dk1"/>
              </a:buClr>
              <a:buSzPts val="1445"/>
              <a:buNone/>
            </a:pPr>
            <a:endParaRPr sz="1445"/>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p:nvPr/>
        </p:nvSpPr>
        <p:spPr>
          <a:xfrm>
            <a:off x="-1" y="0"/>
            <a:ext cx="12188952" cy="6858000"/>
          </a:xfrm>
          <a:prstGeom prst="rect">
            <a:avLst/>
          </a:prstGeom>
          <a:gradFill>
            <a:gsLst>
              <a:gs pos="0">
                <a:srgbClr val="BAE4E0"/>
              </a:gs>
              <a:gs pos="13098">
                <a:srgbClr val="B7DEE1"/>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3"/>
          <p:cNvSpPr txBox="1">
            <a:spLocks noGrp="1"/>
          </p:cNvSpPr>
          <p:nvPr>
            <p:ph type="title"/>
          </p:nvPr>
        </p:nvSpPr>
        <p:spPr>
          <a:xfrm>
            <a:off x="838200" y="365125"/>
            <a:ext cx="10515600" cy="1306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ru-RU" sz="4000" b="1"/>
              <a:t>ПРОФІЛАКТИКА СТРАХІВ ДОШКІЛЬНИКІВ</a:t>
            </a:r>
            <a:endParaRPr/>
          </a:p>
        </p:txBody>
      </p:sp>
      <p:sp>
        <p:nvSpPr>
          <p:cNvPr id="191" name="Google Shape;191;p13"/>
          <p:cNvSpPr txBox="1">
            <a:spLocks noGrp="1"/>
          </p:cNvSpPr>
          <p:nvPr>
            <p:ph type="body" idx="1"/>
          </p:nvPr>
        </p:nvSpPr>
        <p:spPr>
          <a:xfrm>
            <a:off x="838200" y="1825625"/>
            <a:ext cx="4152774" cy="43034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500"/>
              <a:buChar char="•"/>
            </a:pPr>
            <a:r>
              <a:rPr lang="ru-RU" sz="2500"/>
              <a:t>неприпустимо лякати дошкільників страхами заради досягнення їхньої слухняності; </a:t>
            </a:r>
            <a:endParaRPr/>
          </a:p>
          <a:p>
            <a:pPr marL="228600" lvl="0" indent="-228600" algn="l" rtl="0">
              <a:lnSpc>
                <a:spcPct val="90000"/>
              </a:lnSpc>
              <a:spcBef>
                <a:spcPts val="1000"/>
              </a:spcBef>
              <a:spcAft>
                <a:spcPts val="0"/>
              </a:spcAft>
              <a:buClr>
                <a:schemeClr val="dk1"/>
              </a:buClr>
              <a:buSzPts val="2500"/>
              <a:buChar char="•"/>
            </a:pPr>
            <a:r>
              <a:rPr lang="ru-RU" sz="2500"/>
              <a:t>неправомірно соромити дітей за їхній страх; </a:t>
            </a:r>
            <a:endParaRPr/>
          </a:p>
          <a:p>
            <a:pPr marL="228600" lvl="0" indent="-228600" algn="l" rtl="0">
              <a:lnSpc>
                <a:spcPct val="90000"/>
              </a:lnSpc>
              <a:spcBef>
                <a:spcPts val="1000"/>
              </a:spcBef>
              <a:spcAft>
                <a:spcPts val="0"/>
              </a:spcAft>
              <a:buClr>
                <a:schemeClr val="dk1"/>
              </a:buClr>
              <a:buSzPts val="2500"/>
              <a:buChar char="•"/>
            </a:pPr>
            <a:r>
              <a:rPr lang="ru-RU" sz="2500"/>
              <a:t>небажано залишати дошкільника наодинці з проблемою у незнайомій або надміру складній для нього ситуації</a:t>
            </a:r>
            <a:endParaRPr/>
          </a:p>
          <a:p>
            <a:pPr marL="0" lvl="0" indent="0" algn="l" rtl="0">
              <a:lnSpc>
                <a:spcPct val="90000"/>
              </a:lnSpc>
              <a:spcBef>
                <a:spcPts val="1000"/>
              </a:spcBef>
              <a:spcAft>
                <a:spcPts val="0"/>
              </a:spcAft>
              <a:buClr>
                <a:schemeClr val="dk1"/>
              </a:buClr>
              <a:buSzPts val="2000"/>
              <a:buNone/>
            </a:pPr>
            <a:endParaRPr sz="2000"/>
          </a:p>
        </p:txBody>
      </p:sp>
      <p:pic>
        <p:nvPicPr>
          <p:cNvPr id="192" name="Google Shape;192;p13" descr="Коррекционная работа с агрессивными детьми Как укротить вулкан?"/>
          <p:cNvPicPr preferRelativeResize="0"/>
          <p:nvPr/>
        </p:nvPicPr>
        <p:blipFill rotWithShape="1">
          <a:blip r:embed="rId3">
            <a:alphaModFix/>
          </a:blip>
          <a:srcRect r="8976"/>
          <a:stretch/>
        </p:blipFill>
        <p:spPr>
          <a:xfrm>
            <a:off x="5183500" y="1904282"/>
            <a:ext cx="6170299" cy="422480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a:t>ПСИХОЛОГО-ПЕДАГОГІЧНІ УМОВИ ПРОФІЛАКТИКИ СТРАХІВ У ДОШКІЛЬНИКІВ</a:t>
            </a:r>
            <a:endParaRPr/>
          </a:p>
        </p:txBody>
      </p:sp>
      <p:sp>
        <p:nvSpPr>
          <p:cNvPr id="199" name="Google Shape;19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ru-RU"/>
              <a:t>Збагачення знань дітей про уміння долати страх, його значення в житті та ефективні засоби його долання. </a:t>
            </a:r>
            <a:endParaRPr/>
          </a:p>
          <a:p>
            <a:pPr marL="228600" lvl="0" indent="-228600" algn="l" rtl="0">
              <a:lnSpc>
                <a:spcPct val="90000"/>
              </a:lnSpc>
              <a:spcBef>
                <a:spcPts val="1000"/>
              </a:spcBef>
              <a:spcAft>
                <a:spcPts val="0"/>
              </a:spcAft>
              <a:buClr>
                <a:schemeClr val="dk1"/>
              </a:buClr>
              <a:buSzPts val="2800"/>
              <a:buChar char="•"/>
            </a:pPr>
            <a:r>
              <a:rPr lang="ru-RU"/>
              <a:t>Вправляння дошкільників в уміннях реалістично оцінювати загрозу, підтримувати оптимістичне самопочуття, регулювати поведінку та приймати адекватні рішення. </a:t>
            </a:r>
            <a:endParaRPr/>
          </a:p>
          <a:p>
            <a:pPr marL="228600" lvl="0" indent="-228600" algn="l" rtl="0">
              <a:lnSpc>
                <a:spcPct val="90000"/>
              </a:lnSpc>
              <a:spcBef>
                <a:spcPts val="1000"/>
              </a:spcBef>
              <a:spcAft>
                <a:spcPts val="0"/>
              </a:spcAft>
              <a:buClr>
                <a:schemeClr val="dk1"/>
              </a:buClr>
              <a:buSzPts val="2800"/>
              <a:buChar char="•"/>
            </a:pPr>
            <a:r>
              <a:rPr lang="ru-RU"/>
              <a:t>Зведення з допомогою оцінки авторитетних дорослих уміння дитини долати страх до найвищих чеснот, посилення відповідної мотивації. </a:t>
            </a:r>
            <a:endParaRPr/>
          </a:p>
          <a:p>
            <a:pPr marL="228600" lvl="0" indent="-228600" algn="l" rtl="0">
              <a:lnSpc>
                <a:spcPct val="90000"/>
              </a:lnSpc>
              <a:spcBef>
                <a:spcPts val="1000"/>
              </a:spcBef>
              <a:spcAft>
                <a:spcPts val="0"/>
              </a:spcAft>
              <a:buClr>
                <a:schemeClr val="dk1"/>
              </a:buClr>
              <a:buSzPts val="2800"/>
              <a:buChar char="•"/>
            </a:pPr>
            <a:r>
              <a:rPr lang="ru-RU"/>
              <a:t>Упровадження диференційованого підходу до виховання у дітей різного віку, статі та міри вихованості уміння долати страх. </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3571</Words>
  <Application>Microsoft Office PowerPoint</Application>
  <PresentationFormat>Широкоэкранный</PresentationFormat>
  <Paragraphs>138</Paragraphs>
  <Slides>18</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Century Schoolbook</vt:lpstr>
      <vt:lpstr>Calibri</vt:lpstr>
      <vt:lpstr>Times New Roman</vt:lpstr>
      <vt:lpstr>Тема Office</vt:lpstr>
      <vt:lpstr>ПСИХОЛОГО-ПЕДАГОГІЧНІ ТЕХНОЛОГІЇ РОЗВИТКУ У ДОШКІЛЬНИКІВ  УМІННЯ ДОЛАТИ СТРАХИ</vt:lpstr>
      <vt:lpstr>СТРАХ</vt:lpstr>
      <vt:lpstr>Презентация PowerPoint</vt:lpstr>
      <vt:lpstr>ПОЗИТВНІ НАСЛІДКИ ПРЕЖИВАННЯ СТРАХІВ ДОШКІЛЬНИКАМИ</vt:lpstr>
      <vt:lpstr>НЕГАТИВНІ НАСЛІДКИ ПЕРЕЖИВАННЯ СТРАХІВ ДОШКІЛЬНИКАМИ</vt:lpstr>
      <vt:lpstr>ВІКОВА ДИНАМІКА СТРАХІВ ДОШКІЛЬНИКА</vt:lpstr>
      <vt:lpstr>УМІННЯ ДОШКІЛЬНИКОМ ДОЛАТИ СТРАХ </vt:lpstr>
      <vt:lpstr>ПРОФІЛАКТИКА СТРАХІВ ДОШКІЛЬНИКІВ</vt:lpstr>
      <vt:lpstr>ПСИХОЛОГО-ПЕДАГОГІЧНІ УМОВИ ПРОФІЛАКТИКИ СТРАХІВ У ДОШКІЛЬНИКІВ</vt:lpstr>
      <vt:lpstr>Методи та методики збагачення знань дітей про уміння долати страх</vt:lpstr>
      <vt:lpstr>Методи та методики вправляння дошкільників в уміннях реалістично оцінювати загрозу, підтримувати оптимістичне самопочуття, доцільно регулювати поведінку та приймати адекватні рішення</vt:lpstr>
      <vt:lpstr>Презентация PowerPoint</vt:lpstr>
      <vt:lpstr>Презентация PowerPoint</vt:lpstr>
      <vt:lpstr>Презентация PowerPoint</vt:lpstr>
      <vt:lpstr>\</vt:lpstr>
      <vt:lpstr>Методи та методики роботи із батьками та педагогами</vt:lpstr>
      <vt:lpstr>Поради для дорослих</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ПСИХОЛОГО-ПЕДАГОГІЧНІ ТЕХНОЛОГІЇ РОЗВИТКУ У ДОШКІЛЬНИКІВ  УМІННЯ ДОЛАТИ СТРАХИ</dc:title>
  <dc:creator>Марія Яцюк</dc:creator>
  <cp:lastModifiedBy>HP</cp:lastModifiedBy>
  <cp:revision>9</cp:revision>
  <dcterms:created xsi:type="dcterms:W3CDTF">2021-01-12T20:28:45Z</dcterms:created>
  <dcterms:modified xsi:type="dcterms:W3CDTF">2023-10-25T05:30:15Z</dcterms:modified>
</cp:coreProperties>
</file>