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8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7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2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4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2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8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4EB4-B5F2-4D3E-BA62-5F4C365ADA31}" type="datetimeFigureOut">
              <a:rPr lang="ru-RU" smtClean="0"/>
              <a:t>вт 24.10.23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5AFF-19D7-4E88-BE77-C3F35D32A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7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9559"/>
            <a:ext cx="9144000" cy="2019867"/>
          </a:xfrm>
          <a:noFill/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Благополуччя</a:t>
            </a:r>
            <a:r>
              <a:rPr lang="ru-RU" sz="7200" b="1" dirty="0" smtClean="0">
                <a:solidFill>
                  <a:srgbClr val="FF0000"/>
                </a:solidFill>
              </a:rPr>
              <a:t> педагога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80178"/>
            <a:ext cx="9144000" cy="1777621"/>
          </a:xfrm>
        </p:spPr>
        <p:txBody>
          <a:bodyPr>
            <a:normAutofit fontScale="70000" lnSpcReduction="20000"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Переваги</a:t>
            </a:r>
            <a:r>
              <a:rPr lang="ru-RU" sz="4400" b="1" dirty="0" smtClean="0">
                <a:solidFill>
                  <a:srgbClr val="002060"/>
                </a:solidFill>
              </a:rPr>
              <a:t> і </a:t>
            </a:r>
            <a:r>
              <a:rPr lang="ru-RU" sz="4400" b="1" dirty="0" err="1" smtClean="0">
                <a:solidFill>
                  <a:srgbClr val="002060"/>
                </a:solidFill>
              </a:rPr>
              <a:t>недоліки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сягають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корінням</a:t>
            </a:r>
            <a:r>
              <a:rPr lang="ru-RU" sz="4400" b="1" dirty="0" smtClean="0">
                <a:solidFill>
                  <a:srgbClr val="002060"/>
                </a:solidFill>
              </a:rPr>
              <a:t> в школу, і </a:t>
            </a:r>
            <a:r>
              <a:rPr lang="ru-RU" sz="4400" b="1" dirty="0" err="1" smtClean="0">
                <a:solidFill>
                  <a:srgbClr val="002060"/>
                </a:solidFill>
              </a:rPr>
              <a:t>ключі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від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благополуччя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знаходяться</a:t>
            </a:r>
            <a:r>
              <a:rPr lang="ru-RU" sz="4400" b="1" dirty="0" smtClean="0">
                <a:solidFill>
                  <a:srgbClr val="002060"/>
                </a:solidFill>
              </a:rPr>
              <a:t> у </a:t>
            </a:r>
            <a:r>
              <a:rPr lang="ru-RU" sz="4400" b="1" dirty="0" err="1" smtClean="0">
                <a:solidFill>
                  <a:srgbClr val="002060"/>
                </a:solidFill>
              </a:rPr>
              <a:t>педагогів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Рухолла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Мусаві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Хомейні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7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9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439" y="412955"/>
            <a:ext cx="4635911" cy="4844845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Наше </a:t>
            </a:r>
            <a:r>
              <a:rPr lang="ru-RU" b="1" dirty="0" err="1">
                <a:solidFill>
                  <a:srgbClr val="002060"/>
                </a:solidFill>
              </a:rPr>
              <a:t>освітянське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життя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докорінно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змінилося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після</a:t>
            </a:r>
            <a:r>
              <a:rPr lang="ru-RU" b="1" dirty="0">
                <a:solidFill>
                  <a:srgbClr val="002060"/>
                </a:solidFill>
              </a:rPr>
              <a:t> лютого 2022 року. В один момент </a:t>
            </a:r>
            <a:r>
              <a:rPr lang="ru-RU" b="1" dirty="0" err="1">
                <a:solidFill>
                  <a:srgbClr val="002060"/>
                </a:solidFill>
              </a:rPr>
              <a:t>воно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розділилося</a:t>
            </a:r>
            <a:r>
              <a:rPr lang="ru-RU" b="1" dirty="0">
                <a:solidFill>
                  <a:srgbClr val="002060"/>
                </a:solidFill>
              </a:rPr>
              <a:t> на «до» і «</a:t>
            </a:r>
            <a:r>
              <a:rPr lang="ru-RU" b="1" dirty="0" err="1">
                <a:solidFill>
                  <a:srgbClr val="002060"/>
                </a:solidFill>
              </a:rPr>
              <a:t>ще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після</a:t>
            </a:r>
            <a:r>
              <a:rPr lang="ru-RU" b="1" dirty="0">
                <a:solidFill>
                  <a:srgbClr val="002060"/>
                </a:solidFill>
              </a:rPr>
              <a:t>». Ми </a:t>
            </a:r>
            <a:r>
              <a:rPr lang="ru-RU" b="1" dirty="0" err="1">
                <a:solidFill>
                  <a:srgbClr val="002060"/>
                </a:solidFill>
              </a:rPr>
              <a:t>натхненно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працюємо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реагуємо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допомагаємо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умовах</a:t>
            </a:r>
            <a:r>
              <a:rPr lang="ru-RU" b="1" dirty="0">
                <a:solidFill>
                  <a:srgbClr val="002060"/>
                </a:solidFill>
              </a:rPr>
              <a:t>, до </a:t>
            </a:r>
            <a:r>
              <a:rPr lang="ru-RU" b="1" dirty="0" err="1">
                <a:solidFill>
                  <a:srgbClr val="002060"/>
                </a:solidFill>
              </a:rPr>
              <a:t>яких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були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готові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фізично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психологічно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Багато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звичного</a:t>
            </a:r>
            <a:r>
              <a:rPr lang="ru-RU" b="1" dirty="0">
                <a:solidFill>
                  <a:srgbClr val="002060"/>
                </a:solidFill>
              </a:rPr>
              <a:t> нам - перестало </a:t>
            </a:r>
            <a:r>
              <a:rPr lang="ru-RU" b="1" dirty="0" err="1">
                <a:solidFill>
                  <a:srgbClr val="002060"/>
                </a:solidFill>
              </a:rPr>
              <a:t>працювати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Ми </a:t>
            </a:r>
            <a:r>
              <a:rPr lang="ru-RU" b="1" dirty="0" err="1">
                <a:solidFill>
                  <a:srgbClr val="002060"/>
                </a:solidFill>
              </a:rPr>
              <a:t>маємо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розуміти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ми не просто </a:t>
            </a:r>
            <a:r>
              <a:rPr lang="ru-RU" b="1" dirty="0" err="1">
                <a:solidFill>
                  <a:srgbClr val="002060"/>
                </a:solidFill>
              </a:rPr>
              <a:t>допомагаємо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проживати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воєнний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період</a:t>
            </a:r>
            <a:r>
              <a:rPr lang="ru-RU" b="1" dirty="0">
                <a:solidFill>
                  <a:srgbClr val="002060"/>
                </a:solidFill>
              </a:rPr>
              <a:t>, а </a:t>
            </a:r>
            <a:r>
              <a:rPr lang="ru-RU" b="1" dirty="0" err="1">
                <a:solidFill>
                  <a:srgbClr val="002060"/>
                </a:solidFill>
              </a:rPr>
              <a:t>плекаємо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стійкість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марафоні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війни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48" y="1009867"/>
            <a:ext cx="1431208" cy="19082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99" y="3624010"/>
            <a:ext cx="1283110" cy="17108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65" y="29086"/>
            <a:ext cx="2133600" cy="16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17" y="3630459"/>
            <a:ext cx="1944909" cy="1560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17" y="1909510"/>
            <a:ext cx="1853096" cy="13863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65" y="4167252"/>
            <a:ext cx="2000865" cy="15006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65" y="2214315"/>
            <a:ext cx="2133600" cy="16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6" y="364097"/>
            <a:ext cx="1843842" cy="13828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5788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93174"/>
            <a:ext cx="9144000" cy="4564626"/>
          </a:xfrm>
        </p:spPr>
        <p:txBody>
          <a:bodyPr/>
          <a:lstStyle/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Педагог,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вміє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дбати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про себе, -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людина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яка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знає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як бути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уважною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до себе, є прикладом для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наслідування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питаннях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фізичного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психологічного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емоційного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благополуччя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Дбаючи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про себе, ми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плекаємо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свою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ресурсність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отже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можемо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подбати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своїх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рідних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допомагати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іншим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бути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корисним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своїм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учням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/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вихованцям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колегам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Крім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освітніх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важливою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функцією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педагога є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налагодження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сприятливого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душевно-контактного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спілкування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- такого, яке б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допомагало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підтримувати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рівень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психологічного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комфорту в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емоційно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заряджених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буднів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19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226" y="132735"/>
            <a:ext cx="11665974" cy="566338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600" b="1" dirty="0" err="1">
                <a:solidFill>
                  <a:srgbClr val="002060"/>
                </a:solidFill>
              </a:rPr>
              <a:t>Благополуччя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педагогів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потрібно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розглядати</a:t>
            </a:r>
            <a:r>
              <a:rPr lang="ru-RU" sz="2600" b="1" dirty="0">
                <a:solidFill>
                  <a:srgbClr val="002060"/>
                </a:solidFill>
              </a:rPr>
              <a:t> на </a:t>
            </a:r>
            <a:r>
              <a:rPr lang="ru-RU" sz="2600" b="1" dirty="0" err="1">
                <a:solidFill>
                  <a:srgbClr val="002060"/>
                </a:solidFill>
              </a:rPr>
              <a:t>різних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рівнях</a:t>
            </a:r>
            <a:r>
              <a:rPr lang="ru-RU" sz="2600" b="1" dirty="0">
                <a:solidFill>
                  <a:srgbClr val="002060"/>
                </a:solidFill>
              </a:rPr>
              <a:t>: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600" b="1" dirty="0" err="1" smtClean="0">
                <a:solidFill>
                  <a:srgbClr val="002060"/>
                </a:solidFill>
              </a:rPr>
              <a:t>особистому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600" b="1" dirty="0" err="1" smtClean="0">
                <a:solidFill>
                  <a:srgbClr val="002060"/>
                </a:solidFill>
              </a:rPr>
              <a:t>професійному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sz="2600" b="1" dirty="0" err="1" smtClean="0">
                <a:solidFill>
                  <a:srgbClr val="002060"/>
                </a:solidFill>
              </a:rPr>
              <a:t>громадському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і глобальному (</a:t>
            </a:r>
            <a:r>
              <a:rPr lang="ru-RU" sz="2600" b="1" dirty="0" err="1">
                <a:solidFill>
                  <a:srgbClr val="002060"/>
                </a:solidFill>
              </a:rPr>
              <a:t>регіональному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національному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світовому</a:t>
            </a:r>
            <a:r>
              <a:rPr lang="ru-RU" sz="2600" b="1" dirty="0">
                <a:solidFill>
                  <a:srgbClr val="002060"/>
                </a:solidFill>
              </a:rPr>
              <a:t>).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2600" b="1" dirty="0" err="1" smtClean="0">
                <a:solidFill>
                  <a:srgbClr val="002060"/>
                </a:solidFill>
              </a:rPr>
              <a:t>Це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означає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що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благополуччя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педагогів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відрізняється</a:t>
            </a:r>
            <a:r>
              <a:rPr lang="ru-RU" sz="2600" b="1" dirty="0">
                <a:solidFill>
                  <a:srgbClr val="002060"/>
                </a:solidFill>
              </a:rPr>
              <a:t>, </a:t>
            </a:r>
            <a:r>
              <a:rPr lang="ru-RU" sz="2600" b="1" dirty="0" err="1">
                <a:solidFill>
                  <a:srgbClr val="002060"/>
                </a:solidFill>
              </a:rPr>
              <a:t>навіть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якщо</a:t>
            </a:r>
            <a:r>
              <a:rPr lang="ru-RU" sz="2600" b="1" dirty="0">
                <a:solidFill>
                  <a:srgbClr val="002060"/>
                </a:solidFill>
              </a:rPr>
              <a:t> вони </a:t>
            </a:r>
            <a:r>
              <a:rPr lang="ru-RU" sz="2600" b="1" dirty="0" err="1">
                <a:solidFill>
                  <a:srgbClr val="002060"/>
                </a:solidFill>
              </a:rPr>
              <a:t>працюють</a:t>
            </a:r>
            <a:r>
              <a:rPr lang="ru-RU" sz="2600" b="1" dirty="0">
                <a:solidFill>
                  <a:srgbClr val="002060"/>
                </a:solidFill>
              </a:rPr>
              <a:t> в одному </a:t>
            </a:r>
            <a:r>
              <a:rPr lang="ru-RU" sz="2600" b="1" dirty="0" err="1">
                <a:solidFill>
                  <a:srgbClr val="002060"/>
                </a:solidFill>
              </a:rPr>
              <a:t>закладі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endParaRPr lang="ru-RU" sz="2600" b="1" dirty="0">
              <a:solidFill>
                <a:srgbClr val="002060"/>
              </a:solidFill>
            </a:endParaRPr>
          </a:p>
          <a:p>
            <a:pPr algn="l"/>
            <a:r>
              <a:rPr lang="ru-RU" sz="2600" b="1" dirty="0" err="1">
                <a:solidFill>
                  <a:srgbClr val="002060"/>
                </a:solidFill>
              </a:rPr>
              <a:t>Благополуччя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педагогів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залежить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від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чотирьох</a:t>
            </a:r>
            <a:r>
              <a:rPr lang="ru-RU" sz="2600" b="1" dirty="0">
                <a:solidFill>
                  <a:srgbClr val="002060"/>
                </a:solidFill>
              </a:rPr>
              <a:t> сфер:</a:t>
            </a:r>
          </a:p>
          <a:p>
            <a:pPr algn="l"/>
            <a:r>
              <a:rPr lang="ru-RU" sz="2600" b="1" dirty="0">
                <a:solidFill>
                  <a:srgbClr val="002060"/>
                </a:solidFill>
              </a:rPr>
              <a:t>1. </a:t>
            </a:r>
            <a:r>
              <a:rPr lang="ru-RU" sz="2600" b="1" dirty="0" err="1">
                <a:solidFill>
                  <a:srgbClr val="002060"/>
                </a:solidFill>
              </a:rPr>
              <a:t>Самореалізація</a:t>
            </a:r>
            <a:endParaRPr lang="ru-RU" sz="2600" b="1" dirty="0">
              <a:solidFill>
                <a:srgbClr val="002060"/>
              </a:solidFill>
            </a:endParaRPr>
          </a:p>
          <a:p>
            <a:pPr algn="l"/>
            <a:r>
              <a:rPr lang="ru-RU" sz="2600" b="1" dirty="0">
                <a:solidFill>
                  <a:srgbClr val="002060"/>
                </a:solidFill>
              </a:rPr>
              <a:t>2. </a:t>
            </a:r>
            <a:r>
              <a:rPr lang="ru-RU" sz="2600" b="1" dirty="0" err="1">
                <a:solidFill>
                  <a:srgbClr val="002060"/>
                </a:solidFill>
              </a:rPr>
              <a:t>Запобігання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емоційному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виснаженню</a:t>
            </a:r>
            <a:r>
              <a:rPr lang="ru-RU" sz="2600" b="1" dirty="0">
                <a:solidFill>
                  <a:srgbClr val="002060"/>
                </a:solidFill>
              </a:rPr>
              <a:t> та </a:t>
            </a:r>
            <a:r>
              <a:rPr lang="ru-RU" sz="2600" b="1" dirty="0" err="1">
                <a:solidFill>
                  <a:srgbClr val="002060"/>
                </a:solidFill>
              </a:rPr>
              <a:t>стресу</a:t>
            </a:r>
            <a:r>
              <a:rPr lang="ru-RU" sz="2600" b="1" dirty="0">
                <a:solidFill>
                  <a:srgbClr val="002060"/>
                </a:solidFill>
              </a:rPr>
              <a:t> на </a:t>
            </a:r>
            <a:r>
              <a:rPr lang="ru-RU" sz="2600" b="1" dirty="0" err="1">
                <a:solidFill>
                  <a:srgbClr val="002060"/>
                </a:solidFill>
              </a:rPr>
              <a:t>роботі</a:t>
            </a:r>
            <a:endParaRPr lang="ru-RU" sz="2600" b="1" dirty="0">
              <a:solidFill>
                <a:srgbClr val="002060"/>
              </a:solidFill>
            </a:endParaRPr>
          </a:p>
          <a:p>
            <a:pPr algn="l"/>
            <a:r>
              <a:rPr lang="ru-RU" sz="2600" b="1" dirty="0">
                <a:solidFill>
                  <a:srgbClr val="002060"/>
                </a:solidFill>
              </a:rPr>
              <a:t>3. </a:t>
            </a:r>
            <a:r>
              <a:rPr lang="ru-RU" sz="2600" b="1" dirty="0" err="1">
                <a:solidFill>
                  <a:srgbClr val="002060"/>
                </a:solidFill>
              </a:rPr>
              <a:t>Задоволення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від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роботи</a:t>
            </a:r>
            <a:endParaRPr lang="ru-RU" sz="2600" b="1" dirty="0">
              <a:solidFill>
                <a:srgbClr val="002060"/>
              </a:solidFill>
            </a:endParaRPr>
          </a:p>
          <a:p>
            <a:pPr algn="l"/>
            <a:r>
              <a:rPr lang="ru-RU" sz="2600" b="1" dirty="0">
                <a:solidFill>
                  <a:srgbClr val="002060"/>
                </a:solidFill>
              </a:rPr>
              <a:t>4. </a:t>
            </a:r>
            <a:r>
              <a:rPr lang="ru-RU" sz="2600" b="1" dirty="0" err="1">
                <a:solidFill>
                  <a:srgbClr val="002060"/>
                </a:solidFill>
              </a:rPr>
              <a:t>Соціально-емоційна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компетентність</a:t>
            </a:r>
            <a:endParaRPr lang="ru-RU" sz="2600" b="1" dirty="0">
              <a:solidFill>
                <a:srgbClr val="002060"/>
              </a:solidFill>
            </a:endParaRPr>
          </a:p>
          <a:p>
            <a:pPr algn="l"/>
            <a:r>
              <a:rPr lang="ru-RU" sz="2600" b="1" dirty="0" err="1">
                <a:solidFill>
                  <a:srgbClr val="002060"/>
                </a:solidFill>
              </a:rPr>
              <a:t>Ці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сфери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залежать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від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уміння</a:t>
            </a:r>
            <a:r>
              <a:rPr lang="ru-RU" sz="2600" b="1" dirty="0">
                <a:solidFill>
                  <a:srgbClr val="002060"/>
                </a:solidFill>
              </a:rPr>
              <a:t> педагога </a:t>
            </a:r>
            <a:r>
              <a:rPr lang="ru-RU" sz="2600" b="1" dirty="0" err="1">
                <a:solidFill>
                  <a:srgbClr val="002060"/>
                </a:solidFill>
              </a:rPr>
              <a:t>організовувати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свій</a:t>
            </a:r>
            <a:r>
              <a:rPr lang="ru-RU" sz="2600" b="1" dirty="0">
                <a:solidFill>
                  <a:srgbClr val="002060"/>
                </a:solidFill>
              </a:rPr>
              <a:t> день, </a:t>
            </a:r>
            <a:r>
              <a:rPr lang="ru-RU" sz="2600" b="1" dirty="0" err="1">
                <a:solidFill>
                  <a:srgbClr val="002060"/>
                </a:solidFill>
              </a:rPr>
              <a:t>планувати</a:t>
            </a:r>
            <a:r>
              <a:rPr lang="ru-RU" sz="2600" b="1" dirty="0">
                <a:solidFill>
                  <a:srgbClr val="002060"/>
                </a:solidFill>
              </a:rPr>
              <a:t> і </a:t>
            </a:r>
            <a:r>
              <a:rPr lang="ru-RU" sz="2600" b="1" dirty="0" err="1">
                <a:solidFill>
                  <a:srgbClr val="002060"/>
                </a:solidFill>
              </a:rPr>
              <a:t>робочі</a:t>
            </a:r>
            <a:r>
              <a:rPr lang="ru-RU" sz="2600" b="1" dirty="0">
                <a:solidFill>
                  <a:srgbClr val="002060"/>
                </a:solidFill>
              </a:rPr>
              <a:t>, і </a:t>
            </a:r>
            <a:r>
              <a:rPr lang="ru-RU" sz="2600" b="1" dirty="0" err="1">
                <a:solidFill>
                  <a:srgbClr val="002060"/>
                </a:solidFill>
              </a:rPr>
              <a:t>особисті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завдання</a:t>
            </a:r>
            <a:r>
              <a:rPr lang="ru-RU" sz="2600" b="1" dirty="0">
                <a:solidFill>
                  <a:srgbClr val="002060"/>
                </a:solidFill>
              </a:rPr>
              <a:t>, а </a:t>
            </a:r>
            <a:r>
              <a:rPr lang="ru-RU" sz="2600" b="1" dirty="0" err="1">
                <a:solidFill>
                  <a:srgbClr val="002060"/>
                </a:solidFill>
              </a:rPr>
              <a:t>також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турбуватися</a:t>
            </a:r>
            <a:r>
              <a:rPr lang="ru-RU" sz="2600" b="1" dirty="0">
                <a:solidFill>
                  <a:srgbClr val="002060"/>
                </a:solidFill>
              </a:rPr>
              <a:t> про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0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16" y="206477"/>
            <a:ext cx="6061586" cy="566338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err="1">
                <a:solidFill>
                  <a:srgbClr val="002060"/>
                </a:solidFill>
              </a:rPr>
              <a:t>Самореалізація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здатність</a:t>
            </a:r>
            <a:r>
              <a:rPr lang="ru-RU" sz="2800" b="1" dirty="0">
                <a:solidFill>
                  <a:srgbClr val="002060"/>
                </a:solidFill>
              </a:rPr>
              <a:t> педагога </a:t>
            </a:r>
            <a:r>
              <a:rPr lang="ru-RU" sz="2800" b="1" dirty="0" err="1">
                <a:solidFill>
                  <a:srgbClr val="002060"/>
                </a:solidFill>
              </a:rPr>
              <a:t>ефективно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виконувати</a:t>
            </a:r>
            <a:r>
              <a:rPr lang="ru-RU" sz="2800" b="1" dirty="0">
                <a:solidFill>
                  <a:srgbClr val="002060"/>
                </a:solidFill>
              </a:rPr>
              <a:t> свою роботу, </a:t>
            </a:r>
            <a:r>
              <a:rPr lang="ru-RU" sz="2800" b="1" dirty="0" err="1">
                <a:solidFill>
                  <a:srgbClr val="002060"/>
                </a:solidFill>
              </a:rPr>
              <a:t>ставити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цілі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щодо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освітнього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процесу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досягати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їх</a:t>
            </a:r>
            <a:r>
              <a:rPr lang="ru-RU" sz="2800" b="1" dirty="0">
                <a:solidFill>
                  <a:srgbClr val="002060"/>
                </a:solidFill>
              </a:rPr>
              <a:t>. Педагог з </a:t>
            </a:r>
            <a:r>
              <a:rPr lang="ru-RU" sz="2800" b="1" dirty="0" err="1">
                <a:solidFill>
                  <a:srgbClr val="002060"/>
                </a:solidFill>
              </a:rPr>
              <a:t>високим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рівнем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самореалізації</a:t>
            </a:r>
            <a:r>
              <a:rPr lang="ru-RU" sz="2800" b="1" dirty="0">
                <a:solidFill>
                  <a:srgbClr val="002060"/>
                </a:solidFill>
              </a:rPr>
              <a:t> дивиться на </a:t>
            </a:r>
            <a:r>
              <a:rPr lang="ru-RU" sz="2800" b="1" dirty="0" err="1">
                <a:solidFill>
                  <a:srgbClr val="002060"/>
                </a:solidFill>
              </a:rPr>
              <a:t>проблеми</a:t>
            </a:r>
            <a:r>
              <a:rPr lang="ru-RU" sz="2800" b="1" dirty="0">
                <a:solidFill>
                  <a:srgbClr val="002060"/>
                </a:solidFill>
              </a:rPr>
              <a:t> (і </a:t>
            </a:r>
            <a:r>
              <a:rPr lang="ru-RU" sz="2800" b="1" dirty="0" err="1">
                <a:solidFill>
                  <a:srgbClr val="002060"/>
                </a:solidFill>
              </a:rPr>
              <a:t>особисті</a:t>
            </a:r>
            <a:r>
              <a:rPr lang="ru-RU" sz="2800" b="1" dirty="0">
                <a:solidFill>
                  <a:srgbClr val="002060"/>
                </a:solidFill>
              </a:rPr>
              <a:t>, і </a:t>
            </a:r>
            <a:r>
              <a:rPr lang="ru-RU" sz="2800" b="1" dirty="0" err="1">
                <a:solidFill>
                  <a:srgbClr val="002060"/>
                </a:solidFill>
              </a:rPr>
              <a:t>робочі</a:t>
            </a:r>
            <a:r>
              <a:rPr lang="ru-RU" sz="2800" b="1" dirty="0">
                <a:solidFill>
                  <a:srgbClr val="002060"/>
                </a:solidFill>
              </a:rPr>
              <a:t>) з </a:t>
            </a:r>
            <a:r>
              <a:rPr lang="ru-RU" sz="2800" b="1" dirty="0" err="1">
                <a:solidFill>
                  <a:srgbClr val="002060"/>
                </a:solidFill>
              </a:rPr>
              <a:t>позитивної</a:t>
            </a:r>
            <a:r>
              <a:rPr lang="ru-RU" sz="2800" b="1" dirty="0">
                <a:solidFill>
                  <a:srgbClr val="002060"/>
                </a:solidFill>
              </a:rPr>
              <a:t> точки </a:t>
            </a:r>
            <a:r>
              <a:rPr lang="ru-RU" sz="2800" b="1" dirty="0" err="1">
                <a:solidFill>
                  <a:srgbClr val="002060"/>
                </a:solidFill>
              </a:rPr>
              <a:t>зору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вважає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подолати</a:t>
            </a:r>
            <a:r>
              <a:rPr lang="ru-RU" sz="2800" b="1" dirty="0">
                <a:solidFill>
                  <a:srgbClr val="002060"/>
                </a:solidFill>
              </a:rPr>
              <a:t>, а педагог з </a:t>
            </a:r>
            <a:r>
              <a:rPr lang="ru-RU" sz="2800" b="1" dirty="0" err="1">
                <a:solidFill>
                  <a:srgbClr val="002060"/>
                </a:solidFill>
              </a:rPr>
              <a:t>низьким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рівнем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вважає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він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може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впоратися</a:t>
            </a:r>
            <a:r>
              <a:rPr lang="ru-RU" sz="2800" b="1" dirty="0">
                <a:solidFill>
                  <a:srgbClr val="002060"/>
                </a:solidFill>
              </a:rPr>
              <a:t> з такими </a:t>
            </a:r>
            <a:r>
              <a:rPr lang="ru-RU" sz="2800" b="1" dirty="0" err="1">
                <a:solidFill>
                  <a:srgbClr val="002060"/>
                </a:solidFill>
              </a:rPr>
              <a:t>труднощами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ru-RU" sz="2800" b="1" dirty="0" err="1">
                <a:solidFill>
                  <a:srgbClr val="002060"/>
                </a:solidFill>
              </a:rPr>
              <a:t>Завдяки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спілкуванню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обміну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досвідом</a:t>
            </a:r>
            <a:r>
              <a:rPr lang="ru-RU" sz="2800" b="1" dirty="0">
                <a:solidFill>
                  <a:srgbClr val="002060"/>
                </a:solidFill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</a:rPr>
              <a:t>колегами</a:t>
            </a:r>
            <a:r>
              <a:rPr lang="ru-RU" sz="2800" b="1" dirty="0">
                <a:solidFill>
                  <a:srgbClr val="002060"/>
                </a:solidFill>
              </a:rPr>
              <a:t>, педагоги </a:t>
            </a:r>
            <a:r>
              <a:rPr lang="ru-RU" sz="2800" b="1" dirty="0" err="1">
                <a:solidFill>
                  <a:srgbClr val="002060"/>
                </a:solidFill>
              </a:rPr>
              <a:t>можуть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покращувати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педагогічні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здібності</a:t>
            </a:r>
            <a:r>
              <a:rPr lang="ru-RU" sz="2800" b="1" dirty="0">
                <a:solidFill>
                  <a:srgbClr val="002060"/>
                </a:solidFill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</a:rPr>
              <a:t>відтак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самореалізацію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179">
            <a:off x="1904115" y="2367148"/>
            <a:ext cx="2247977" cy="16859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412">
            <a:off x="284229" y="686128"/>
            <a:ext cx="2853323" cy="18421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212">
            <a:off x="3182319" y="712957"/>
            <a:ext cx="2384690" cy="17885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2" y="3801012"/>
            <a:ext cx="2133600" cy="16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002">
            <a:off x="3221127" y="3890334"/>
            <a:ext cx="2258636" cy="16897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1358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5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9368" y="3111909"/>
            <a:ext cx="9458632" cy="2625213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Педагоги </a:t>
            </a:r>
            <a:r>
              <a:rPr lang="ru-RU" b="1" dirty="0" err="1">
                <a:solidFill>
                  <a:srgbClr val="002060"/>
                </a:solidFill>
              </a:rPr>
              <a:t>можуть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запобігати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емоційному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виснаженню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стресу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роботі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допомогою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різних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вправ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технік</a:t>
            </a:r>
            <a:r>
              <a:rPr lang="ru-RU" b="1" dirty="0">
                <a:solidFill>
                  <a:srgbClr val="002060"/>
                </a:solidFill>
              </a:rPr>
              <a:t>, а </a:t>
            </a:r>
            <a:r>
              <a:rPr lang="ru-RU" b="1" dirty="0" err="1">
                <a:solidFill>
                  <a:srgbClr val="002060"/>
                </a:solidFill>
              </a:rPr>
              <a:t>також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час </a:t>
            </a:r>
            <a:r>
              <a:rPr lang="ru-RU" b="1" dirty="0" err="1">
                <a:solidFill>
                  <a:srgbClr val="002060"/>
                </a:solidFill>
              </a:rPr>
              <a:t>обговорення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особистих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професійних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викликів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колегами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algn="l"/>
            <a:r>
              <a:rPr lang="ru-RU" b="1" dirty="0" err="1">
                <a:solidFill>
                  <a:srgbClr val="002060"/>
                </a:solidFill>
              </a:rPr>
              <a:t>Взаємодія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лише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дітьми</a:t>
            </a:r>
            <a:r>
              <a:rPr lang="ru-RU" b="1" dirty="0">
                <a:solidFill>
                  <a:srgbClr val="002060"/>
                </a:solidFill>
              </a:rPr>
              <a:t>, а й </a:t>
            </a:r>
            <a:r>
              <a:rPr lang="ru-RU" b="1" dirty="0" err="1">
                <a:solidFill>
                  <a:srgbClr val="002060"/>
                </a:solidFill>
              </a:rPr>
              <a:t>колегами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може</a:t>
            </a:r>
            <a:r>
              <a:rPr lang="ru-RU" b="1" dirty="0">
                <a:solidFill>
                  <a:srgbClr val="002060"/>
                </a:solidFill>
              </a:rPr>
              <a:t> принести педагогам </a:t>
            </a:r>
            <a:r>
              <a:rPr lang="ru-RU" b="1" dirty="0" err="1">
                <a:solidFill>
                  <a:srgbClr val="002060"/>
                </a:solidFill>
              </a:rPr>
              <a:t>насолоду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задоволення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роботи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algn="l"/>
            <a:r>
              <a:rPr lang="ru-RU" b="1" dirty="0" err="1">
                <a:solidFill>
                  <a:srgbClr val="002060"/>
                </a:solidFill>
              </a:rPr>
              <a:t>Співпраця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своїми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колегами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допомагає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розвивати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соціальноемоційні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навички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педагогів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l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163">
            <a:off x="8314476" y="488464"/>
            <a:ext cx="3499071" cy="26177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970">
            <a:off x="402666" y="559643"/>
            <a:ext cx="3185761" cy="2389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66" y="529570"/>
            <a:ext cx="4169635" cy="20647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5135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205" y="368709"/>
            <a:ext cx="11444749" cy="5604387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2060"/>
                </a:solidFill>
              </a:rPr>
              <a:t>Вправа</a:t>
            </a:r>
            <a:r>
              <a:rPr lang="uk-UA" b="1" dirty="0" smtClean="0">
                <a:solidFill>
                  <a:srgbClr val="002060"/>
                </a:solidFill>
              </a:rPr>
              <a:t>: «Поділись емоціями» </a:t>
            </a:r>
          </a:p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Шановні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колеги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пропоную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вам </a:t>
            </a:r>
            <a:r>
              <a:rPr lang="ru-RU" b="1" dirty="0" err="1" smtClean="0">
                <a:solidFill>
                  <a:srgbClr val="002060"/>
                </a:solidFill>
              </a:rPr>
              <a:t>написати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намалювати</a:t>
            </a:r>
            <a:r>
              <a:rPr lang="ru-RU" b="1" dirty="0">
                <a:solidFill>
                  <a:srgbClr val="002060"/>
                </a:solidFill>
              </a:rPr>
              <a:t> на одному </a:t>
            </a:r>
            <a:r>
              <a:rPr lang="ru-RU" b="1" dirty="0" err="1">
                <a:solidFill>
                  <a:srgbClr val="002060"/>
                </a:solidFill>
              </a:rPr>
              <a:t>аркуші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паперу</a:t>
            </a:r>
            <a:r>
              <a:rPr lang="ru-RU" b="1" dirty="0">
                <a:solidFill>
                  <a:srgbClr val="002060"/>
                </a:solidFill>
              </a:rPr>
              <a:t> те,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засмучує</a:t>
            </a:r>
            <a:r>
              <a:rPr lang="ru-RU" b="1" dirty="0">
                <a:solidFill>
                  <a:srgbClr val="002060"/>
                </a:solidFill>
              </a:rPr>
              <a:t> вас, а на другому те,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робить</a:t>
            </a:r>
            <a:r>
              <a:rPr lang="ru-RU" b="1" dirty="0">
                <a:solidFill>
                  <a:srgbClr val="002060"/>
                </a:solidFill>
              </a:rPr>
              <a:t> вас </a:t>
            </a:r>
            <a:r>
              <a:rPr lang="ru-RU" b="1" dirty="0" err="1">
                <a:solidFill>
                  <a:srgbClr val="002060"/>
                </a:solidFill>
              </a:rPr>
              <a:t>щасливими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ru-RU" b="1" dirty="0" err="1">
                <a:solidFill>
                  <a:srgbClr val="002060"/>
                </a:solidFill>
              </a:rPr>
              <a:t>Обива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аркуші</a:t>
            </a:r>
            <a:r>
              <a:rPr lang="ru-RU" b="1" dirty="0">
                <a:solidFill>
                  <a:srgbClr val="002060"/>
                </a:solidFill>
              </a:rPr>
              <a:t> треба </a:t>
            </a:r>
            <a:r>
              <a:rPr lang="ru-RU" b="1" dirty="0" err="1">
                <a:solidFill>
                  <a:srgbClr val="002060"/>
                </a:solidFill>
              </a:rPr>
              <a:t>скрутити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паперові</a:t>
            </a:r>
            <a:r>
              <a:rPr lang="ru-RU" b="1" dirty="0">
                <a:solidFill>
                  <a:srgbClr val="002060"/>
                </a:solidFill>
              </a:rPr>
              <a:t> кульки та </a:t>
            </a:r>
            <a:r>
              <a:rPr lang="ru-RU" b="1" dirty="0" err="1">
                <a:solidFill>
                  <a:srgbClr val="002060"/>
                </a:solidFill>
              </a:rPr>
              <a:t>покласти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відповідний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капелюх</a:t>
            </a:r>
            <a:r>
              <a:rPr lang="ru-RU" b="1" dirty="0">
                <a:solidFill>
                  <a:srgbClr val="002060"/>
                </a:solidFill>
              </a:rPr>
              <a:t> - «</a:t>
            </a:r>
            <a:r>
              <a:rPr lang="ru-RU" b="1" dirty="0" err="1">
                <a:solidFill>
                  <a:srgbClr val="002060"/>
                </a:solidFill>
              </a:rPr>
              <a:t>щасливий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сумний</a:t>
            </a:r>
            <a:r>
              <a:rPr lang="ru-RU" b="1" dirty="0">
                <a:solidFill>
                  <a:srgbClr val="002060"/>
                </a:solidFill>
              </a:rPr>
              <a:t>». </a:t>
            </a:r>
          </a:p>
          <a:p>
            <a:pPr algn="l"/>
            <a:r>
              <a:rPr lang="ru-RU" b="1" dirty="0" err="1">
                <a:solidFill>
                  <a:srgbClr val="002060"/>
                </a:solidFill>
              </a:rPr>
              <a:t>Щойно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всі</a:t>
            </a:r>
            <a:r>
              <a:rPr lang="ru-RU" b="1" dirty="0">
                <a:solidFill>
                  <a:srgbClr val="002060"/>
                </a:solidFill>
              </a:rPr>
              <a:t> кульки </a:t>
            </a:r>
            <a:r>
              <a:rPr lang="ru-RU" b="1" dirty="0" err="1">
                <a:solidFill>
                  <a:srgbClr val="002060"/>
                </a:solidFill>
              </a:rPr>
              <a:t>опиняться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капелюхах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пропоную</a:t>
            </a:r>
            <a:r>
              <a:rPr lang="ru-RU" b="1" dirty="0">
                <a:solidFill>
                  <a:srgbClr val="002060"/>
                </a:solidFill>
              </a:rPr>
              <a:t> по </a:t>
            </a:r>
            <a:r>
              <a:rPr lang="ru-RU" b="1" dirty="0" err="1">
                <a:solidFill>
                  <a:srgbClr val="002060"/>
                </a:solidFill>
              </a:rPr>
              <a:t>черзі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діставати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дві</a:t>
            </a:r>
            <a:r>
              <a:rPr lang="ru-RU" b="1" dirty="0">
                <a:solidFill>
                  <a:srgbClr val="002060"/>
                </a:solidFill>
              </a:rPr>
              <a:t> кульки - одну «</a:t>
            </a:r>
            <a:r>
              <a:rPr lang="ru-RU" b="1" dirty="0" err="1">
                <a:solidFill>
                  <a:srgbClr val="002060"/>
                </a:solidFill>
              </a:rPr>
              <a:t>сумну</a:t>
            </a:r>
            <a:r>
              <a:rPr lang="ru-RU" b="1" dirty="0">
                <a:solidFill>
                  <a:srgbClr val="002060"/>
                </a:solidFill>
              </a:rPr>
              <a:t>» та одну «</a:t>
            </a:r>
            <a:r>
              <a:rPr lang="ru-RU" b="1" dirty="0" err="1">
                <a:solidFill>
                  <a:srgbClr val="002060"/>
                </a:solidFill>
              </a:rPr>
              <a:t>щасливу</a:t>
            </a:r>
            <a:r>
              <a:rPr lang="ru-RU" b="1" dirty="0">
                <a:solidFill>
                  <a:srgbClr val="002060"/>
                </a:solidFill>
              </a:rPr>
              <a:t>» і </a:t>
            </a:r>
            <a:r>
              <a:rPr lang="ru-RU" b="1" dirty="0" err="1">
                <a:solidFill>
                  <a:srgbClr val="002060"/>
                </a:solidFill>
              </a:rPr>
              <a:t>зачитувати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вголос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ідеї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аркушах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поєднуючи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наступне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твердження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algn="l"/>
            <a:endParaRPr lang="ru-RU" b="1" dirty="0">
              <a:solidFill>
                <a:srgbClr val="00206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«Коли я </a:t>
            </a:r>
            <a:r>
              <a:rPr lang="ru-RU" sz="4400" b="1" dirty="0" err="1">
                <a:solidFill>
                  <a:srgbClr val="FF0000"/>
                </a:solidFill>
              </a:rPr>
              <a:t>сумую</a:t>
            </a:r>
            <a:r>
              <a:rPr lang="ru-RU" sz="4400" b="1" dirty="0">
                <a:solidFill>
                  <a:srgbClr val="FF0000"/>
                </a:solidFill>
              </a:rPr>
              <a:t> через …,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я </a:t>
            </a:r>
            <a:r>
              <a:rPr lang="ru-RU" sz="4400" b="1" dirty="0" err="1">
                <a:solidFill>
                  <a:srgbClr val="FF0000"/>
                </a:solidFill>
              </a:rPr>
              <a:t>можу</a:t>
            </a:r>
            <a:r>
              <a:rPr lang="ru-RU" sz="4400" b="1" dirty="0">
                <a:solidFill>
                  <a:srgbClr val="FF0000"/>
                </a:solidFill>
              </a:rPr>
              <a:t> …, </a:t>
            </a:r>
            <a:r>
              <a:rPr lang="ru-RU" sz="4400" b="1" dirty="0" err="1">
                <a:solidFill>
                  <a:srgbClr val="FF0000"/>
                </a:solidFill>
              </a:rPr>
              <a:t>щоб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почуватися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краще</a:t>
            </a:r>
            <a:r>
              <a:rPr lang="ru-RU" sz="4400" b="1" dirty="0">
                <a:solidFill>
                  <a:srgbClr val="FF0000"/>
                </a:solidFill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0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205" y="368709"/>
            <a:ext cx="11444749" cy="5604387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solidFill>
                  <a:srgbClr val="002060"/>
                </a:solidFill>
              </a:rPr>
              <a:t> Вплив благополуччя педагогів на дітей:</a:t>
            </a:r>
          </a:p>
          <a:p>
            <a:pPr algn="l"/>
            <a:r>
              <a:rPr lang="uk-UA" b="1" dirty="0">
                <a:solidFill>
                  <a:srgbClr val="002060"/>
                </a:solidFill>
              </a:rPr>
              <a:t>1. Наші почуття та емоції впливають на всіх людей довкола. Це особливо помітно, коли людина має певну владу чи вплив, як-от педагог. Емоційний стан педагога може впливати на емоційний стан дітей, їхні академічні досягнення та процес взаємодії з ними.</a:t>
            </a:r>
          </a:p>
          <a:p>
            <a:pPr algn="l"/>
            <a:r>
              <a:rPr lang="uk-UA" b="1" dirty="0">
                <a:solidFill>
                  <a:srgbClr val="002060"/>
                </a:solidFill>
              </a:rPr>
              <a:t>2. Якщо педагог відчуває стрес, йому буде складно проводити заняття / </a:t>
            </a:r>
            <a:r>
              <a:rPr lang="uk-UA" b="1" dirty="0" err="1">
                <a:solidFill>
                  <a:srgbClr val="002060"/>
                </a:solidFill>
              </a:rPr>
              <a:t>уроки</a:t>
            </a:r>
            <a:r>
              <a:rPr lang="uk-UA" b="1" dirty="0">
                <a:solidFill>
                  <a:srgbClr val="002060"/>
                </a:solidFill>
              </a:rPr>
              <a:t>, проявляти терпіння щодо дітей. Якщо педагог зосереджується на власних проблемах, йому буде складно помітити зміни в поведінці дітей, які, можливо, також відчувають стрес. У таких ситуаціях благополуччя дітей і їхнє навчання може погіршитися.</a:t>
            </a:r>
          </a:p>
          <a:p>
            <a:pPr algn="l"/>
            <a:r>
              <a:rPr lang="uk-UA" b="1" dirty="0">
                <a:solidFill>
                  <a:srgbClr val="002060"/>
                </a:solidFill>
              </a:rPr>
              <a:t>3. Якщо педагог дбає про своє благополуччя та добре почувається, він ставиться до дітей з розумінням, спокійно вирішує будь-які проблеми, помічає будь-які зміни в поведінці дітей.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88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205" y="368709"/>
            <a:ext cx="11444749" cy="5604387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endParaRPr lang="uk-UA" b="1" dirty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«Ваше </a:t>
            </a:r>
            <a:r>
              <a:rPr lang="ru-RU" sz="4400" b="1" dirty="0" err="1">
                <a:solidFill>
                  <a:srgbClr val="FF0000"/>
                </a:solidFill>
              </a:rPr>
              <a:t>благополуччя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залежить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від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ваших </a:t>
            </a:r>
            <a:r>
              <a:rPr lang="ru-RU" sz="4400" b="1" dirty="0" err="1">
                <a:solidFill>
                  <a:srgbClr val="FF0000"/>
                </a:solidFill>
              </a:rPr>
              <a:t>власних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рішень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</a:p>
          <a:p>
            <a:pPr algn="l"/>
            <a:endParaRPr lang="ru-RU" sz="4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4400" b="1" dirty="0">
                <a:solidFill>
                  <a:srgbClr val="002060"/>
                </a:solidFill>
              </a:rPr>
              <a:t>Джон Д. Рокфеллер </a:t>
            </a:r>
          </a:p>
        </p:txBody>
      </p:sp>
    </p:spTree>
    <p:extLst>
      <p:ext uri="{BB962C8B-B14F-4D97-AF65-F5344CB8AC3E}">
        <p14:creationId xmlns:p14="http://schemas.microsoft.com/office/powerpoint/2010/main" val="1414866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672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Благополуччя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Благополуччя педагога</dc:title>
  <dc:creator>User</dc:creator>
  <cp:lastModifiedBy>Dell</cp:lastModifiedBy>
  <cp:revision>8</cp:revision>
  <dcterms:created xsi:type="dcterms:W3CDTF">2023-10-24T12:39:35Z</dcterms:created>
  <dcterms:modified xsi:type="dcterms:W3CDTF">2023-10-24T21:02:52Z</dcterms:modified>
</cp:coreProperties>
</file>