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57" r:id="rId3"/>
    <p:sldId id="258" r:id="rId4"/>
    <p:sldId id="275" r:id="rId5"/>
    <p:sldId id="259" r:id="rId6"/>
    <p:sldId id="266" r:id="rId7"/>
    <p:sldId id="262" r:id="rId8"/>
    <p:sldId id="263" r:id="rId9"/>
    <p:sldId id="264" r:id="rId10"/>
    <p:sldId id="265" r:id="rId11"/>
    <p:sldId id="267" r:id="rId12"/>
    <p:sldId id="277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Індивідуальна</a:t>
            </a:r>
            <a:r>
              <a:rPr lang="uk-UA" sz="40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</a:p>
        </c:rich>
      </c:tx>
      <c:layout>
        <c:manualLayout>
          <c:xMode val="edge"/>
          <c:yMode val="edge"/>
          <c:x val="0.40350129218204273"/>
          <c:y val="3.272055465586091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6786131809611605"/>
          <c:y val="0.23230077352162543"/>
          <c:w val="0.57447110427282966"/>
          <c:h val="0.685530518443500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Індивідуальна
адаптація
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37F-488F-A86F-B516CE58F53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37F-488F-A86F-B516CE58F53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37F-488F-A86F-B516CE58F53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37F-488F-A86F-B516CE58F53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37F-488F-A86F-B516CE58F5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Перший рівень</c:v>
                </c:pt>
                <c:pt idx="1">
                  <c:v>Другий рівень</c:v>
                </c:pt>
                <c:pt idx="2">
                  <c:v>Третій рівень</c:v>
                </c:pt>
                <c:pt idx="3">
                  <c:v>Четвертий рівень</c:v>
                </c:pt>
                <c:pt idx="4">
                  <c:v>П'ятий рівень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0.34</c:v>
                </c:pt>
                <c:pt idx="1">
                  <c:v>0.44</c:v>
                </c:pt>
                <c:pt idx="2">
                  <c:v>0.22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94-4477-AEE2-34486A488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8.7430249420602495E-3"/>
          <c:y val="0.21483408687643996"/>
          <c:w val="0.36998972625539245"/>
          <c:h val="0.720921649677480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Мотиваційна</a:t>
            </a:r>
            <a:r>
              <a:rPr lang="uk-UA" sz="40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Мотиваційна
сфера
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E2A-4022-AC29-9BC533C9C04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E2A-4022-AC29-9BC533C9C04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800-4D1B-805B-40709E12902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800-4D1B-805B-40709E12902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2800-4D1B-805B-40709E129024}"/>
              </c:ext>
            </c:extLst>
          </c:dPt>
          <c:dLbls>
            <c:dLbl>
              <c:idx val="2"/>
              <c:layout>
                <c:manualLayout>
                  <c:x val="2.6469196920619897E-2"/>
                  <c:y val="6.835152606816075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800-4D1B-805B-40709E129024}"/>
                </c:ext>
              </c:extLst>
            </c:dLbl>
            <c:dLbl>
              <c:idx val="3"/>
              <c:layout>
                <c:manualLayout>
                  <c:x val="-2.0164285339324045E-2"/>
                  <c:y val="-7.579113439578252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800-4D1B-805B-40709E129024}"/>
                </c:ext>
              </c:extLst>
            </c:dLbl>
            <c:dLbl>
              <c:idx val="4"/>
              <c:layout>
                <c:manualLayout>
                  <c:x val="2.3945088840447319E-2"/>
                  <c:y val="1.624600440147687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800-4D1B-805B-40709E1290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Перший рівень</c:v>
                </c:pt>
                <c:pt idx="1">
                  <c:v>Другий рівень</c:v>
                </c:pt>
                <c:pt idx="2">
                  <c:v>Третій рівень</c:v>
                </c:pt>
                <c:pt idx="3">
                  <c:v>Четвертий рівень</c:v>
                </c:pt>
                <c:pt idx="4">
                  <c:v>П'ятий рівень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0.31900000000000001</c:v>
                </c:pt>
                <c:pt idx="1">
                  <c:v>0.63800000000000001</c:v>
                </c:pt>
                <c:pt idx="2">
                  <c:v>4.2999999999999997E-2</c:v>
                </c:pt>
                <c:pt idx="3" formatCode="0%">
                  <c:v>0</c:v>
                </c:pt>
                <c:pt idx="4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00-4D1B-805B-40709E12902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5616070022465516E-3"/>
          <c:y val="0.23606728929428711"/>
          <c:w val="0.37651386173000795"/>
          <c:h val="0.677148225657985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</a:t>
            </a:r>
            <a:r>
              <a:rPr lang="uk-UA" sz="40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сфера</a:t>
            </a:r>
            <a:r>
              <a:rPr lang="uk-UA" sz="4000" dirty="0"/>
              <a:t>
</a:t>
            </a:r>
          </a:p>
        </c:rich>
      </c:tx>
      <c:layout>
        <c:manualLayout>
          <c:xMode val="edge"/>
          <c:yMode val="edge"/>
          <c:x val="0.35173649426907555"/>
          <c:y val="2.11694279224932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Соціальна
сфера
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D0B-4583-97AE-3C8F35674FA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D0B-4583-97AE-3C8F35674FA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0BE-4FCA-8942-86BC8341402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D0B-4583-97AE-3C8F35674FA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D0B-4583-97AE-3C8F35674F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Перший рівень</c:v>
                </c:pt>
                <c:pt idx="1">
                  <c:v>Другий рівень</c:v>
                </c:pt>
                <c:pt idx="2">
                  <c:v>Третій рівень</c:v>
                </c:pt>
                <c:pt idx="3">
                  <c:v>Четвертий рівень</c:v>
                </c:pt>
                <c:pt idx="4">
                  <c:v>П'ятий рівень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0.36199999999999999</c:v>
                </c:pt>
                <c:pt idx="1">
                  <c:v>0.48899999999999999</c:v>
                </c:pt>
                <c:pt idx="2">
                  <c:v>0.14899999999999999</c:v>
                </c:pt>
                <c:pt idx="3" formatCode="0%">
                  <c:v>0</c:v>
                </c:pt>
                <c:pt idx="4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BE-4FCA-8942-86BC8341402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1737642064904833E-2"/>
          <c:y val="0.13870019894195137"/>
          <c:w val="0.45248823040437314"/>
          <c:h val="0.765943737243170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150000"/>
            </a:lnSpc>
            <a:defRPr sz="3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Пізнавальна</a:t>
            </a:r>
            <a:r>
              <a:rPr lang="uk-UA" sz="28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сфера</a:t>
            </a:r>
            <a:r>
              <a:rPr lang="uk-UA" dirty="0"/>
              <a:t>
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8491501101768698"/>
          <c:w val="0.97420597516646568"/>
          <c:h val="0.793548183599400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Пізнавальна
сфера
</c:v>
                </c:pt>
              </c:strCache>
            </c:strRef>
          </c:tx>
          <c:explosion val="10"/>
          <c:dPt>
            <c:idx val="0"/>
            <c:bubble3D val="0"/>
            <c:explosion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2505-4EF7-8106-C3B434EE7625}"/>
              </c:ext>
            </c:extLst>
          </c:dPt>
          <c:dPt>
            <c:idx val="1"/>
            <c:bubble3D val="0"/>
            <c:explosion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505-4EF7-8106-C3B434EE7625}"/>
              </c:ext>
            </c:extLst>
          </c:dPt>
          <c:dPt>
            <c:idx val="2"/>
            <c:bubble3D val="0"/>
            <c:explosion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2505-4EF7-8106-C3B434EE762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151-402D-8D8C-C45C405DA47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505-4EF7-8106-C3B434EE76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Перший рівень</c:v>
                </c:pt>
                <c:pt idx="1">
                  <c:v>Другий рівень</c:v>
                </c:pt>
                <c:pt idx="2">
                  <c:v>Третій рівень</c:v>
                </c:pt>
                <c:pt idx="3">
                  <c:v>Четвертий рівень</c:v>
                </c:pt>
                <c:pt idx="4">
                  <c:v>П'ятий рівень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0.13400000000000001</c:v>
                </c:pt>
                <c:pt idx="1">
                  <c:v>0.76600000000000001</c:v>
                </c:pt>
                <c:pt idx="2" formatCode="0%">
                  <c:v>0.1</c:v>
                </c:pt>
                <c:pt idx="3" formatCode="0%">
                  <c:v>0</c:v>
                </c:pt>
                <c:pt idx="4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05-4EF7-8106-C3B434EE762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5.8622783712578121E-3"/>
          <c:y val="0.256645121947497"/>
          <c:w val="0.32231189625213752"/>
          <c:h val="0.708140307270350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FC8BE-0B84-4F3F-9394-00CE51140291}" type="datetimeFigureOut">
              <a:rPr lang="uk-UA" smtClean="0"/>
              <a:t>24.10.2023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606BD-D6E2-470A-9B1B-EEC8108A70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1798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606BD-D6E2-470A-9B1B-EEC8108A7006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9400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606BD-D6E2-470A-9B1B-EEC8108A7006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1739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1CE9-4328-4C7D-9D21-BA91D87CC8F6}" type="datetimeFigureOut">
              <a:rPr lang="uk-UA" smtClean="0"/>
              <a:t>24.10.2023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AA6D-708D-458B-ACED-306C747A14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9201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1CE9-4328-4C7D-9D21-BA91D87CC8F6}" type="datetimeFigureOut">
              <a:rPr lang="uk-UA" smtClean="0"/>
              <a:t>24.10.2023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AA6D-708D-458B-ACED-306C747A14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6769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1CE9-4328-4C7D-9D21-BA91D87CC8F6}" type="datetimeFigureOut">
              <a:rPr lang="uk-UA" smtClean="0"/>
              <a:t>24.10.2023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AA6D-708D-458B-ACED-306C747A14E2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4667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1CE9-4328-4C7D-9D21-BA91D87CC8F6}" type="datetimeFigureOut">
              <a:rPr lang="uk-UA" smtClean="0"/>
              <a:t>24.10.2023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AA6D-708D-458B-ACED-306C747A14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3013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1CE9-4328-4C7D-9D21-BA91D87CC8F6}" type="datetimeFigureOut">
              <a:rPr lang="uk-UA" smtClean="0"/>
              <a:t>24.10.2023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AA6D-708D-458B-ACED-306C747A14E2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8907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1CE9-4328-4C7D-9D21-BA91D87CC8F6}" type="datetimeFigureOut">
              <a:rPr lang="uk-UA" smtClean="0"/>
              <a:t>24.10.2023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AA6D-708D-458B-ACED-306C747A14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5495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1CE9-4328-4C7D-9D21-BA91D87CC8F6}" type="datetimeFigureOut">
              <a:rPr lang="uk-UA" smtClean="0"/>
              <a:t>24.10.2023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AA6D-708D-458B-ACED-306C747A14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8068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1CE9-4328-4C7D-9D21-BA91D87CC8F6}" type="datetimeFigureOut">
              <a:rPr lang="uk-UA" smtClean="0"/>
              <a:t>24.10.2023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AA6D-708D-458B-ACED-306C747A14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6251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1CE9-4328-4C7D-9D21-BA91D87CC8F6}" type="datetimeFigureOut">
              <a:rPr lang="uk-UA" smtClean="0"/>
              <a:t>24.10.2023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AA6D-708D-458B-ACED-306C747A14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6228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1CE9-4328-4C7D-9D21-BA91D87CC8F6}" type="datetimeFigureOut">
              <a:rPr lang="uk-UA" smtClean="0"/>
              <a:t>24.10.2023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AA6D-708D-458B-ACED-306C747A14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930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1CE9-4328-4C7D-9D21-BA91D87CC8F6}" type="datetimeFigureOut">
              <a:rPr lang="uk-UA" smtClean="0"/>
              <a:t>24.10.2023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AA6D-708D-458B-ACED-306C747A14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25088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1CE9-4328-4C7D-9D21-BA91D87CC8F6}" type="datetimeFigureOut">
              <a:rPr lang="uk-UA" smtClean="0"/>
              <a:t>24.10.2023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AA6D-708D-458B-ACED-306C747A14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63189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1CE9-4328-4C7D-9D21-BA91D87CC8F6}" type="datetimeFigureOut">
              <a:rPr lang="uk-UA" smtClean="0"/>
              <a:t>24.10.2023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AA6D-708D-458B-ACED-306C747A14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157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1CE9-4328-4C7D-9D21-BA91D87CC8F6}" type="datetimeFigureOut">
              <a:rPr lang="uk-UA" smtClean="0"/>
              <a:t>24.10.2023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AA6D-708D-458B-ACED-306C747A14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888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1CE9-4328-4C7D-9D21-BA91D87CC8F6}" type="datetimeFigureOut">
              <a:rPr lang="uk-UA" smtClean="0"/>
              <a:t>24.10.2023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AA6D-708D-458B-ACED-306C747A14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7114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1CE9-4328-4C7D-9D21-BA91D87CC8F6}" type="datetimeFigureOut">
              <a:rPr lang="uk-UA" smtClean="0"/>
              <a:t>24.10.2023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AA6D-708D-458B-ACED-306C747A14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9697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D1CE9-4328-4C7D-9D21-BA91D87CC8F6}" type="datetimeFigureOut">
              <a:rPr lang="uk-UA" smtClean="0"/>
              <a:t>24.10.2023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5A2AA6D-708D-458B-ACED-306C747A14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37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836" y="184727"/>
            <a:ext cx="5153892" cy="339898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055" y="3398982"/>
            <a:ext cx="9411854" cy="3322493"/>
          </a:xfrm>
        </p:spPr>
        <p:txBody>
          <a:bodyPr>
            <a:noAutofit/>
          </a:bodyPr>
          <a:lstStyle/>
          <a:p>
            <a:pPr algn="ctr"/>
            <a:r>
              <a:rPr lang="uk-UA" sz="6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Адаптація першокласників</a:t>
            </a:r>
          </a:p>
          <a:p>
            <a:r>
              <a:rPr lang="uk-UA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Підготувала</a:t>
            </a:r>
          </a:p>
          <a:p>
            <a:r>
              <a:rPr lang="uk-UA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uk-UA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в.о. директора з НВР</a:t>
            </a:r>
            <a:endParaRPr lang="uk-UA" i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uk-UA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uk-UA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Юлія Лисенко</a:t>
            </a:r>
          </a:p>
          <a:p>
            <a:endParaRPr lang="uk-UA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27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991351"/>
              </p:ext>
            </p:extLst>
          </p:nvPr>
        </p:nvGraphicFramePr>
        <p:xfrm>
          <a:off x="646545" y="671617"/>
          <a:ext cx="10930577" cy="6052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742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Перший рівень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413165"/>
            <a:ext cx="8956193" cy="4628198"/>
          </a:xfrm>
        </p:spPr>
        <p:txBody>
          <a:bodyPr>
            <a:normAutofit/>
          </a:bodyPr>
          <a:lstStyle/>
          <a:p>
            <a:r>
              <a:rPr lang="uk-UA" dirty="0" smtClean="0"/>
              <a:t>Це високий </a:t>
            </a:r>
            <a:r>
              <a:rPr lang="uk-UA" dirty="0"/>
              <a:t>рівень психологічної адаптації до навчання в школі - першокласник має високий рівень шкільної мотивації  та навчальної активності. </a:t>
            </a:r>
          </a:p>
          <a:p>
            <a:pPr marL="0" indent="0">
              <a:buNone/>
            </a:pPr>
            <a:r>
              <a:rPr lang="uk-UA" dirty="0" smtClean="0"/>
              <a:t>     Позитивно </a:t>
            </a:r>
            <a:r>
              <a:rPr lang="uk-UA" dirty="0"/>
              <a:t>ставиться до школи, висунуті вимоги сприймає адекватно; навчальний матеріал засвоює легко; глибоко і повною мірою опановує матеріал програми, уважно слухає вказівки та пояснення; проявляє сильний інтерес до самостійної навчальної роботи, готується до всіх уроків, суспільні доручення виконує охоче і сумлінно, позитивно ставиться до однолітків.</a:t>
            </a:r>
          </a:p>
          <a:p>
            <a:endParaRPr lang="uk-UA" dirty="0"/>
          </a:p>
          <a:p>
            <a:pPr marL="0" indent="0">
              <a:buNone/>
            </a:pPr>
            <a:r>
              <a:rPr lang="uk-UA" dirty="0" smtClean="0"/>
              <a:t>    У </a:t>
            </a:r>
            <a:r>
              <a:rPr lang="uk-UA" dirty="0"/>
              <a:t>таких дітей є пізнавальний мотив, прагнення найбільш успішно виконувати всі вимоги, що пред'являються школою. Учні чітко дотримуються всіх вказівок вчителя, сумлінні та відповідальні,  переживають, якщо одержують незадовільні оцінки.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6353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Другий рівень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60945"/>
            <a:ext cx="8596668" cy="5098473"/>
          </a:xfrm>
        </p:spPr>
        <p:txBody>
          <a:bodyPr>
            <a:normAutofit/>
          </a:bodyPr>
          <a:lstStyle/>
          <a:p>
            <a:r>
              <a:rPr lang="uk-UA" dirty="0" smtClean="0"/>
              <a:t>Це середній </a:t>
            </a:r>
            <a:r>
              <a:rPr lang="uk-UA" dirty="0"/>
              <a:t>рівень психологічної адаптації до навчання в школі - першокласник має гарний  рівень шкільної мотивації  та навчальної активності. 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Позитивно </a:t>
            </a:r>
            <a:r>
              <a:rPr lang="uk-UA" dirty="0"/>
              <a:t>ставиться до школи, заняття  не викликають у нього негативних переживань, він розуміє навчальний матеріал, якщо вчитель викладає його докладно, засвоює основний зміст навчальних програм,  розв'язує типові задачі, зосереджений і уважний при виконанні завдань, доручень, вказівок дорослого, але під його контролем; буває зосереджений тільки тоді, коли займається чимось для нього цікавим, готується до уроків і домашнє завдання робить майже завжди, суспільні доручення виконує сумлінно, товаришує з багатьма однокласниками. </a:t>
            </a:r>
          </a:p>
          <a:p>
            <a:pPr marL="0" indent="0">
              <a:buNone/>
            </a:pPr>
            <a:r>
              <a:rPr lang="uk-UA" dirty="0" smtClean="0"/>
              <a:t>     Подібні </a:t>
            </a:r>
            <a:r>
              <a:rPr lang="uk-UA" dirty="0"/>
              <a:t>показники мають більшість учнів початкових класів, які успішно </a:t>
            </a:r>
            <a:r>
              <a:rPr lang="uk-UA" dirty="0" smtClean="0"/>
              <a:t>справляються </a:t>
            </a:r>
            <a:r>
              <a:rPr lang="uk-UA" dirty="0"/>
              <a:t>з навчальною діяльністю,  але виявляють меншу залежність від жорстких вимог і норм. Подібний рівень мотивації є середньою нормою.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8648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Третій рівень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679" y="1542473"/>
            <a:ext cx="8596668" cy="4784435"/>
          </a:xfrm>
        </p:spPr>
        <p:txBody>
          <a:bodyPr/>
          <a:lstStyle/>
          <a:p>
            <a:r>
              <a:rPr lang="uk-UA" dirty="0" smtClean="0"/>
              <a:t>Це </a:t>
            </a:r>
            <a:r>
              <a:rPr lang="uk-UA" dirty="0"/>
              <a:t>о</a:t>
            </a:r>
            <a:r>
              <a:rPr lang="uk-UA" dirty="0" smtClean="0"/>
              <a:t>значає, що першокласник </a:t>
            </a:r>
            <a:r>
              <a:rPr lang="uk-UA" dirty="0"/>
              <a:t>має знижений рівень шкільної мотивації  та навчальної активності.</a:t>
            </a:r>
          </a:p>
          <a:p>
            <a:pPr marL="0" indent="0">
              <a:buNone/>
            </a:pPr>
            <a:r>
              <a:rPr lang="uk-UA" dirty="0" smtClean="0"/>
              <a:t>     У </a:t>
            </a:r>
            <a:r>
              <a:rPr lang="uk-UA" dirty="0"/>
              <a:t>нього позитивне ставлення до школи, але школа приваблює таких дітей поза навчальною діяльністю. Такі діти досить благополучно почуваються у школі, проте частіше ходять до школи, щоб спілкуватися з друзями, з учителем. Їм подобається почуватися учнями, мати гарний портфель, ручки, зошити. Пізнавальні мотиви у таких дітей сформовані меншою мірою, і навчальний процес їх мало приваблює. Такі учні на віддають перевагу загальним шкільним ситуаціям, але не навчальні діяльності.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7255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Четвертий рівень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01091"/>
            <a:ext cx="8596668" cy="4240271"/>
          </a:xfrm>
        </p:spPr>
        <p:txBody>
          <a:bodyPr/>
          <a:lstStyle/>
          <a:p>
            <a:r>
              <a:rPr lang="uk-UA" dirty="0" smtClean="0"/>
              <a:t>Першокласник  перебуває </a:t>
            </a:r>
            <a:r>
              <a:rPr lang="uk-UA" dirty="0"/>
              <a:t>у стані нестійкої адаптації до школи.</a:t>
            </a:r>
          </a:p>
          <a:p>
            <a:pPr marL="0" indent="0">
              <a:buNone/>
            </a:pPr>
            <a:r>
              <a:rPr lang="uk-UA" dirty="0" smtClean="0"/>
              <a:t>      </a:t>
            </a:r>
            <a:r>
              <a:rPr lang="uk-UA" dirty="0"/>
              <a:t>Ці діти відвідують заняття  неохоче. Під час уроків часто займаються сторонніми справами, іграми. Зазнають серйозних труднощів у навчальній діяльності. При виконанні самостійних навчальних завдань не проявляє інтересу. До уроків готується нерегулярно, йому необхідний постійний контроль, систематичні нагадування та спонукання з боку вчителів і батьків, зберігає працездатність і увагу при довгих паузах; для розуміння нового матеріалу потребує значної навчальної допомоги вчителя і батьків.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181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П'ятий рівень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91855"/>
            <a:ext cx="8596668" cy="4249507"/>
          </a:xfrm>
        </p:spPr>
        <p:txBody>
          <a:bodyPr/>
          <a:lstStyle/>
          <a:p>
            <a:r>
              <a:rPr lang="uk-UA" dirty="0" smtClean="0"/>
              <a:t> </a:t>
            </a:r>
            <a:r>
              <a:rPr lang="uk-UA" dirty="0"/>
              <a:t>Першокласник має негативне ставлення до </a:t>
            </a:r>
            <a:r>
              <a:rPr lang="uk-UA" dirty="0" smtClean="0"/>
              <a:t>школи</a:t>
            </a:r>
            <a:r>
              <a:rPr lang="uk-UA" dirty="0"/>
              <a:t>.</a:t>
            </a:r>
          </a:p>
          <a:p>
            <a:pPr marL="0" indent="0">
              <a:buNone/>
            </a:pPr>
            <a:r>
              <a:rPr lang="uk-UA" dirty="0" smtClean="0"/>
              <a:t>      Такі </a:t>
            </a:r>
            <a:r>
              <a:rPr lang="uk-UA" dirty="0"/>
              <a:t>діти мають серйозні труднощі в навчанні: вони не справляються з навчальною діяльністю, мають проблеми у спілкуванні з однокласниками, у взаєминах з учителем. Школа нерідко сприймається ними як вороже середовище, перебування в якому їм нестерпно. Маленькі діти (5-6 років) часто плачуть. В інших випадках учні можуть виявляти агресію, відмовлятися виконувати завдання, дотримуватися тих чи інших норм та правил. Часто у таких школярів відзначаються  нервово - психічні порушення.  Малюнки таких дітей, як правило, не відповідають запропонованій темі, а відображають індивідуальні уподобання дитини.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42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Висновки :</a:t>
            </a:r>
            <a:br>
              <a:rPr lang="uk-UA" dirty="0" smtClean="0"/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добре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адаптувалися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«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не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потрапило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жодного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6836" y="2262980"/>
            <a:ext cx="8266545" cy="423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5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17237"/>
            <a:ext cx="10304702" cy="5524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9600" dirty="0">
                <a:solidFill>
                  <a:srgbClr val="90C226"/>
                </a:solidFill>
                <a:ea typeface="+mj-ea"/>
                <a:cs typeface="+mj-cs"/>
              </a:rPr>
              <a:t> </a:t>
            </a:r>
            <a:endParaRPr lang="uk-UA" sz="9600" dirty="0" smtClean="0">
              <a:solidFill>
                <a:srgbClr val="90C226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uk-UA" sz="9600" dirty="0" smtClean="0">
              <a:solidFill>
                <a:srgbClr val="90C226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uk-UA" sz="9600" dirty="0" smtClean="0">
                <a:solidFill>
                  <a:srgbClr val="90C226"/>
                </a:solidFill>
                <a:ea typeface="+mj-ea"/>
                <a:cs typeface="+mj-cs"/>
              </a:rPr>
              <a:t> Дякую </a:t>
            </a:r>
            <a:r>
              <a:rPr lang="uk-UA" sz="9600" dirty="0">
                <a:solidFill>
                  <a:srgbClr val="90C226"/>
                </a:solidFill>
                <a:ea typeface="+mj-ea"/>
                <a:cs typeface="+mj-cs"/>
              </a:rPr>
              <a:t>за увагу!</a:t>
            </a:r>
            <a:endParaRPr lang="uk-UA" sz="9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761" y="0"/>
            <a:ext cx="6012440" cy="338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0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uk-UA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Адаптація першокласників»</a:t>
            </a:r>
            <a:endParaRPr lang="uk-UA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551709"/>
            <a:ext cx="10969722" cy="44896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Мета:</a:t>
            </a:r>
            <a:r>
              <a:rPr lang="uk-UA" sz="40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Дослідити 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та </a:t>
            </a:r>
            <a:r>
              <a:rPr lang="uk-UA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попередити першокласників з труднощами адаптації, зберегти стан психологічного 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здоров’я та гармонійного розвитку учнів </a:t>
            </a:r>
            <a:r>
              <a:rPr lang="uk-UA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У</a:t>
            </a:r>
            <a:r>
              <a:rPr lang="uk-UA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жовтні </a:t>
            </a:r>
            <a:r>
              <a:rPr lang="uk-UA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2023/2024 навчального 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року </a:t>
            </a:r>
            <a:r>
              <a:rPr lang="uk-UA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була 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проведена діагностична </a:t>
            </a:r>
            <a:r>
              <a:rPr lang="uk-UA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робота, 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щодо виявлення  учнів, які мають труднощі з адаптацією до навчання у </a:t>
            </a:r>
            <a:r>
              <a:rPr lang="uk-UA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школі. Для легкого адаптування серед однолітків  надано 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їм корекційно - </a:t>
            </a:r>
            <a:r>
              <a:rPr lang="uk-UA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профілактична  допомога. 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06798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206769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tx1"/>
                </a:solidFill>
              </a:rPr>
              <a:t>               </a:t>
            </a:r>
            <a:r>
              <a:rPr lang="uk-UA" sz="4000" b="1" dirty="0" smtClean="0">
                <a:solidFill>
                  <a:schemeClr val="tx1"/>
                </a:solidFill>
              </a:rPr>
              <a:t>1-А </a:t>
            </a:r>
            <a:r>
              <a:rPr lang="uk-UA" sz="4000" dirty="0" smtClean="0">
                <a:solidFill>
                  <a:schemeClr val="tx1"/>
                </a:solidFill>
              </a:rPr>
              <a:t>клас </a:t>
            </a:r>
            <a:r>
              <a:rPr lang="uk-UA" sz="4000" b="1" dirty="0" smtClean="0">
                <a:solidFill>
                  <a:schemeClr val="tx1"/>
                </a:solidFill>
              </a:rPr>
              <a:t>– 17 </a:t>
            </a:r>
            <a:r>
              <a:rPr lang="uk-UA" sz="4000" dirty="0" smtClean="0">
                <a:solidFill>
                  <a:schemeClr val="tx1"/>
                </a:solidFill>
              </a:rPr>
              <a:t>учнів</a:t>
            </a:r>
            <a:r>
              <a:rPr lang="uk-UA" sz="4000" b="1" dirty="0" smtClean="0">
                <a:solidFill>
                  <a:schemeClr val="tx1"/>
                </a:solidFill>
              </a:rPr>
              <a:t/>
            </a:r>
            <a:br>
              <a:rPr lang="uk-UA" sz="4000" b="1" dirty="0" smtClean="0">
                <a:solidFill>
                  <a:schemeClr val="tx1"/>
                </a:solidFill>
              </a:rPr>
            </a:br>
            <a:r>
              <a:rPr lang="uk-UA" sz="4000" b="1" dirty="0" smtClean="0">
                <a:solidFill>
                  <a:schemeClr val="tx1"/>
                </a:solidFill>
              </a:rPr>
              <a:t/>
            </a:r>
            <a:br>
              <a:rPr lang="uk-UA" sz="4000" b="1" dirty="0" smtClean="0">
                <a:solidFill>
                  <a:schemeClr val="tx1"/>
                </a:solidFill>
              </a:rPr>
            </a:br>
            <a:endParaRPr lang="uk-UA" sz="40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8629" y="3509817"/>
            <a:ext cx="4238509" cy="2531543"/>
          </a:xfrm>
        </p:spPr>
        <p:txBody>
          <a:bodyPr/>
          <a:lstStyle/>
          <a:p>
            <a:r>
              <a:rPr lang="uk-UA" sz="3600" dirty="0" smtClean="0">
                <a:solidFill>
                  <a:prstClr val="black"/>
                </a:solidFill>
                <a:ea typeface="+mj-ea"/>
                <a:cs typeface="+mj-cs"/>
              </a:rPr>
              <a:t>Дівчата</a:t>
            </a:r>
            <a:r>
              <a:rPr lang="uk-UA" sz="3600" b="1" dirty="0" smtClean="0">
                <a:solidFill>
                  <a:prstClr val="black"/>
                </a:solidFill>
                <a:ea typeface="+mj-ea"/>
                <a:cs typeface="+mj-cs"/>
              </a:rPr>
              <a:t>-6 </a:t>
            </a:r>
            <a:r>
              <a:rPr lang="uk-UA" sz="3600" dirty="0" smtClean="0">
                <a:solidFill>
                  <a:prstClr val="black"/>
                </a:solidFill>
                <a:ea typeface="+mj-ea"/>
                <a:cs typeface="+mj-cs"/>
              </a:rPr>
              <a:t>учениць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4347" y="3509817"/>
            <a:ext cx="4184034" cy="2356053"/>
          </a:xfrm>
        </p:spPr>
        <p:txBody>
          <a:bodyPr/>
          <a:lstStyle/>
          <a:p>
            <a:r>
              <a:rPr lang="uk-UA" sz="3600" dirty="0" smtClean="0">
                <a:solidFill>
                  <a:prstClr val="black"/>
                </a:solidFill>
                <a:ea typeface="+mj-ea"/>
                <a:cs typeface="+mj-cs"/>
              </a:rPr>
              <a:t>Хлопці</a:t>
            </a:r>
            <a:r>
              <a:rPr lang="uk-UA" sz="3600" b="1" dirty="0" smtClean="0">
                <a:solidFill>
                  <a:prstClr val="black"/>
                </a:solidFill>
                <a:ea typeface="+mj-ea"/>
                <a:cs typeface="+mj-cs"/>
              </a:rPr>
              <a:t>-11 </a:t>
            </a:r>
            <a:r>
              <a:rPr lang="uk-UA" sz="3600" dirty="0" smtClean="0">
                <a:solidFill>
                  <a:prstClr val="black"/>
                </a:solidFill>
                <a:ea typeface="+mj-ea"/>
                <a:cs typeface="+mj-cs"/>
              </a:rPr>
              <a:t>учнів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660" y="3951468"/>
            <a:ext cx="2362778" cy="24014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2231" y="4119418"/>
            <a:ext cx="2241550" cy="25422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7884" y="1117599"/>
            <a:ext cx="5514109" cy="2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3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206769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tx1"/>
                </a:solidFill>
              </a:rPr>
              <a:t>               </a:t>
            </a:r>
            <a:r>
              <a:rPr lang="uk-UA" sz="4000" b="1" dirty="0" smtClean="0">
                <a:solidFill>
                  <a:schemeClr val="tx1"/>
                </a:solidFill>
              </a:rPr>
              <a:t>1-Б </a:t>
            </a:r>
            <a:r>
              <a:rPr lang="uk-UA" sz="4000" dirty="0" smtClean="0">
                <a:solidFill>
                  <a:schemeClr val="tx1"/>
                </a:solidFill>
              </a:rPr>
              <a:t>клас </a:t>
            </a:r>
            <a:r>
              <a:rPr lang="uk-UA" sz="4000" b="1" dirty="0" smtClean="0">
                <a:solidFill>
                  <a:schemeClr val="tx1"/>
                </a:solidFill>
              </a:rPr>
              <a:t>– 18 </a:t>
            </a:r>
            <a:r>
              <a:rPr lang="uk-UA" sz="4000" dirty="0" smtClean="0">
                <a:solidFill>
                  <a:schemeClr val="tx1"/>
                </a:solidFill>
              </a:rPr>
              <a:t>учнів</a:t>
            </a:r>
            <a:r>
              <a:rPr lang="uk-UA" sz="4000" b="1" dirty="0" smtClean="0">
                <a:solidFill>
                  <a:schemeClr val="tx1"/>
                </a:solidFill>
              </a:rPr>
              <a:t/>
            </a:r>
            <a:br>
              <a:rPr lang="uk-UA" sz="4000" b="1" dirty="0" smtClean="0">
                <a:solidFill>
                  <a:schemeClr val="tx1"/>
                </a:solidFill>
              </a:rPr>
            </a:br>
            <a:r>
              <a:rPr lang="uk-UA" sz="4000" b="1" dirty="0" smtClean="0">
                <a:solidFill>
                  <a:schemeClr val="tx1"/>
                </a:solidFill>
              </a:rPr>
              <a:t/>
            </a:r>
            <a:br>
              <a:rPr lang="uk-UA" sz="4000" b="1" dirty="0" smtClean="0">
                <a:solidFill>
                  <a:schemeClr val="tx1"/>
                </a:solidFill>
              </a:rPr>
            </a:br>
            <a:endParaRPr lang="uk-UA" sz="40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8629" y="3509817"/>
            <a:ext cx="4238509" cy="2531543"/>
          </a:xfrm>
        </p:spPr>
        <p:txBody>
          <a:bodyPr/>
          <a:lstStyle/>
          <a:p>
            <a:r>
              <a:rPr lang="uk-UA" sz="3600" dirty="0" smtClean="0">
                <a:solidFill>
                  <a:prstClr val="black"/>
                </a:solidFill>
                <a:ea typeface="+mj-ea"/>
                <a:cs typeface="+mj-cs"/>
              </a:rPr>
              <a:t>Дівчата</a:t>
            </a:r>
            <a:r>
              <a:rPr lang="uk-UA" sz="3600" b="1" dirty="0" smtClean="0">
                <a:solidFill>
                  <a:prstClr val="black"/>
                </a:solidFill>
                <a:ea typeface="+mj-ea"/>
                <a:cs typeface="+mj-cs"/>
              </a:rPr>
              <a:t>-7 </a:t>
            </a:r>
            <a:r>
              <a:rPr lang="uk-UA" sz="3600" dirty="0" smtClean="0">
                <a:solidFill>
                  <a:prstClr val="black"/>
                </a:solidFill>
                <a:ea typeface="+mj-ea"/>
                <a:cs typeface="+mj-cs"/>
              </a:rPr>
              <a:t>учениць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4347" y="3509817"/>
            <a:ext cx="4184034" cy="2356053"/>
          </a:xfrm>
        </p:spPr>
        <p:txBody>
          <a:bodyPr/>
          <a:lstStyle/>
          <a:p>
            <a:r>
              <a:rPr lang="uk-UA" sz="3600" dirty="0" smtClean="0">
                <a:solidFill>
                  <a:prstClr val="black"/>
                </a:solidFill>
                <a:ea typeface="+mj-ea"/>
                <a:cs typeface="+mj-cs"/>
              </a:rPr>
              <a:t>Хлопці</a:t>
            </a:r>
            <a:r>
              <a:rPr lang="uk-UA" sz="3600" b="1" dirty="0" smtClean="0">
                <a:solidFill>
                  <a:prstClr val="black"/>
                </a:solidFill>
                <a:ea typeface="+mj-ea"/>
                <a:cs typeface="+mj-cs"/>
              </a:rPr>
              <a:t>-11 </a:t>
            </a:r>
            <a:r>
              <a:rPr lang="uk-UA" sz="3600" dirty="0" smtClean="0">
                <a:solidFill>
                  <a:prstClr val="black"/>
                </a:solidFill>
                <a:ea typeface="+mj-ea"/>
                <a:cs typeface="+mj-cs"/>
              </a:rPr>
              <a:t>учнів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660" y="3951468"/>
            <a:ext cx="2362778" cy="24014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2231" y="4119418"/>
            <a:ext cx="2241550" cy="25422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7884" y="1117599"/>
            <a:ext cx="5514109" cy="2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2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27" y="674255"/>
            <a:ext cx="12293600" cy="1320800"/>
          </a:xfrm>
        </p:spPr>
        <p:txBody>
          <a:bodyPr>
            <a:normAutofit fontScale="90000"/>
          </a:bodyPr>
          <a:lstStyle/>
          <a:p>
            <a:r>
              <a:rPr lang="uk-UA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діагностики </a:t>
            </a:r>
            <a:r>
              <a:rPr lang="uk-UA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адаптації</a:t>
            </a:r>
            <a:br>
              <a:rPr lang="uk-UA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першокласників </a:t>
            </a:r>
            <a:r>
              <a:rPr lang="uk-UA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навчання у школі були </a:t>
            </a:r>
            <a:r>
              <a:rPr lang="uk-UA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 </a:t>
            </a:r>
            <a:r>
              <a:rPr lang="uk-UA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 </a:t>
            </a:r>
            <a:r>
              <a:rPr lang="uk-UA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методики:</a:t>
            </a:r>
            <a:br>
              <a:rPr lang="uk-UA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9383" y="2974109"/>
            <a:ext cx="11268362" cy="2004291"/>
          </a:xfrm>
        </p:spPr>
        <p:txBody>
          <a:bodyPr>
            <a:no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 спостереження в процесі проведення занять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84727" y="3879273"/>
            <a:ext cx="12432145" cy="2162089"/>
          </a:xfrm>
        </p:spPr>
        <p:txBody>
          <a:bodyPr/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 вчителів щодо поведінки дітей в процесі проведення занять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7178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ході діагностики були виявлені такі </a:t>
            </a:r>
            <a:r>
              <a:rPr lang="uk-UA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endParaRPr lang="uk-UA" sz="40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6509" y="1930400"/>
            <a:ext cx="7334366" cy="3880773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адаптація</a:t>
            </a:r>
          </a:p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Мотиваційна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</a:t>
            </a:r>
          </a:p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</a:t>
            </a:r>
          </a:p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99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016844"/>
              </p:ext>
            </p:extLst>
          </p:nvPr>
        </p:nvGraphicFramePr>
        <p:xfrm>
          <a:off x="449943" y="575293"/>
          <a:ext cx="10334171" cy="5956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576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860922"/>
              </p:ext>
            </p:extLst>
          </p:nvPr>
        </p:nvGraphicFramePr>
        <p:xfrm>
          <a:off x="246744" y="522514"/>
          <a:ext cx="10189028" cy="6335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521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932439"/>
              </p:ext>
            </p:extLst>
          </p:nvPr>
        </p:nvGraphicFramePr>
        <p:xfrm>
          <a:off x="677863" y="319314"/>
          <a:ext cx="9685337" cy="6386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576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</TotalTime>
  <Words>691</Words>
  <Application>Microsoft Office PowerPoint</Application>
  <PresentationFormat>Широкоэкранный</PresentationFormat>
  <Paragraphs>51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Тема: « Адаптація першокласників»</vt:lpstr>
      <vt:lpstr>               1-А клас – 17 учнів  </vt:lpstr>
      <vt:lpstr>               1-Б клас – 18 учнів  </vt:lpstr>
      <vt:lpstr>Для діагностики адаптації першокласників до навчання у школі були використані такі методики:      </vt:lpstr>
      <vt:lpstr>В ході діагностики були виявлені такі показники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Перший рівень</vt:lpstr>
      <vt:lpstr>Другий рівень</vt:lpstr>
      <vt:lpstr>Третій рівень</vt:lpstr>
      <vt:lpstr>Четвертий рівень</vt:lpstr>
      <vt:lpstr>П'ятий рівень</vt:lpstr>
      <vt:lpstr>Висновки : В цілому діти добре адаптувалися до нових умов життя. До «групи ризику» не потрапило жодного учня.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38068</dc:creator>
  <cp:lastModifiedBy>Administrator</cp:lastModifiedBy>
  <cp:revision>28</cp:revision>
  <dcterms:created xsi:type="dcterms:W3CDTF">2022-11-08T12:18:11Z</dcterms:created>
  <dcterms:modified xsi:type="dcterms:W3CDTF">2023-10-24T12:02:06Z</dcterms:modified>
</cp:coreProperties>
</file>