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82" r:id="rId55"/>
    <p:sldId id="283" r:id="rId56"/>
    <p:sldId id="284" r:id="rId5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relia" charset="1" panose="00000500000000000000"/>
      <p:regular r:id="rId10"/>
    </p:embeddedFont>
    <p:embeddedFont>
      <p:font typeface="Carelia Italics" charset="1" panose="00000500000000000000"/>
      <p:regular r:id="rId11"/>
    </p:embeddedFont>
    <p:embeddedFont>
      <p:font typeface="Foda Display" charset="1" panose="00000000000000000000"/>
      <p:regular r:id="rId12"/>
    </p:embeddedFont>
    <p:embeddedFont>
      <p:font typeface="Foda Display Italics" charset="1" panose="00000000000000000000"/>
      <p:regular r:id="rId13"/>
    </p:embeddedFont>
    <p:embeddedFont>
      <p:font typeface="Open Sans" charset="1" panose="020B0606030504020204"/>
      <p:regular r:id="rId14"/>
    </p:embeddedFont>
    <p:embeddedFont>
      <p:font typeface="Open Sans Bold" charset="1" panose="020B0806030504020204"/>
      <p:regular r:id="rId15"/>
    </p:embeddedFont>
    <p:embeddedFont>
      <p:font typeface="Open Sans Italics" charset="1" panose="020B0606030504020204"/>
      <p:regular r:id="rId16"/>
    </p:embeddedFont>
    <p:embeddedFont>
      <p:font typeface="Open Sans Bold Italics" charset="1" panose="020B0806030504020204"/>
      <p:regular r:id="rId17"/>
    </p:embeddedFont>
    <p:embeddedFont>
      <p:font typeface="Open Sans Light" charset="1" panose="020B0306030504020204"/>
      <p:regular r:id="rId18"/>
    </p:embeddedFont>
    <p:embeddedFont>
      <p:font typeface="Open Sans Light Italics" charset="1" panose="020B0306030504020204"/>
      <p:regular r:id="rId19"/>
    </p:embeddedFont>
    <p:embeddedFont>
      <p:font typeface="Open Sans Ultra-Bold" charset="1" panose="00000000000000000000"/>
      <p:regular r:id="rId20"/>
    </p:embeddedFont>
    <p:embeddedFont>
      <p:font typeface="Open Sans Ultra-Bold Italics" charset="1" panose="00000000000000000000"/>
      <p:regular r:id="rId21"/>
    </p:embeddedFont>
    <p:embeddedFont>
      <p:font typeface="Dosis" charset="1" panose="02010503020202060003"/>
      <p:regular r:id="rId22"/>
    </p:embeddedFont>
    <p:embeddedFont>
      <p:font typeface="Dosis Bold" charset="1" panose="02010803020202060003"/>
      <p:regular r:id="rId23"/>
    </p:embeddedFont>
    <p:embeddedFont>
      <p:font typeface="Dosis Extra-Light" charset="1" panose="02010203020202060003"/>
      <p:regular r:id="rId24"/>
    </p:embeddedFont>
    <p:embeddedFont>
      <p:font typeface="Dosis Light" charset="1" panose="02010803020202060003"/>
      <p:regular r:id="rId25"/>
    </p:embeddedFont>
    <p:embeddedFont>
      <p:font typeface="Dosis Medium" charset="1" panose="02010603020202060003"/>
      <p:regular r:id="rId26"/>
    </p:embeddedFont>
    <p:embeddedFont>
      <p:font typeface="Dosis Semi-Bold" charset="1" panose="02010703020202060003"/>
      <p:regular r:id="rId27"/>
    </p:embeddedFont>
    <p:embeddedFont>
      <p:font typeface="Dosis Ultra-Bold" charset="1" panose="020109030202020600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slides/slide1.xml" Type="http://schemas.openxmlformats.org/officeDocument/2006/relationships/slide"/><Relationship Id="rId3" Target="viewProps.xml" Type="http://schemas.openxmlformats.org/officeDocument/2006/relationships/viewProps"/><Relationship Id="rId30" Target="slides/slide2.xml" Type="http://schemas.openxmlformats.org/officeDocument/2006/relationships/slide"/><Relationship Id="rId31" Target="slides/slide3.xml" Type="http://schemas.openxmlformats.org/officeDocument/2006/relationships/slide"/><Relationship Id="rId32" Target="slides/slide4.xml" Type="http://schemas.openxmlformats.org/officeDocument/2006/relationships/slide"/><Relationship Id="rId33" Target="slides/slide5.xml" Type="http://schemas.openxmlformats.org/officeDocument/2006/relationships/slide"/><Relationship Id="rId34" Target="slides/slide6.xml" Type="http://schemas.openxmlformats.org/officeDocument/2006/relationships/slide"/><Relationship Id="rId35" Target="slides/slide7.xml" Type="http://schemas.openxmlformats.org/officeDocument/2006/relationships/slide"/><Relationship Id="rId36" Target="slides/slide8.xml" Type="http://schemas.openxmlformats.org/officeDocument/2006/relationships/slide"/><Relationship Id="rId37" Target="slides/slide9.xml" Type="http://schemas.openxmlformats.org/officeDocument/2006/relationships/slide"/><Relationship Id="rId38" Target="slides/slide10.xml" Type="http://schemas.openxmlformats.org/officeDocument/2006/relationships/slide"/><Relationship Id="rId39" Target="slides/slide11.xml" Type="http://schemas.openxmlformats.org/officeDocument/2006/relationships/slide"/><Relationship Id="rId4" Target="theme/theme1.xml" Type="http://schemas.openxmlformats.org/officeDocument/2006/relationships/theme"/><Relationship Id="rId40" Target="slides/slide12.xml" Type="http://schemas.openxmlformats.org/officeDocument/2006/relationships/slide"/><Relationship Id="rId41" Target="slides/slide13.xml" Type="http://schemas.openxmlformats.org/officeDocument/2006/relationships/slide"/><Relationship Id="rId42" Target="slides/slide14.xml" Type="http://schemas.openxmlformats.org/officeDocument/2006/relationships/slide"/><Relationship Id="rId43" Target="slides/slide15.xml" Type="http://schemas.openxmlformats.org/officeDocument/2006/relationships/slide"/><Relationship Id="rId44" Target="slides/slide16.xml" Type="http://schemas.openxmlformats.org/officeDocument/2006/relationships/slide"/><Relationship Id="rId45" Target="slides/slide17.xml" Type="http://schemas.openxmlformats.org/officeDocument/2006/relationships/slide"/><Relationship Id="rId46" Target="slides/slide18.xml" Type="http://schemas.openxmlformats.org/officeDocument/2006/relationships/slide"/><Relationship Id="rId47" Target="slides/slide19.xml" Type="http://schemas.openxmlformats.org/officeDocument/2006/relationships/slide"/><Relationship Id="rId48" Target="slides/slide20.xml" Type="http://schemas.openxmlformats.org/officeDocument/2006/relationships/slide"/><Relationship Id="rId49" Target="slides/slide21.xml" Type="http://schemas.openxmlformats.org/officeDocument/2006/relationships/slide"/><Relationship Id="rId5" Target="tableStyles.xml" Type="http://schemas.openxmlformats.org/officeDocument/2006/relationships/tableStyles"/><Relationship Id="rId50" Target="slides/slide22.xml" Type="http://schemas.openxmlformats.org/officeDocument/2006/relationships/slide"/><Relationship Id="rId51" Target="slides/slide23.xml" Type="http://schemas.openxmlformats.org/officeDocument/2006/relationships/slide"/><Relationship Id="rId52" Target="slides/slide24.xml" Type="http://schemas.openxmlformats.org/officeDocument/2006/relationships/slide"/><Relationship Id="rId53" Target="slides/slide25.xml" Type="http://schemas.openxmlformats.org/officeDocument/2006/relationships/slide"/><Relationship Id="rId54" Target="slides/slide26.xml" Type="http://schemas.openxmlformats.org/officeDocument/2006/relationships/slide"/><Relationship Id="rId55" Target="slides/slide27.xml" Type="http://schemas.openxmlformats.org/officeDocument/2006/relationships/slide"/><Relationship Id="rId56" Target="slides/slide28.xml" Type="http://schemas.openxmlformats.org/officeDocument/2006/relationships/slide"/><Relationship Id="rId57" Target="slides/slide29.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svg" Type="http://schemas.openxmlformats.org/officeDocument/2006/relationships/image"/><Relationship Id="rId11" Target="../media/image67.png" Type="http://schemas.openxmlformats.org/officeDocument/2006/relationships/image"/><Relationship Id="rId12" Target="../media/image68.svg" Type="http://schemas.openxmlformats.org/officeDocument/2006/relationships/image"/><Relationship Id="rId13" Target="../media/image59.png" Type="http://schemas.openxmlformats.org/officeDocument/2006/relationships/image"/><Relationship Id="rId14" Target="../media/image60.svg" Type="http://schemas.openxmlformats.org/officeDocument/2006/relationships/image"/><Relationship Id="rId15" Target="../media/image61.png" Type="http://schemas.openxmlformats.org/officeDocument/2006/relationships/image"/><Relationship Id="rId16" Target="../media/image62.svg" Type="http://schemas.openxmlformats.org/officeDocument/2006/relationships/image"/><Relationship Id="rId17" Target="../media/image63.png" Type="http://schemas.openxmlformats.org/officeDocument/2006/relationships/image"/><Relationship Id="rId18" Target="../media/image64.svg" Type="http://schemas.openxmlformats.org/officeDocument/2006/relationships/image"/><Relationship Id="rId2" Target="../media/image1.jpeg" Type="http://schemas.openxmlformats.org/officeDocument/2006/relationships/image"/><Relationship Id="rId3" Target="../media/image53.png" Type="http://schemas.openxmlformats.org/officeDocument/2006/relationships/image"/><Relationship Id="rId4" Target="../media/image54.svg" Type="http://schemas.openxmlformats.org/officeDocument/2006/relationships/image"/><Relationship Id="rId5" Target="../media/image73.png" Type="http://schemas.openxmlformats.org/officeDocument/2006/relationships/image"/><Relationship Id="rId6" Target="../media/image74.svg" Type="http://schemas.openxmlformats.org/officeDocument/2006/relationships/image"/><Relationship Id="rId7" Target="../media/image55.png" Type="http://schemas.openxmlformats.org/officeDocument/2006/relationships/image"/><Relationship Id="rId8" Target="../media/image56.svg" Type="http://schemas.openxmlformats.org/officeDocument/2006/relationships/image"/><Relationship Id="rId9" Target="../media/image5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8.svg" Type="http://schemas.openxmlformats.org/officeDocument/2006/relationships/image"/><Relationship Id="rId11" Target="../media/image59.png" Type="http://schemas.openxmlformats.org/officeDocument/2006/relationships/image"/><Relationship Id="rId12" Target="../media/image60.svg" Type="http://schemas.openxmlformats.org/officeDocument/2006/relationships/image"/><Relationship Id="rId13" Target="../media/image63.png" Type="http://schemas.openxmlformats.org/officeDocument/2006/relationships/image"/><Relationship Id="rId14" Target="../media/image64.svg" Type="http://schemas.openxmlformats.org/officeDocument/2006/relationships/image"/><Relationship Id="rId2" Target="../media/image1.jpeg" Type="http://schemas.openxmlformats.org/officeDocument/2006/relationships/image"/><Relationship Id="rId3" Target="../media/image53.png" Type="http://schemas.openxmlformats.org/officeDocument/2006/relationships/image"/><Relationship Id="rId4" Target="../media/image54.svg" Type="http://schemas.openxmlformats.org/officeDocument/2006/relationships/image"/><Relationship Id="rId5" Target="../media/image73.png" Type="http://schemas.openxmlformats.org/officeDocument/2006/relationships/image"/><Relationship Id="rId6" Target="../media/image74.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 Id="rId9" Target="../media/image6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75.png" Type="http://schemas.openxmlformats.org/officeDocument/2006/relationships/image"/><Relationship Id="rId6" Target="../media/image7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75.png" Type="http://schemas.openxmlformats.org/officeDocument/2006/relationships/image"/><Relationship Id="rId6" Target="../media/image7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75.png" Type="http://schemas.openxmlformats.org/officeDocument/2006/relationships/image"/><Relationship Id="rId6" Target="../media/image7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75.png" Type="http://schemas.openxmlformats.org/officeDocument/2006/relationships/image"/><Relationship Id="rId6" Target="../media/image7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75.png" Type="http://schemas.openxmlformats.org/officeDocument/2006/relationships/image"/><Relationship Id="rId6" Target="../media/image7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75.png" Type="http://schemas.openxmlformats.org/officeDocument/2006/relationships/image"/><Relationship Id="rId6" Target="../media/image7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75.png" Type="http://schemas.openxmlformats.org/officeDocument/2006/relationships/image"/><Relationship Id="rId6" Target="../media/image7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7.png" Type="http://schemas.openxmlformats.org/officeDocument/2006/relationships/image"/><Relationship Id="rId4" Target="../media/image78.svg" Type="http://schemas.openxmlformats.org/officeDocument/2006/relationships/image"/><Relationship Id="rId5" Target="../media/image79.png" Type="http://schemas.openxmlformats.org/officeDocument/2006/relationships/image"/><Relationship Id="rId6" Target="../media/image80.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75.png" Type="http://schemas.openxmlformats.org/officeDocument/2006/relationships/image"/><Relationship Id="rId6" Target="../media/image7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9.svg" Type="http://schemas.openxmlformats.org/officeDocument/2006/relationships/image"/><Relationship Id="rId11" Target="../media/image50.png" Type="http://schemas.openxmlformats.org/officeDocument/2006/relationships/image"/><Relationship Id="rId12" Target="../media/image51.svg" Type="http://schemas.openxmlformats.org/officeDocument/2006/relationships/image"/><Relationship Id="rId2" Target="../media/image1.jpeg" Type="http://schemas.openxmlformats.org/officeDocument/2006/relationships/image"/><Relationship Id="rId3" Target="../media/image81.png" Type="http://schemas.openxmlformats.org/officeDocument/2006/relationships/image"/><Relationship Id="rId4" Target="../media/image82.png" Type="http://schemas.openxmlformats.org/officeDocument/2006/relationships/image"/><Relationship Id="rId5" Target="../media/image83.jpeg" Type="http://schemas.openxmlformats.org/officeDocument/2006/relationships/image"/><Relationship Id="rId6" Target="../media/image84.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4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2.svg" Type="http://schemas.openxmlformats.org/officeDocument/2006/relationships/image"/><Relationship Id="rId11" Target="../media/image93.png" Type="http://schemas.openxmlformats.org/officeDocument/2006/relationships/image"/><Relationship Id="rId12" Target="../media/image94.svg" Type="http://schemas.openxmlformats.org/officeDocument/2006/relationships/image"/><Relationship Id="rId2" Target="../media/image1.jpeg" Type="http://schemas.openxmlformats.org/officeDocument/2006/relationships/image"/><Relationship Id="rId3" Target="../media/image85.png" Type="http://schemas.openxmlformats.org/officeDocument/2006/relationships/image"/><Relationship Id="rId4" Target="../media/image86.svg" Type="http://schemas.openxmlformats.org/officeDocument/2006/relationships/image"/><Relationship Id="rId5" Target="../media/image87.png" Type="http://schemas.openxmlformats.org/officeDocument/2006/relationships/image"/><Relationship Id="rId6" Target="../media/image88.svg" Type="http://schemas.openxmlformats.org/officeDocument/2006/relationships/image"/><Relationship Id="rId7" Target="../media/image89.png" Type="http://schemas.openxmlformats.org/officeDocument/2006/relationships/image"/><Relationship Id="rId8" Target="../media/image90.svg" Type="http://schemas.openxmlformats.org/officeDocument/2006/relationships/image"/><Relationship Id="rId9" Target="../media/image91.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3.svg" Type="http://schemas.openxmlformats.org/officeDocument/2006/relationships/image"/><Relationship Id="rId2" Target="../media/image95.jpeg" Type="http://schemas.openxmlformats.org/officeDocument/2006/relationships/image"/><Relationship Id="rId3" Target="../media/image96.png" Type="http://schemas.openxmlformats.org/officeDocument/2006/relationships/image"/><Relationship Id="rId4" Target="../media/image97.svg" Type="http://schemas.openxmlformats.org/officeDocument/2006/relationships/image"/><Relationship Id="rId5" Target="../media/image98.png" Type="http://schemas.openxmlformats.org/officeDocument/2006/relationships/image"/><Relationship Id="rId6" Target="../media/image99.svg" Type="http://schemas.openxmlformats.org/officeDocument/2006/relationships/image"/><Relationship Id="rId7" Target="../media/image100.png" Type="http://schemas.openxmlformats.org/officeDocument/2006/relationships/image"/><Relationship Id="rId8" Target="../media/image101.svg" Type="http://schemas.openxmlformats.org/officeDocument/2006/relationships/image"/><Relationship Id="rId9" Target="../media/image10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2" Target="../media/image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40.png" Type="http://schemas.openxmlformats.org/officeDocument/2006/relationships/image"/><Relationship Id="rId14" Target="../media/image41.svg" Type="http://schemas.openxmlformats.org/officeDocument/2006/relationships/image"/><Relationship Id="rId15" Target="../media/image42.png" Type="http://schemas.openxmlformats.org/officeDocument/2006/relationships/image"/><Relationship Id="rId16" Target="../media/image43.svg" Type="http://schemas.openxmlformats.org/officeDocument/2006/relationships/image"/><Relationship Id="rId2" Target="../media/image1.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 Id="rId9" Target="../media/image3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png" Type="http://schemas.openxmlformats.org/officeDocument/2006/relationships/image"/><Relationship Id="rId11" Target="../media/image49.svg" Type="http://schemas.openxmlformats.org/officeDocument/2006/relationships/image"/><Relationship Id="rId12" Target="../media/image50.png" Type="http://schemas.openxmlformats.org/officeDocument/2006/relationships/image"/><Relationship Id="rId13" Target="../media/image51.svg" Type="http://schemas.openxmlformats.org/officeDocument/2006/relationships/image"/><Relationship Id="rId14" Target="../media/image52.png" Type="http://schemas.openxmlformats.org/officeDocument/2006/relationships/image"/><Relationship Id="rId2" Target="../media/image44.jpeg" Type="http://schemas.openxmlformats.org/officeDocument/2006/relationships/image"/><Relationship Id="rId3" Target="../media/image45.pn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46.png" Type="http://schemas.openxmlformats.org/officeDocument/2006/relationships/image"/><Relationship Id="rId7" Target="../media/image47.jpe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0.svg" Type="http://schemas.openxmlformats.org/officeDocument/2006/relationships/image"/><Relationship Id="rId11" Target="../media/image61.png" Type="http://schemas.openxmlformats.org/officeDocument/2006/relationships/image"/><Relationship Id="rId12" Target="../media/image62.svg" Type="http://schemas.openxmlformats.org/officeDocument/2006/relationships/image"/><Relationship Id="rId13" Target="../media/image63.png" Type="http://schemas.openxmlformats.org/officeDocument/2006/relationships/image"/><Relationship Id="rId14" Target="../media/image64.svg" Type="http://schemas.openxmlformats.org/officeDocument/2006/relationships/image"/><Relationship Id="rId2" Target="../media/image1.jpeg" Type="http://schemas.openxmlformats.org/officeDocument/2006/relationships/image"/><Relationship Id="rId3" Target="../media/image53.png" Type="http://schemas.openxmlformats.org/officeDocument/2006/relationships/image"/><Relationship Id="rId4" Target="../media/image54.svg" Type="http://schemas.openxmlformats.org/officeDocument/2006/relationships/image"/><Relationship Id="rId5" Target="../media/image55.png" Type="http://schemas.openxmlformats.org/officeDocument/2006/relationships/image"/><Relationship Id="rId6" Target="../media/image56.svg" Type="http://schemas.openxmlformats.org/officeDocument/2006/relationships/image"/><Relationship Id="rId7" Target="../media/image57.png" Type="http://schemas.openxmlformats.org/officeDocument/2006/relationships/image"/><Relationship Id="rId8" Target="../media/image58.svg" Type="http://schemas.openxmlformats.org/officeDocument/2006/relationships/image"/><Relationship Id="rId9" Target="../media/image5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11" Target="../media/image69.png" Type="http://schemas.openxmlformats.org/officeDocument/2006/relationships/image"/><Relationship Id="rId12" Target="../media/image70.svg" Type="http://schemas.openxmlformats.org/officeDocument/2006/relationships/image"/><Relationship Id="rId13" Target="../media/image71.png" Type="http://schemas.openxmlformats.org/officeDocument/2006/relationships/image"/><Relationship Id="rId14" Target="../media/image72.svg" Type="http://schemas.openxmlformats.org/officeDocument/2006/relationships/image"/><Relationship Id="rId2" Target="../media/image1.jpeg" Type="http://schemas.openxmlformats.org/officeDocument/2006/relationships/image"/><Relationship Id="rId3" Target="../media/image53.png" Type="http://schemas.openxmlformats.org/officeDocument/2006/relationships/image"/><Relationship Id="rId4" Target="../media/image54.sv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67.png" Type="http://schemas.openxmlformats.org/officeDocument/2006/relationships/image"/><Relationship Id="rId8" Target="../media/image68.svg" Type="http://schemas.openxmlformats.org/officeDocument/2006/relationships/image"/><Relationship Id="rId9" Target="../media/image6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Freeform 3" id="3"/>
          <p:cNvSpPr/>
          <p:nvPr/>
        </p:nvSpPr>
        <p:spPr>
          <a:xfrm flipH="false" flipV="false" rot="0">
            <a:off x="-2663033" y="6195861"/>
            <a:ext cx="6914093" cy="5028432"/>
          </a:xfrm>
          <a:custGeom>
            <a:avLst/>
            <a:gdLst/>
            <a:ahLst/>
            <a:cxnLst/>
            <a:rect r="r" b="b" t="t" l="l"/>
            <a:pathLst>
              <a:path h="5028432" w="6914093">
                <a:moveTo>
                  <a:pt x="0" y="0"/>
                </a:moveTo>
                <a:lnTo>
                  <a:pt x="6914093" y="0"/>
                </a:lnTo>
                <a:lnTo>
                  <a:pt x="6914093" y="5028431"/>
                </a:lnTo>
                <a:lnTo>
                  <a:pt x="0" y="50284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4029971" y="4820778"/>
            <a:ext cx="10228058" cy="1710875"/>
          </a:xfrm>
          <a:custGeom>
            <a:avLst/>
            <a:gdLst/>
            <a:ahLst/>
            <a:cxnLst/>
            <a:rect r="r" b="b" t="t" l="l"/>
            <a:pathLst>
              <a:path h="1710875" w="10228058">
                <a:moveTo>
                  <a:pt x="0" y="0"/>
                </a:moveTo>
                <a:lnTo>
                  <a:pt x="10228058" y="0"/>
                </a:lnTo>
                <a:lnTo>
                  <a:pt x="10228058" y="1710876"/>
                </a:lnTo>
                <a:lnTo>
                  <a:pt x="0" y="17108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718992" y="3987644"/>
            <a:ext cx="10850017" cy="1757489"/>
          </a:xfrm>
          <a:prstGeom prst="rect">
            <a:avLst/>
          </a:prstGeom>
        </p:spPr>
        <p:txBody>
          <a:bodyPr anchor="t" rtlCol="false" tIns="0" lIns="0" bIns="0" rIns="0">
            <a:spAutoFit/>
          </a:bodyPr>
          <a:lstStyle/>
          <a:p>
            <a:pPr algn="ctr">
              <a:lnSpc>
                <a:spcPts val="7080"/>
              </a:lnSpc>
            </a:pPr>
            <a:r>
              <a:rPr lang="en-US" sz="5057">
                <a:solidFill>
                  <a:srgbClr val="01070A"/>
                </a:solidFill>
                <a:latin typeface="Carelia"/>
              </a:rPr>
              <a:t>Про роботу класних керівників з “важкими”дітьми</a:t>
            </a:r>
          </a:p>
        </p:txBody>
      </p:sp>
      <p:sp>
        <p:nvSpPr>
          <p:cNvPr name="Freeform 6" id="6"/>
          <p:cNvSpPr/>
          <p:nvPr/>
        </p:nvSpPr>
        <p:spPr>
          <a:xfrm flipH="false" flipV="false" rot="0">
            <a:off x="12456379" y="5404911"/>
            <a:ext cx="8246933" cy="6247677"/>
          </a:xfrm>
          <a:custGeom>
            <a:avLst/>
            <a:gdLst/>
            <a:ahLst/>
            <a:cxnLst/>
            <a:rect r="r" b="b" t="t" l="l"/>
            <a:pathLst>
              <a:path h="6247677" w="8246933">
                <a:moveTo>
                  <a:pt x="0" y="0"/>
                </a:moveTo>
                <a:lnTo>
                  <a:pt x="8246933" y="0"/>
                </a:lnTo>
                <a:lnTo>
                  <a:pt x="8246933" y="6247677"/>
                </a:lnTo>
                <a:lnTo>
                  <a:pt x="0" y="624767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5308980" y="-1652824"/>
            <a:ext cx="8905028" cy="5575060"/>
          </a:xfrm>
          <a:custGeom>
            <a:avLst/>
            <a:gdLst/>
            <a:ahLst/>
            <a:cxnLst/>
            <a:rect r="r" b="b" t="t" l="l"/>
            <a:pathLst>
              <a:path h="5575060" w="8905028">
                <a:moveTo>
                  <a:pt x="0" y="0"/>
                </a:moveTo>
                <a:lnTo>
                  <a:pt x="8905029" y="0"/>
                </a:lnTo>
                <a:lnTo>
                  <a:pt x="8905029" y="5575060"/>
                </a:lnTo>
                <a:lnTo>
                  <a:pt x="0" y="55750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3495846">
            <a:off x="-3929800" y="-2685694"/>
            <a:ext cx="5243739" cy="7338566"/>
          </a:xfrm>
          <a:custGeom>
            <a:avLst/>
            <a:gdLst/>
            <a:ahLst/>
            <a:cxnLst/>
            <a:rect r="r" b="b" t="t" l="l"/>
            <a:pathLst>
              <a:path h="7338566" w="5243739">
                <a:moveTo>
                  <a:pt x="0" y="0"/>
                </a:moveTo>
                <a:lnTo>
                  <a:pt x="5243739" y="0"/>
                </a:lnTo>
                <a:lnTo>
                  <a:pt x="5243739" y="7338565"/>
                </a:lnTo>
                <a:lnTo>
                  <a:pt x="0" y="73385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4029971" y="373058"/>
            <a:ext cx="3523808" cy="3109761"/>
          </a:xfrm>
          <a:custGeom>
            <a:avLst/>
            <a:gdLst/>
            <a:ahLst/>
            <a:cxnLst/>
            <a:rect r="r" b="b" t="t" l="l"/>
            <a:pathLst>
              <a:path h="3109761" w="3523808">
                <a:moveTo>
                  <a:pt x="0" y="0"/>
                </a:moveTo>
                <a:lnTo>
                  <a:pt x="3523808" y="0"/>
                </a:lnTo>
                <a:lnTo>
                  <a:pt x="3523808" y="3109761"/>
                </a:lnTo>
                <a:lnTo>
                  <a:pt x="0" y="310976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6270508" y="7067363"/>
            <a:ext cx="6197923" cy="577172"/>
          </a:xfrm>
          <a:prstGeom prst="rect">
            <a:avLst/>
          </a:prstGeom>
        </p:spPr>
        <p:txBody>
          <a:bodyPr anchor="t" rtlCol="false" tIns="0" lIns="0" bIns="0" rIns="0">
            <a:spAutoFit/>
          </a:bodyPr>
          <a:lstStyle/>
          <a:p>
            <a:pPr algn="ctr">
              <a:lnSpc>
                <a:spcPts val="4698"/>
              </a:lnSpc>
            </a:pPr>
            <a:r>
              <a:rPr lang="en-US" sz="3355">
                <a:solidFill>
                  <a:srgbClr val="01070A"/>
                </a:solidFill>
                <a:latin typeface="Dosis"/>
              </a:rPr>
              <a:t>Юлія ЛИСЕНКО</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93123">
            <a:off x="1897558" y="3281266"/>
            <a:ext cx="3283874" cy="5122453"/>
            <a:chOff x="0" y="0"/>
            <a:chExt cx="1006794" cy="1570479"/>
          </a:xfrm>
        </p:grpSpPr>
        <p:sp>
          <p:nvSpPr>
            <p:cNvPr name="Freeform 4" id="4"/>
            <p:cNvSpPr/>
            <p:nvPr/>
          </p:nvSpPr>
          <p:spPr>
            <a:xfrm flipH="false" flipV="false" rot="0">
              <a:off x="0" y="0"/>
              <a:ext cx="1006794" cy="1570479"/>
            </a:xfrm>
            <a:custGeom>
              <a:avLst/>
              <a:gdLst/>
              <a:ahLst/>
              <a:cxnLst/>
              <a:rect r="r" b="b" t="t" l="l"/>
              <a:pathLst>
                <a:path h="1570479" w="1006794">
                  <a:moveTo>
                    <a:pt x="16503" y="0"/>
                  </a:moveTo>
                  <a:lnTo>
                    <a:pt x="990291" y="0"/>
                  </a:lnTo>
                  <a:cubicBezTo>
                    <a:pt x="999405" y="0"/>
                    <a:pt x="1006794" y="7389"/>
                    <a:pt x="1006794" y="16503"/>
                  </a:cubicBezTo>
                  <a:lnTo>
                    <a:pt x="1006794" y="1553976"/>
                  </a:lnTo>
                  <a:cubicBezTo>
                    <a:pt x="1006794" y="1563090"/>
                    <a:pt x="999405" y="1570479"/>
                    <a:pt x="990291" y="1570479"/>
                  </a:cubicBezTo>
                  <a:lnTo>
                    <a:pt x="16503" y="1570479"/>
                  </a:lnTo>
                  <a:cubicBezTo>
                    <a:pt x="7389" y="1570479"/>
                    <a:pt x="0" y="1563090"/>
                    <a:pt x="0" y="1553976"/>
                  </a:cubicBezTo>
                  <a:lnTo>
                    <a:pt x="0" y="16503"/>
                  </a:lnTo>
                  <a:cubicBezTo>
                    <a:pt x="0" y="7389"/>
                    <a:pt x="7389" y="0"/>
                    <a:pt x="16503" y="0"/>
                  </a:cubicBez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1006794" cy="1618104"/>
            </a:xfrm>
            <a:prstGeom prst="rect">
              <a:avLst/>
            </a:prstGeom>
          </p:spPr>
          <p:txBody>
            <a:bodyPr anchor="ctr" rtlCol="false" tIns="50800" lIns="50800" bIns="50800" rIns="50800"/>
            <a:lstStyle/>
            <a:p>
              <a:pPr algn="ctr" marL="0" indent="0" lvl="0">
                <a:lnSpc>
                  <a:spcPts val="3210"/>
                </a:lnSpc>
                <a:spcBef>
                  <a:spcPct val="0"/>
                </a:spcBef>
              </a:pPr>
            </a:p>
          </p:txBody>
        </p:sp>
      </p:grpSp>
      <p:grpSp>
        <p:nvGrpSpPr>
          <p:cNvPr name="Group 6" id="6"/>
          <p:cNvGrpSpPr/>
          <p:nvPr/>
        </p:nvGrpSpPr>
        <p:grpSpPr>
          <a:xfrm rot="0">
            <a:off x="1795706" y="3150740"/>
            <a:ext cx="3283874" cy="5202453"/>
            <a:chOff x="0" y="0"/>
            <a:chExt cx="1006794" cy="1595006"/>
          </a:xfrm>
        </p:grpSpPr>
        <p:sp>
          <p:nvSpPr>
            <p:cNvPr name="Freeform 7" id="7"/>
            <p:cNvSpPr/>
            <p:nvPr/>
          </p:nvSpPr>
          <p:spPr>
            <a:xfrm flipH="false" flipV="false" rot="0">
              <a:off x="0" y="0"/>
              <a:ext cx="1006794" cy="1595006"/>
            </a:xfrm>
            <a:custGeom>
              <a:avLst/>
              <a:gdLst/>
              <a:ahLst/>
              <a:cxnLst/>
              <a:rect r="r" b="b" t="t" l="l"/>
              <a:pathLst>
                <a:path h="1595006" w="1006794">
                  <a:moveTo>
                    <a:pt x="25933" y="0"/>
                  </a:moveTo>
                  <a:lnTo>
                    <a:pt x="980861" y="0"/>
                  </a:lnTo>
                  <a:cubicBezTo>
                    <a:pt x="987739" y="0"/>
                    <a:pt x="994335" y="2732"/>
                    <a:pt x="999198" y="7596"/>
                  </a:cubicBezTo>
                  <a:cubicBezTo>
                    <a:pt x="1004062" y="12459"/>
                    <a:pt x="1006794" y="19055"/>
                    <a:pt x="1006794" y="25933"/>
                  </a:cubicBezTo>
                  <a:lnTo>
                    <a:pt x="1006794" y="1569073"/>
                  </a:lnTo>
                  <a:cubicBezTo>
                    <a:pt x="1006794" y="1575951"/>
                    <a:pt x="1004062" y="1582547"/>
                    <a:pt x="999198" y="1587410"/>
                  </a:cubicBezTo>
                  <a:cubicBezTo>
                    <a:pt x="994335" y="1592274"/>
                    <a:pt x="987739" y="1595006"/>
                    <a:pt x="980861" y="1595006"/>
                  </a:cubicBezTo>
                  <a:lnTo>
                    <a:pt x="25933" y="1595006"/>
                  </a:lnTo>
                  <a:cubicBezTo>
                    <a:pt x="19055" y="1595006"/>
                    <a:pt x="12459" y="1592274"/>
                    <a:pt x="7596" y="1587410"/>
                  </a:cubicBezTo>
                  <a:cubicBezTo>
                    <a:pt x="2732" y="1582547"/>
                    <a:pt x="0" y="1575951"/>
                    <a:pt x="0" y="1569073"/>
                  </a:cubicBezTo>
                  <a:lnTo>
                    <a:pt x="0" y="25933"/>
                  </a:lnTo>
                  <a:cubicBezTo>
                    <a:pt x="0" y="19055"/>
                    <a:pt x="2732" y="12459"/>
                    <a:pt x="7596" y="7596"/>
                  </a:cubicBezTo>
                  <a:cubicBezTo>
                    <a:pt x="12459" y="2732"/>
                    <a:pt x="19055" y="0"/>
                    <a:pt x="25933" y="0"/>
                  </a:cubicBezTo>
                  <a:close/>
                </a:path>
              </a:pathLst>
            </a:custGeom>
            <a:solidFill>
              <a:srgbClr val="FFFFFF"/>
            </a:solidFill>
            <a:ln w="19050" cap="sq">
              <a:solidFill>
                <a:srgbClr val="000000"/>
              </a:solidFill>
              <a:prstDash val="solid"/>
              <a:miter/>
            </a:ln>
          </p:spPr>
        </p:sp>
        <p:sp>
          <p:nvSpPr>
            <p:cNvPr name="TextBox 8" id="8"/>
            <p:cNvSpPr txBox="true"/>
            <p:nvPr/>
          </p:nvSpPr>
          <p:spPr>
            <a:xfrm>
              <a:off x="0" y="-47625"/>
              <a:ext cx="1006794" cy="1642631"/>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78655">
            <a:off x="2561380" y="2956369"/>
            <a:ext cx="1752527" cy="388742"/>
          </a:xfrm>
          <a:custGeom>
            <a:avLst/>
            <a:gdLst/>
            <a:ahLst/>
            <a:cxnLst/>
            <a:rect r="r" b="b" t="t" l="l"/>
            <a:pathLst>
              <a:path h="388742" w="1752527">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5352186" y="6077555"/>
            <a:ext cx="3963836" cy="3949422"/>
          </a:xfrm>
          <a:custGeom>
            <a:avLst/>
            <a:gdLst/>
            <a:ahLst/>
            <a:cxnLst/>
            <a:rect r="r" b="b" t="t" l="l"/>
            <a:pathLst>
              <a:path h="3949422" w="3963836">
                <a:moveTo>
                  <a:pt x="0" y="0"/>
                </a:moveTo>
                <a:lnTo>
                  <a:pt x="3963837" y="0"/>
                </a:lnTo>
                <a:lnTo>
                  <a:pt x="3963837" y="3949422"/>
                </a:lnTo>
                <a:lnTo>
                  <a:pt x="0" y="394942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7757694" y="2507726"/>
            <a:ext cx="3253862" cy="3712913"/>
          </a:xfrm>
          <a:custGeom>
            <a:avLst/>
            <a:gdLst/>
            <a:ahLst/>
            <a:cxnLst/>
            <a:rect r="r" b="b" t="t" l="l"/>
            <a:pathLst>
              <a:path h="3712913" w="3253862">
                <a:moveTo>
                  <a:pt x="0" y="0"/>
                </a:moveTo>
                <a:lnTo>
                  <a:pt x="3253862" y="0"/>
                </a:lnTo>
                <a:lnTo>
                  <a:pt x="3253862" y="3712913"/>
                </a:lnTo>
                <a:lnTo>
                  <a:pt x="0" y="37129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999048">
            <a:off x="5406865" y="3934666"/>
            <a:ext cx="2287365" cy="777704"/>
          </a:xfrm>
          <a:custGeom>
            <a:avLst/>
            <a:gdLst/>
            <a:ahLst/>
            <a:cxnLst/>
            <a:rect r="r" b="b" t="t" l="l"/>
            <a:pathLst>
              <a:path h="777704" w="2287365">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7310804">
            <a:off x="8796891" y="7141829"/>
            <a:ext cx="2287365" cy="777704"/>
          </a:xfrm>
          <a:custGeom>
            <a:avLst/>
            <a:gdLst/>
            <a:ahLst/>
            <a:cxnLst/>
            <a:rect r="r" b="b" t="t" l="l"/>
            <a:pathLst>
              <a:path h="777704" w="2287365">
                <a:moveTo>
                  <a:pt x="0" y="0"/>
                </a:moveTo>
                <a:lnTo>
                  <a:pt x="2287364" y="0"/>
                </a:lnTo>
                <a:lnTo>
                  <a:pt x="2287364" y="777704"/>
                </a:lnTo>
                <a:lnTo>
                  <a:pt x="0" y="7777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4" id="14"/>
          <p:cNvGrpSpPr/>
          <p:nvPr/>
        </p:nvGrpSpPr>
        <p:grpSpPr>
          <a:xfrm rot="0">
            <a:off x="6310652" y="838823"/>
            <a:ext cx="6746034" cy="1430778"/>
            <a:chOff x="0" y="0"/>
            <a:chExt cx="2068248" cy="438658"/>
          </a:xfrm>
        </p:grpSpPr>
        <p:sp>
          <p:nvSpPr>
            <p:cNvPr name="Freeform 15" id="15"/>
            <p:cNvSpPr/>
            <p:nvPr/>
          </p:nvSpPr>
          <p:spPr>
            <a:xfrm flipH="false" flipV="false" rot="0">
              <a:off x="0" y="0"/>
              <a:ext cx="2068249" cy="438658"/>
            </a:xfrm>
            <a:custGeom>
              <a:avLst/>
              <a:gdLst/>
              <a:ahLst/>
              <a:cxnLst/>
              <a:rect r="r" b="b" t="t" l="l"/>
              <a:pathLst>
                <a:path h="438658" w="2068249">
                  <a:moveTo>
                    <a:pt x="2295" y="0"/>
                  </a:moveTo>
                  <a:lnTo>
                    <a:pt x="2065953" y="0"/>
                  </a:lnTo>
                  <a:cubicBezTo>
                    <a:pt x="2067221" y="0"/>
                    <a:pt x="2068249" y="1028"/>
                    <a:pt x="2068249" y="2295"/>
                  </a:cubicBezTo>
                  <a:lnTo>
                    <a:pt x="2068249" y="436363"/>
                  </a:lnTo>
                  <a:cubicBezTo>
                    <a:pt x="2068249" y="437631"/>
                    <a:pt x="2067221" y="438658"/>
                    <a:pt x="2065953" y="438658"/>
                  </a:cubicBezTo>
                  <a:lnTo>
                    <a:pt x="2295" y="438658"/>
                  </a:lnTo>
                  <a:cubicBezTo>
                    <a:pt x="1028" y="438658"/>
                    <a:pt x="0" y="437631"/>
                    <a:pt x="0" y="436363"/>
                  </a:cubicBezTo>
                  <a:lnTo>
                    <a:pt x="0" y="2295"/>
                  </a:lnTo>
                  <a:cubicBezTo>
                    <a:pt x="0" y="1028"/>
                    <a:pt x="1028" y="0"/>
                    <a:pt x="2295" y="0"/>
                  </a:cubicBezTo>
                  <a:close/>
                </a:path>
              </a:pathLst>
            </a:custGeom>
            <a:solidFill>
              <a:srgbClr val="FFFFFF"/>
            </a:solidFill>
            <a:ln w="19050" cap="sq">
              <a:solidFill>
                <a:srgbClr val="000000"/>
              </a:solidFill>
              <a:prstDash val="solid"/>
              <a:miter/>
            </a:ln>
          </p:spPr>
        </p:sp>
        <p:sp>
          <p:nvSpPr>
            <p:cNvPr name="TextBox 16" id="16"/>
            <p:cNvSpPr txBox="true"/>
            <p:nvPr/>
          </p:nvSpPr>
          <p:spPr>
            <a:xfrm>
              <a:off x="0" y="-47625"/>
              <a:ext cx="2068248" cy="486283"/>
            </a:xfrm>
            <a:prstGeom prst="rect">
              <a:avLst/>
            </a:prstGeom>
          </p:spPr>
          <p:txBody>
            <a:bodyPr anchor="ctr" rtlCol="false" tIns="50800" lIns="50800" bIns="50800" rIns="50800"/>
            <a:lstStyle/>
            <a:p>
              <a:pPr algn="ctr">
                <a:lnSpc>
                  <a:spcPts val="3210"/>
                </a:lnSpc>
              </a:pPr>
            </a:p>
          </p:txBody>
        </p:sp>
      </p:grpSp>
      <p:sp>
        <p:nvSpPr>
          <p:cNvPr name="Freeform 17" id="17"/>
          <p:cNvSpPr/>
          <p:nvPr/>
        </p:nvSpPr>
        <p:spPr>
          <a:xfrm flipH="false" flipV="false" rot="0">
            <a:off x="12098352" y="838823"/>
            <a:ext cx="585624" cy="813367"/>
          </a:xfrm>
          <a:custGeom>
            <a:avLst/>
            <a:gdLst/>
            <a:ahLst/>
            <a:cxnLst/>
            <a:rect r="r" b="b" t="t" l="l"/>
            <a:pathLst>
              <a:path h="813367" w="585624">
                <a:moveTo>
                  <a:pt x="0" y="0"/>
                </a:moveTo>
                <a:lnTo>
                  <a:pt x="585624" y="0"/>
                </a:lnTo>
                <a:lnTo>
                  <a:pt x="585624" y="813366"/>
                </a:lnTo>
                <a:lnTo>
                  <a:pt x="0" y="81336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true" flipV="false" rot="117431">
            <a:off x="10985508" y="4398583"/>
            <a:ext cx="2043165" cy="1675395"/>
          </a:xfrm>
          <a:custGeom>
            <a:avLst/>
            <a:gdLst/>
            <a:ahLst/>
            <a:cxnLst/>
            <a:rect r="r" b="b" t="t" l="l"/>
            <a:pathLst>
              <a:path h="1675395" w="2043165">
                <a:moveTo>
                  <a:pt x="2043164" y="0"/>
                </a:moveTo>
                <a:lnTo>
                  <a:pt x="0" y="0"/>
                </a:lnTo>
                <a:lnTo>
                  <a:pt x="0" y="1675395"/>
                </a:lnTo>
                <a:lnTo>
                  <a:pt x="2043164" y="1675395"/>
                </a:lnTo>
                <a:lnTo>
                  <a:pt x="2043164"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false" flipV="false" rot="0">
            <a:off x="12391164" y="4323518"/>
            <a:ext cx="5286789" cy="5528011"/>
          </a:xfrm>
          <a:custGeom>
            <a:avLst/>
            <a:gdLst/>
            <a:ahLst/>
            <a:cxnLst/>
            <a:rect r="r" b="b" t="t" l="l"/>
            <a:pathLst>
              <a:path h="5528011" w="5286789">
                <a:moveTo>
                  <a:pt x="0" y="0"/>
                </a:moveTo>
                <a:lnTo>
                  <a:pt x="5286789" y="0"/>
                </a:lnTo>
                <a:lnTo>
                  <a:pt x="5286789" y="5528012"/>
                </a:lnTo>
                <a:lnTo>
                  <a:pt x="0" y="552801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0">
            <a:off x="2350090" y="6765514"/>
            <a:ext cx="2378808" cy="1414130"/>
          </a:xfrm>
          <a:custGeom>
            <a:avLst/>
            <a:gdLst/>
            <a:ahLst/>
            <a:cxnLst/>
            <a:rect r="r" b="b" t="t" l="l"/>
            <a:pathLst>
              <a:path h="1414130" w="2378808">
                <a:moveTo>
                  <a:pt x="0" y="0"/>
                </a:moveTo>
                <a:lnTo>
                  <a:pt x="2378809" y="0"/>
                </a:lnTo>
                <a:lnTo>
                  <a:pt x="2378809" y="1414131"/>
                </a:lnTo>
                <a:lnTo>
                  <a:pt x="0" y="141413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21" id="21"/>
          <p:cNvSpPr txBox="true"/>
          <p:nvPr/>
        </p:nvSpPr>
        <p:spPr>
          <a:xfrm rot="0">
            <a:off x="6921065" y="287955"/>
            <a:ext cx="4709867" cy="1705424"/>
          </a:xfrm>
          <a:prstGeom prst="rect">
            <a:avLst/>
          </a:prstGeom>
        </p:spPr>
        <p:txBody>
          <a:bodyPr anchor="t" rtlCol="false" tIns="0" lIns="0" bIns="0" rIns="0">
            <a:spAutoFit/>
          </a:bodyPr>
          <a:lstStyle/>
          <a:p>
            <a:pPr>
              <a:lnSpc>
                <a:spcPts val="8375"/>
              </a:lnSpc>
            </a:pPr>
            <a:r>
              <a:rPr lang="en-US" sz="5982">
                <a:solidFill>
                  <a:srgbClr val="01070A"/>
                </a:solidFill>
                <a:latin typeface="Foda Display"/>
              </a:rPr>
              <a:t>        3 тип</a:t>
            </a:r>
          </a:p>
        </p:txBody>
      </p:sp>
      <p:sp>
        <p:nvSpPr>
          <p:cNvPr name="TextBox 22" id="22"/>
          <p:cNvSpPr txBox="true"/>
          <p:nvPr/>
        </p:nvSpPr>
        <p:spPr>
          <a:xfrm rot="0">
            <a:off x="1946791" y="3521151"/>
            <a:ext cx="2981704" cy="3209374"/>
          </a:xfrm>
          <a:prstGeom prst="rect">
            <a:avLst/>
          </a:prstGeom>
        </p:spPr>
        <p:txBody>
          <a:bodyPr anchor="t" rtlCol="false" tIns="0" lIns="0" bIns="0" rIns="0">
            <a:spAutoFit/>
          </a:bodyPr>
          <a:lstStyle/>
          <a:p>
            <a:pPr algn="ctr">
              <a:lnSpc>
                <a:spcPts val="2874"/>
              </a:lnSpc>
              <a:spcBef>
                <a:spcPct val="0"/>
              </a:spcBef>
            </a:pPr>
            <a:r>
              <a:rPr lang="en-US" sz="2053">
                <a:solidFill>
                  <a:srgbClr val="01070A"/>
                </a:solidFill>
                <a:latin typeface="Open Sans Bold"/>
              </a:rPr>
              <a:t>ПІДЛІТКИ   ЦЬОГО ТИПУ ВІДРІЗНЯЮТЬСЯ ПРИМІТИВНИМИ МАТЕРІАЛЬНИМИ  ПОТРЕБАМИ; ВОНИ СХИЛЬНІ ДО ВЖИВАННЯ СПИРТНИХ НАПОЇВ.</a:t>
            </a:r>
          </a:p>
        </p:txBody>
      </p:sp>
      <p:sp>
        <p:nvSpPr>
          <p:cNvPr name="TextBox 23" id="23"/>
          <p:cNvSpPr txBox="true"/>
          <p:nvPr/>
        </p:nvSpPr>
        <p:spPr>
          <a:xfrm rot="0">
            <a:off x="8154093" y="3335328"/>
            <a:ext cx="2323859" cy="2542809"/>
          </a:xfrm>
          <a:prstGeom prst="rect">
            <a:avLst/>
          </a:prstGeom>
        </p:spPr>
        <p:txBody>
          <a:bodyPr anchor="t" rtlCol="false" tIns="0" lIns="0" bIns="0" rIns="0">
            <a:spAutoFit/>
          </a:bodyPr>
          <a:lstStyle/>
          <a:p>
            <a:pPr algn="ctr">
              <a:lnSpc>
                <a:spcPts val="2278"/>
              </a:lnSpc>
              <a:spcBef>
                <a:spcPct val="0"/>
              </a:spcBef>
            </a:pPr>
            <a:r>
              <a:rPr lang="en-US" sz="1627">
                <a:solidFill>
                  <a:srgbClr val="01070A"/>
                </a:solidFill>
                <a:latin typeface="Open Sans Bold"/>
              </a:rPr>
              <a:t>АКТИВНО ПРАГНУТЬ ДО САМОСТІЙНОСТІ, АГРЕСИВНІ, ПОЛЮБЛЯЮТЬ БІЙКИ, НАСЛІДУЮТЬ ЗВИЧКИ ДОРОСЛИХ, МАЮТЬ НИЗЬКУ ЗАГАЛЬНУ ПРАЦЕЗДАТНІСТЬ.</a:t>
            </a:r>
          </a:p>
        </p:txBody>
      </p:sp>
      <p:sp>
        <p:nvSpPr>
          <p:cNvPr name="TextBox 24" id="24"/>
          <p:cNvSpPr txBox="true"/>
          <p:nvPr/>
        </p:nvSpPr>
        <p:spPr>
          <a:xfrm rot="0">
            <a:off x="5973976" y="6916123"/>
            <a:ext cx="2720258" cy="2240183"/>
          </a:xfrm>
          <a:prstGeom prst="rect">
            <a:avLst/>
          </a:prstGeom>
        </p:spPr>
        <p:txBody>
          <a:bodyPr anchor="t" rtlCol="false" tIns="0" lIns="0" bIns="0" rIns="0">
            <a:spAutoFit/>
          </a:bodyPr>
          <a:lstStyle/>
          <a:p>
            <a:pPr algn="ctr">
              <a:lnSpc>
                <a:spcPts val="2589"/>
              </a:lnSpc>
              <a:spcBef>
                <a:spcPct val="0"/>
              </a:spcBef>
            </a:pPr>
            <a:r>
              <a:rPr lang="en-US" sz="1849">
                <a:solidFill>
                  <a:srgbClr val="01070A"/>
                </a:solidFill>
                <a:latin typeface="Open Sans Bold"/>
              </a:rPr>
              <a:t>ДОСИТЬ КОНФЛІКТНІ, АЛЕ ЛЕГКО ПРИСТОСОВУЮТЬСЯ ДО УМОВ, НЕ ЗМІНЮЮЧИ СВОЇХ        ЦІННІСНИХ ОРІЄНТИРІВ.</a:t>
            </a:r>
          </a:p>
        </p:txBody>
      </p:sp>
      <p:sp>
        <p:nvSpPr>
          <p:cNvPr name="TextBox 25" id="25"/>
          <p:cNvSpPr txBox="true"/>
          <p:nvPr/>
        </p:nvSpPr>
        <p:spPr>
          <a:xfrm rot="0">
            <a:off x="13161461" y="5794867"/>
            <a:ext cx="3954204" cy="3167996"/>
          </a:xfrm>
          <a:prstGeom prst="rect">
            <a:avLst/>
          </a:prstGeom>
        </p:spPr>
        <p:txBody>
          <a:bodyPr anchor="t" rtlCol="false" tIns="0" lIns="0" bIns="0" rIns="0">
            <a:spAutoFit/>
          </a:bodyPr>
          <a:lstStyle/>
          <a:p>
            <a:pPr algn="ctr">
              <a:lnSpc>
                <a:spcPts val="2836"/>
              </a:lnSpc>
              <a:spcBef>
                <a:spcPct val="0"/>
              </a:spcBef>
            </a:pPr>
            <a:r>
              <a:rPr lang="en-US" sz="2025">
                <a:solidFill>
                  <a:srgbClr val="01070A"/>
                </a:solidFill>
                <a:latin typeface="Open Sans Bold"/>
              </a:rPr>
              <a:t>ДО ЦИХ ПІДЛІТКІВ СЛІД ВИЯВЛЯТИ ЧУЙНІСТЬ ТА УВАГУ, ОБОВ'ЯЗКОВО ПРОВОДИТИ З НИМИ ЗАНЯТТЯ З ПРОФІЛАКТИКИ ВЖИВАННЯ АЛКОГОЛЮ, НАРКОТИЧНИХ ЗАСОБІВ, НАВЧАТИ ПРИЙОМІВ САМОВДОСКОНАЛЕННЯ.</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93123">
            <a:off x="1897513" y="2712943"/>
            <a:ext cx="4447513" cy="6278195"/>
            <a:chOff x="0" y="0"/>
            <a:chExt cx="1363551" cy="1924815"/>
          </a:xfrm>
        </p:grpSpPr>
        <p:sp>
          <p:nvSpPr>
            <p:cNvPr name="Freeform 4" id="4"/>
            <p:cNvSpPr/>
            <p:nvPr/>
          </p:nvSpPr>
          <p:spPr>
            <a:xfrm flipH="false" flipV="false" rot="0">
              <a:off x="0" y="0"/>
              <a:ext cx="1363551" cy="1924815"/>
            </a:xfrm>
            <a:custGeom>
              <a:avLst/>
              <a:gdLst/>
              <a:ahLst/>
              <a:cxnLst/>
              <a:rect r="r" b="b" t="t" l="l"/>
              <a:pathLst>
                <a:path h="1924815" w="1363551">
                  <a:moveTo>
                    <a:pt x="12185" y="0"/>
                  </a:moveTo>
                  <a:lnTo>
                    <a:pt x="1351366" y="0"/>
                  </a:lnTo>
                  <a:cubicBezTo>
                    <a:pt x="1354598" y="0"/>
                    <a:pt x="1357697" y="1284"/>
                    <a:pt x="1359982" y="3569"/>
                  </a:cubicBezTo>
                  <a:cubicBezTo>
                    <a:pt x="1362267" y="5854"/>
                    <a:pt x="1363551" y="8953"/>
                    <a:pt x="1363551" y="12185"/>
                  </a:cubicBezTo>
                  <a:lnTo>
                    <a:pt x="1363551" y="1912630"/>
                  </a:lnTo>
                  <a:cubicBezTo>
                    <a:pt x="1363551" y="1919359"/>
                    <a:pt x="1358095" y="1924815"/>
                    <a:pt x="1351366" y="1924815"/>
                  </a:cubicBezTo>
                  <a:lnTo>
                    <a:pt x="12185" y="1924815"/>
                  </a:lnTo>
                  <a:cubicBezTo>
                    <a:pt x="5455" y="1924815"/>
                    <a:pt x="0" y="1919359"/>
                    <a:pt x="0" y="1912630"/>
                  </a:cubicBezTo>
                  <a:lnTo>
                    <a:pt x="0" y="12185"/>
                  </a:lnTo>
                  <a:cubicBezTo>
                    <a:pt x="0" y="5455"/>
                    <a:pt x="5455" y="0"/>
                    <a:pt x="12185" y="0"/>
                  </a:cubicBez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1363551" cy="1972440"/>
            </a:xfrm>
            <a:prstGeom prst="rect">
              <a:avLst/>
            </a:prstGeom>
          </p:spPr>
          <p:txBody>
            <a:bodyPr anchor="ctr" rtlCol="false" tIns="50800" lIns="50800" bIns="50800" rIns="50800"/>
            <a:lstStyle/>
            <a:p>
              <a:pPr algn="ctr" marL="0" indent="0" lvl="0">
                <a:lnSpc>
                  <a:spcPts val="3210"/>
                </a:lnSpc>
                <a:spcBef>
                  <a:spcPct val="0"/>
                </a:spcBef>
              </a:pPr>
            </a:p>
          </p:txBody>
        </p:sp>
      </p:grpSp>
      <p:grpSp>
        <p:nvGrpSpPr>
          <p:cNvPr name="Group 6" id="6"/>
          <p:cNvGrpSpPr/>
          <p:nvPr/>
        </p:nvGrpSpPr>
        <p:grpSpPr>
          <a:xfrm rot="0">
            <a:off x="1795706" y="2743042"/>
            <a:ext cx="4287159" cy="6074756"/>
            <a:chOff x="0" y="0"/>
            <a:chExt cx="1314388" cy="1862443"/>
          </a:xfrm>
        </p:grpSpPr>
        <p:sp>
          <p:nvSpPr>
            <p:cNvPr name="Freeform 7" id="7"/>
            <p:cNvSpPr/>
            <p:nvPr/>
          </p:nvSpPr>
          <p:spPr>
            <a:xfrm flipH="false" flipV="false" rot="0">
              <a:off x="0" y="0"/>
              <a:ext cx="1314388" cy="1862443"/>
            </a:xfrm>
            <a:custGeom>
              <a:avLst/>
              <a:gdLst/>
              <a:ahLst/>
              <a:cxnLst/>
              <a:rect r="r" b="b" t="t" l="l"/>
              <a:pathLst>
                <a:path h="1862443" w="1314388">
                  <a:moveTo>
                    <a:pt x="19864" y="0"/>
                  </a:moveTo>
                  <a:lnTo>
                    <a:pt x="1294524" y="0"/>
                  </a:lnTo>
                  <a:cubicBezTo>
                    <a:pt x="1305495" y="0"/>
                    <a:pt x="1314388" y="8894"/>
                    <a:pt x="1314388" y="19864"/>
                  </a:cubicBezTo>
                  <a:lnTo>
                    <a:pt x="1314388" y="1842579"/>
                  </a:lnTo>
                  <a:cubicBezTo>
                    <a:pt x="1314388" y="1853550"/>
                    <a:pt x="1305495" y="1862443"/>
                    <a:pt x="1294524" y="1862443"/>
                  </a:cubicBezTo>
                  <a:lnTo>
                    <a:pt x="19864" y="1862443"/>
                  </a:lnTo>
                  <a:cubicBezTo>
                    <a:pt x="8894" y="1862443"/>
                    <a:pt x="0" y="1853550"/>
                    <a:pt x="0" y="1842579"/>
                  </a:cubicBezTo>
                  <a:lnTo>
                    <a:pt x="0" y="19864"/>
                  </a:lnTo>
                  <a:cubicBezTo>
                    <a:pt x="0" y="8894"/>
                    <a:pt x="8894" y="0"/>
                    <a:pt x="19864" y="0"/>
                  </a:cubicBezTo>
                  <a:close/>
                </a:path>
              </a:pathLst>
            </a:custGeom>
            <a:solidFill>
              <a:srgbClr val="FFFFFF"/>
            </a:solidFill>
            <a:ln w="19050" cap="sq">
              <a:solidFill>
                <a:srgbClr val="000000"/>
              </a:solidFill>
              <a:prstDash val="solid"/>
              <a:miter/>
            </a:ln>
          </p:spPr>
        </p:sp>
        <p:sp>
          <p:nvSpPr>
            <p:cNvPr name="TextBox 8" id="8"/>
            <p:cNvSpPr txBox="true"/>
            <p:nvPr/>
          </p:nvSpPr>
          <p:spPr>
            <a:xfrm>
              <a:off x="0" y="-47625"/>
              <a:ext cx="1314388" cy="1910068"/>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78655">
            <a:off x="2968814" y="2490128"/>
            <a:ext cx="2280365" cy="505826"/>
          </a:xfrm>
          <a:custGeom>
            <a:avLst/>
            <a:gdLst/>
            <a:ahLst/>
            <a:cxnLst/>
            <a:rect r="r" b="b" t="t" l="l"/>
            <a:pathLst>
              <a:path h="505826" w="2280365">
                <a:moveTo>
                  <a:pt x="0" y="0"/>
                </a:moveTo>
                <a:lnTo>
                  <a:pt x="2280365" y="0"/>
                </a:lnTo>
                <a:lnTo>
                  <a:pt x="2280365" y="505827"/>
                </a:lnTo>
                <a:lnTo>
                  <a:pt x="0" y="50582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3517137" y="1990738"/>
            <a:ext cx="4167409" cy="4152255"/>
          </a:xfrm>
          <a:custGeom>
            <a:avLst/>
            <a:gdLst/>
            <a:ahLst/>
            <a:cxnLst/>
            <a:rect r="r" b="b" t="t" l="l"/>
            <a:pathLst>
              <a:path h="4152255" w="4167409">
                <a:moveTo>
                  <a:pt x="0" y="0"/>
                </a:moveTo>
                <a:lnTo>
                  <a:pt x="4167409" y="0"/>
                </a:lnTo>
                <a:lnTo>
                  <a:pt x="4167409" y="4152255"/>
                </a:lnTo>
                <a:lnTo>
                  <a:pt x="0" y="41522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2843482">
            <a:off x="6227420" y="3459182"/>
            <a:ext cx="2287365" cy="777704"/>
          </a:xfrm>
          <a:custGeom>
            <a:avLst/>
            <a:gdLst/>
            <a:ahLst/>
            <a:cxnLst/>
            <a:rect r="r" b="b" t="t" l="l"/>
            <a:pathLst>
              <a:path h="777704" w="2287365">
                <a:moveTo>
                  <a:pt x="0" y="0"/>
                </a:moveTo>
                <a:lnTo>
                  <a:pt x="2287365" y="0"/>
                </a:lnTo>
                <a:lnTo>
                  <a:pt x="2287365" y="777704"/>
                </a:lnTo>
                <a:lnTo>
                  <a:pt x="0" y="7777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2" id="12"/>
          <p:cNvGrpSpPr/>
          <p:nvPr/>
        </p:nvGrpSpPr>
        <p:grpSpPr>
          <a:xfrm rot="0">
            <a:off x="6310652" y="724523"/>
            <a:ext cx="6435269" cy="1440003"/>
            <a:chOff x="0" y="0"/>
            <a:chExt cx="1972972" cy="441487"/>
          </a:xfrm>
        </p:grpSpPr>
        <p:sp>
          <p:nvSpPr>
            <p:cNvPr name="Freeform 13" id="13"/>
            <p:cNvSpPr/>
            <p:nvPr/>
          </p:nvSpPr>
          <p:spPr>
            <a:xfrm flipH="false" flipV="false" rot="0">
              <a:off x="0" y="0"/>
              <a:ext cx="1972972" cy="441487"/>
            </a:xfrm>
            <a:custGeom>
              <a:avLst/>
              <a:gdLst/>
              <a:ahLst/>
              <a:cxnLst/>
              <a:rect r="r" b="b" t="t" l="l"/>
              <a:pathLst>
                <a:path h="441487" w="1972972">
                  <a:moveTo>
                    <a:pt x="2406" y="0"/>
                  </a:moveTo>
                  <a:lnTo>
                    <a:pt x="1970566" y="0"/>
                  </a:lnTo>
                  <a:cubicBezTo>
                    <a:pt x="1971895" y="0"/>
                    <a:pt x="1972972" y="1077"/>
                    <a:pt x="1972972" y="2406"/>
                  </a:cubicBezTo>
                  <a:lnTo>
                    <a:pt x="1972972" y="439081"/>
                  </a:lnTo>
                  <a:cubicBezTo>
                    <a:pt x="1972972" y="440410"/>
                    <a:pt x="1971895" y="441487"/>
                    <a:pt x="1970566" y="441487"/>
                  </a:cubicBezTo>
                  <a:lnTo>
                    <a:pt x="2406" y="441487"/>
                  </a:lnTo>
                  <a:cubicBezTo>
                    <a:pt x="1077" y="441487"/>
                    <a:pt x="0" y="440410"/>
                    <a:pt x="0" y="439081"/>
                  </a:cubicBezTo>
                  <a:lnTo>
                    <a:pt x="0" y="2406"/>
                  </a:lnTo>
                  <a:cubicBezTo>
                    <a:pt x="0" y="1077"/>
                    <a:pt x="1077" y="0"/>
                    <a:pt x="2406" y="0"/>
                  </a:cubicBezTo>
                  <a:close/>
                </a:path>
              </a:pathLst>
            </a:custGeom>
            <a:solidFill>
              <a:srgbClr val="FFFFFF"/>
            </a:solidFill>
            <a:ln w="19050" cap="sq">
              <a:solidFill>
                <a:srgbClr val="000000"/>
              </a:solidFill>
              <a:prstDash val="solid"/>
              <a:miter/>
            </a:ln>
          </p:spPr>
        </p:sp>
        <p:sp>
          <p:nvSpPr>
            <p:cNvPr name="TextBox 14" id="14"/>
            <p:cNvSpPr txBox="true"/>
            <p:nvPr/>
          </p:nvSpPr>
          <p:spPr>
            <a:xfrm>
              <a:off x="0" y="-47625"/>
              <a:ext cx="1972972" cy="489112"/>
            </a:xfrm>
            <a:prstGeom prst="rect">
              <a:avLst/>
            </a:prstGeom>
          </p:spPr>
          <p:txBody>
            <a:bodyPr anchor="ctr" rtlCol="false" tIns="50800" lIns="50800" bIns="50800" rIns="50800"/>
            <a:lstStyle/>
            <a:p>
              <a:pPr algn="ctr">
                <a:lnSpc>
                  <a:spcPts val="3210"/>
                </a:lnSpc>
              </a:pPr>
            </a:p>
          </p:txBody>
        </p:sp>
      </p:grpSp>
      <p:sp>
        <p:nvSpPr>
          <p:cNvPr name="Freeform 15" id="15"/>
          <p:cNvSpPr/>
          <p:nvPr/>
        </p:nvSpPr>
        <p:spPr>
          <a:xfrm flipH="false" flipV="false" rot="0">
            <a:off x="11662560" y="631157"/>
            <a:ext cx="585624" cy="813367"/>
          </a:xfrm>
          <a:custGeom>
            <a:avLst/>
            <a:gdLst/>
            <a:ahLst/>
            <a:cxnLst/>
            <a:rect r="r" b="b" t="t" l="l"/>
            <a:pathLst>
              <a:path h="813367" w="585624">
                <a:moveTo>
                  <a:pt x="0" y="0"/>
                </a:moveTo>
                <a:lnTo>
                  <a:pt x="585624" y="0"/>
                </a:lnTo>
                <a:lnTo>
                  <a:pt x="585624" y="813367"/>
                </a:lnTo>
                <a:lnTo>
                  <a:pt x="0" y="8133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6" id="16"/>
          <p:cNvGrpSpPr/>
          <p:nvPr/>
        </p:nvGrpSpPr>
        <p:grpSpPr>
          <a:xfrm rot="0">
            <a:off x="7791378" y="4825318"/>
            <a:ext cx="4818139" cy="2836978"/>
            <a:chOff x="0" y="0"/>
            <a:chExt cx="1477180" cy="869781"/>
          </a:xfrm>
        </p:grpSpPr>
        <p:sp>
          <p:nvSpPr>
            <p:cNvPr name="Freeform 17" id="17"/>
            <p:cNvSpPr/>
            <p:nvPr/>
          </p:nvSpPr>
          <p:spPr>
            <a:xfrm flipH="false" flipV="false" rot="0">
              <a:off x="0" y="0"/>
              <a:ext cx="1477180" cy="869781"/>
            </a:xfrm>
            <a:custGeom>
              <a:avLst/>
              <a:gdLst/>
              <a:ahLst/>
              <a:cxnLst/>
              <a:rect r="r" b="b" t="t" l="l"/>
              <a:pathLst>
                <a:path h="869781" w="1477180">
                  <a:moveTo>
                    <a:pt x="3214" y="0"/>
                  </a:moveTo>
                  <a:lnTo>
                    <a:pt x="1473966" y="0"/>
                  </a:lnTo>
                  <a:cubicBezTo>
                    <a:pt x="1475741" y="0"/>
                    <a:pt x="1477180" y="1439"/>
                    <a:pt x="1477180" y="3214"/>
                  </a:cubicBezTo>
                  <a:lnTo>
                    <a:pt x="1477180" y="866568"/>
                  </a:lnTo>
                  <a:cubicBezTo>
                    <a:pt x="1477180" y="868343"/>
                    <a:pt x="1475741" y="869781"/>
                    <a:pt x="1473966" y="869781"/>
                  </a:cubicBezTo>
                  <a:lnTo>
                    <a:pt x="3214" y="869781"/>
                  </a:lnTo>
                  <a:cubicBezTo>
                    <a:pt x="1439" y="869781"/>
                    <a:pt x="0" y="868343"/>
                    <a:pt x="0" y="866568"/>
                  </a:cubicBezTo>
                  <a:lnTo>
                    <a:pt x="0" y="3214"/>
                  </a:lnTo>
                  <a:cubicBezTo>
                    <a:pt x="0" y="1439"/>
                    <a:pt x="1439" y="0"/>
                    <a:pt x="3214" y="0"/>
                  </a:cubicBezTo>
                  <a:close/>
                </a:path>
              </a:pathLst>
            </a:custGeom>
            <a:solidFill>
              <a:srgbClr val="FFFFFF"/>
            </a:solidFill>
            <a:ln w="19050" cap="sq">
              <a:solidFill>
                <a:srgbClr val="000000"/>
              </a:solidFill>
              <a:prstDash val="solid"/>
              <a:miter/>
            </a:ln>
          </p:spPr>
        </p:sp>
        <p:sp>
          <p:nvSpPr>
            <p:cNvPr name="TextBox 18" id="18"/>
            <p:cNvSpPr txBox="true"/>
            <p:nvPr/>
          </p:nvSpPr>
          <p:spPr>
            <a:xfrm>
              <a:off x="0" y="-47625"/>
              <a:ext cx="1477180" cy="917406"/>
            </a:xfrm>
            <a:prstGeom prst="rect">
              <a:avLst/>
            </a:prstGeom>
          </p:spPr>
          <p:txBody>
            <a:bodyPr anchor="ctr" rtlCol="false" tIns="50800" lIns="50800" bIns="50800" rIns="50800"/>
            <a:lstStyle/>
            <a:p>
              <a:pPr algn="ctr">
                <a:lnSpc>
                  <a:spcPts val="3210"/>
                </a:lnSpc>
              </a:pPr>
            </a:p>
          </p:txBody>
        </p:sp>
      </p:grpSp>
      <p:sp>
        <p:nvSpPr>
          <p:cNvPr name="Freeform 19" id="19"/>
          <p:cNvSpPr/>
          <p:nvPr/>
        </p:nvSpPr>
        <p:spPr>
          <a:xfrm flipH="false" flipV="false" rot="0">
            <a:off x="11662560" y="4736817"/>
            <a:ext cx="585624" cy="813367"/>
          </a:xfrm>
          <a:custGeom>
            <a:avLst/>
            <a:gdLst/>
            <a:ahLst/>
            <a:cxnLst/>
            <a:rect r="r" b="b" t="t" l="l"/>
            <a:pathLst>
              <a:path h="813367" w="585624">
                <a:moveTo>
                  <a:pt x="0" y="0"/>
                </a:moveTo>
                <a:lnTo>
                  <a:pt x="585624" y="0"/>
                </a:lnTo>
                <a:lnTo>
                  <a:pt x="585624" y="813366"/>
                </a:lnTo>
                <a:lnTo>
                  <a:pt x="0" y="81336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true" flipV="false" rot="-4647571">
            <a:off x="11452108" y="2782279"/>
            <a:ext cx="2587624" cy="2121852"/>
          </a:xfrm>
          <a:custGeom>
            <a:avLst/>
            <a:gdLst/>
            <a:ahLst/>
            <a:cxnLst/>
            <a:rect r="r" b="b" t="t" l="l"/>
            <a:pathLst>
              <a:path h="2121852" w="2587624">
                <a:moveTo>
                  <a:pt x="2587625" y="0"/>
                </a:moveTo>
                <a:lnTo>
                  <a:pt x="0" y="0"/>
                </a:lnTo>
                <a:lnTo>
                  <a:pt x="0" y="2121852"/>
                </a:lnTo>
                <a:lnTo>
                  <a:pt x="2587625" y="2121852"/>
                </a:lnTo>
                <a:lnTo>
                  <a:pt x="2587625"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0">
            <a:off x="2964591" y="7345201"/>
            <a:ext cx="2378808" cy="1414130"/>
          </a:xfrm>
          <a:custGeom>
            <a:avLst/>
            <a:gdLst/>
            <a:ahLst/>
            <a:cxnLst/>
            <a:rect r="r" b="b" t="t" l="l"/>
            <a:pathLst>
              <a:path h="1414130" w="2378808">
                <a:moveTo>
                  <a:pt x="0" y="0"/>
                </a:moveTo>
                <a:lnTo>
                  <a:pt x="2378809" y="0"/>
                </a:lnTo>
                <a:lnTo>
                  <a:pt x="2378809" y="1414130"/>
                </a:lnTo>
                <a:lnTo>
                  <a:pt x="0" y="141413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2" id="22"/>
          <p:cNvSpPr txBox="true"/>
          <p:nvPr/>
        </p:nvSpPr>
        <p:spPr>
          <a:xfrm rot="0">
            <a:off x="7498566" y="215576"/>
            <a:ext cx="3375785" cy="1565724"/>
          </a:xfrm>
          <a:prstGeom prst="rect">
            <a:avLst/>
          </a:prstGeom>
        </p:spPr>
        <p:txBody>
          <a:bodyPr anchor="t" rtlCol="false" tIns="0" lIns="0" bIns="0" rIns="0">
            <a:spAutoFit/>
          </a:bodyPr>
          <a:lstStyle/>
          <a:p>
            <a:pPr>
              <a:lnSpc>
                <a:spcPts val="7675"/>
              </a:lnSpc>
            </a:pPr>
            <a:r>
              <a:rPr lang="en-US" sz="5482">
                <a:solidFill>
                  <a:srgbClr val="01070A"/>
                </a:solidFill>
                <a:latin typeface="Foda Display"/>
              </a:rPr>
              <a:t>    4 тип</a:t>
            </a:r>
          </a:p>
        </p:txBody>
      </p:sp>
      <p:sp>
        <p:nvSpPr>
          <p:cNvPr name="TextBox 23" id="23"/>
          <p:cNvSpPr txBox="true"/>
          <p:nvPr/>
        </p:nvSpPr>
        <p:spPr>
          <a:xfrm rot="0">
            <a:off x="2005256" y="3117734"/>
            <a:ext cx="3868059" cy="438992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latin typeface="Open Sans Bold"/>
              </a:rPr>
              <a:t>ПРОБЛЕМНІ ДІТИ ЦЬОГО ТИПУ МАЮТЬ ПРИМІТИВНІ ПОТРЕБИ, ВЕДУТЬ СПОЖИВАЦЬКИЙ СПОСІБ ЖИТТЯ, ХАРАКТЕРИЗУЮТЬСЯ АМОРАЛЬНИМИ ПЕРЕКОНАННЯМИ Й НАСТАНОВАМИ, ЯК ПРАВИЛО, НЕ ВСТИГАЮТЬ У НАВЧАННІ.</a:t>
            </a:r>
          </a:p>
        </p:txBody>
      </p:sp>
      <p:sp>
        <p:nvSpPr>
          <p:cNvPr name="TextBox 24" id="24"/>
          <p:cNvSpPr txBox="true"/>
          <p:nvPr/>
        </p:nvSpPr>
        <p:spPr>
          <a:xfrm rot="0">
            <a:off x="8084190" y="5124369"/>
            <a:ext cx="4163994" cy="198962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latin typeface="Open Sans Bold"/>
              </a:rPr>
              <a:t>НЕГАТИВНО І ЦІЛЕСПРЯМОВАНО ВПЛИВАЮТЬ НА КОЛЕКТИВ, СХИЛЬНІ ДО КРАДІЖОК. </a:t>
            </a:r>
          </a:p>
        </p:txBody>
      </p:sp>
      <p:sp>
        <p:nvSpPr>
          <p:cNvPr name="TextBox 25" id="25"/>
          <p:cNvSpPr txBox="true"/>
          <p:nvPr/>
        </p:nvSpPr>
        <p:spPr>
          <a:xfrm rot="0">
            <a:off x="14291060" y="2546785"/>
            <a:ext cx="2670177" cy="278972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latin typeface="Open Sans Bold"/>
              </a:rPr>
              <a:t>ТАКІ ДІТИ ПОТРЕБУЮТЬ СУВОРОГО КОНТРОЛЮ З БОКУ ПЕДАГОГІЧНОГО  КОЛЕКТИВУ.</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2282942" y="-589740"/>
            <a:ext cx="11753926" cy="12247451"/>
            <a:chOff x="0" y="0"/>
            <a:chExt cx="3095684" cy="3225666"/>
          </a:xfrm>
        </p:grpSpPr>
        <p:sp>
          <p:nvSpPr>
            <p:cNvPr name="Freeform 4" id="4"/>
            <p:cNvSpPr/>
            <p:nvPr/>
          </p:nvSpPr>
          <p:spPr>
            <a:xfrm flipH="false" flipV="false" rot="0">
              <a:off x="0" y="0"/>
              <a:ext cx="3095684" cy="3225666"/>
            </a:xfrm>
            <a:custGeom>
              <a:avLst/>
              <a:gdLst/>
              <a:ahLst/>
              <a:cxnLst/>
              <a:rect r="r" b="b" t="t" l="l"/>
              <a:pathLst>
                <a:path h="3225666" w="3095684">
                  <a:moveTo>
                    <a:pt x="0" y="0"/>
                  </a:moveTo>
                  <a:lnTo>
                    <a:pt x="3095684" y="0"/>
                  </a:lnTo>
                  <a:lnTo>
                    <a:pt x="3095684" y="3225666"/>
                  </a:lnTo>
                  <a:lnTo>
                    <a:pt x="0" y="3225666"/>
                  </a:lnTo>
                  <a:close/>
                </a:path>
              </a:pathLst>
            </a:custGeom>
            <a:solidFill>
              <a:srgbClr val="FFFFFF"/>
            </a:solidFill>
            <a:ln w="38100" cap="sq">
              <a:solidFill>
                <a:srgbClr val="000000"/>
              </a:solidFill>
              <a:prstDash val="solid"/>
              <a:miter/>
            </a:ln>
          </p:spPr>
        </p:sp>
        <p:sp>
          <p:nvSpPr>
            <p:cNvPr name="TextBox 5" id="5"/>
            <p:cNvSpPr txBox="true"/>
            <p:nvPr/>
          </p:nvSpPr>
          <p:spPr>
            <a:xfrm>
              <a:off x="0" y="-47625"/>
              <a:ext cx="3095684" cy="3273291"/>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true" flipV="false" rot="0">
            <a:off x="12948036" y="7532431"/>
            <a:ext cx="3658668" cy="2660849"/>
          </a:xfrm>
          <a:custGeom>
            <a:avLst/>
            <a:gdLst/>
            <a:ahLst/>
            <a:cxnLst/>
            <a:rect r="r" b="b" t="t" l="l"/>
            <a:pathLst>
              <a:path h="2660849" w="3658668">
                <a:moveTo>
                  <a:pt x="3658668" y="0"/>
                </a:moveTo>
                <a:lnTo>
                  <a:pt x="0" y="0"/>
                </a:lnTo>
                <a:lnTo>
                  <a:pt x="0" y="2660849"/>
                </a:lnTo>
                <a:lnTo>
                  <a:pt x="3658668" y="2660849"/>
                </a:lnTo>
                <a:lnTo>
                  <a:pt x="3658668"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0">
            <a:off x="687782" y="6019656"/>
            <a:ext cx="2734640" cy="2843199"/>
          </a:xfrm>
          <a:custGeom>
            <a:avLst/>
            <a:gdLst/>
            <a:ahLst/>
            <a:cxnLst/>
            <a:rect r="r" b="b" t="t" l="l"/>
            <a:pathLst>
              <a:path h="2843199" w="2734640">
                <a:moveTo>
                  <a:pt x="2734640" y="0"/>
                </a:moveTo>
                <a:lnTo>
                  <a:pt x="0" y="0"/>
                </a:lnTo>
                <a:lnTo>
                  <a:pt x="0" y="2843199"/>
                </a:lnTo>
                <a:lnTo>
                  <a:pt x="2734640" y="2843199"/>
                </a:lnTo>
                <a:lnTo>
                  <a:pt x="273464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635976" y="90153"/>
            <a:ext cx="11240156" cy="911206"/>
          </a:xfrm>
          <a:prstGeom prst="rect">
            <a:avLst/>
          </a:prstGeom>
        </p:spPr>
        <p:txBody>
          <a:bodyPr anchor="t" rtlCol="false" tIns="0" lIns="0" bIns="0" rIns="0">
            <a:spAutoFit/>
          </a:bodyPr>
          <a:lstStyle/>
          <a:p>
            <a:pPr algn="ctr">
              <a:lnSpc>
                <a:spcPts val="3662"/>
              </a:lnSpc>
              <a:spcBef>
                <a:spcPct val="0"/>
              </a:spcBef>
            </a:pPr>
            <a:r>
              <a:rPr lang="en-US" sz="2616">
                <a:solidFill>
                  <a:srgbClr val="1E3F48"/>
                </a:solidFill>
                <a:latin typeface="Open Sans Bold"/>
              </a:rPr>
              <a:t>АЛГОРИТМ РОБОТИ ПРАКТИЧНОГО ПСИХОЛОГА</a:t>
            </a:r>
          </a:p>
          <a:p>
            <a:pPr algn="ctr">
              <a:lnSpc>
                <a:spcPts val="3662"/>
              </a:lnSpc>
              <a:spcBef>
                <a:spcPct val="0"/>
              </a:spcBef>
            </a:pPr>
            <a:r>
              <a:rPr lang="en-US" sz="2616">
                <a:solidFill>
                  <a:srgbClr val="1E3F48"/>
                </a:solidFill>
                <a:latin typeface="Open Sans Bold"/>
              </a:rPr>
              <a:t>З ВАЖКОВИХОВУВАНИМИ ДІТЬМИ ТА УЧНЯМИ «ГРУПИ РИЗИКУ»</a:t>
            </a:r>
          </a:p>
        </p:txBody>
      </p:sp>
      <p:sp>
        <p:nvSpPr>
          <p:cNvPr name="TextBox 9" id="9"/>
          <p:cNvSpPr txBox="true"/>
          <p:nvPr/>
        </p:nvSpPr>
        <p:spPr>
          <a:xfrm rot="0">
            <a:off x="3422422" y="1522298"/>
            <a:ext cx="9525614" cy="8043059"/>
          </a:xfrm>
          <a:prstGeom prst="rect">
            <a:avLst/>
          </a:prstGeom>
        </p:spPr>
        <p:txBody>
          <a:bodyPr anchor="t" rtlCol="false" tIns="0" lIns="0" bIns="0" rIns="0">
            <a:spAutoFit/>
          </a:bodyPr>
          <a:lstStyle/>
          <a:p>
            <a:pPr algn="ctr">
              <a:lnSpc>
                <a:spcPts val="4986"/>
              </a:lnSpc>
              <a:spcBef>
                <a:spcPct val="0"/>
              </a:spcBef>
            </a:pPr>
            <a:r>
              <a:rPr lang="en-US" sz="3561">
                <a:solidFill>
                  <a:srgbClr val="01070A"/>
                </a:solidFill>
                <a:latin typeface="Open Sans Bold"/>
              </a:rPr>
              <a:t>1.</a:t>
            </a:r>
            <a:r>
              <a:rPr lang="en-US" sz="3561">
                <a:solidFill>
                  <a:srgbClr val="01070A"/>
                </a:solidFill>
                <a:latin typeface="Open Sans Bold"/>
              </a:rPr>
              <a:t>ВИЯВЛЕННЯ ДІТЕЙ ТА УЧНІВ, СХИЛЬНИХ ДО ПРАВОПОРУШЕНЬ, ВЖИВАННЯ АЛКОГОЛЬНИХ НАПОЇВ, НАРКОТИЧНИХ ТА ПСИХОТРОПНИХ РЕЧОВИН, СХИЛЬНИХ ДО БРОДЯЖНИЦТВА ТА ЖЕБРАЦТВА, ПРОЯВІВ ЖОРСТОКОСТІ ТА НАСИЛЛЯ, ЯКІ МАЮТЬ ПРОБЛЕМИ В ПОВЕДІНЦІ, ОЗНАКИ ЕМОЦІЙНИХ РОЗЛАДІВ, СХИЛЬНІ ДО АУТОАГРЕСИВНОЇ, САМОУШКОДЖУЮЧОЇ АБО СУЇЦІДАЛЬНОЇ ПОВЕДІНКИ ТА МАЮТЬ ТРУДНОЩІ В НАВЧАННІ І ВИХОВАННІ.</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4185267" y="0"/>
            <a:ext cx="9048214" cy="12247451"/>
            <a:chOff x="0" y="0"/>
            <a:chExt cx="2383069" cy="3225666"/>
          </a:xfrm>
        </p:grpSpPr>
        <p:sp>
          <p:nvSpPr>
            <p:cNvPr name="Freeform 4" id="4"/>
            <p:cNvSpPr/>
            <p:nvPr/>
          </p:nvSpPr>
          <p:spPr>
            <a:xfrm flipH="false" flipV="false" rot="0">
              <a:off x="0" y="0"/>
              <a:ext cx="2383069" cy="3225666"/>
            </a:xfrm>
            <a:custGeom>
              <a:avLst/>
              <a:gdLst/>
              <a:ahLst/>
              <a:cxnLst/>
              <a:rect r="r" b="b" t="t" l="l"/>
              <a:pathLst>
                <a:path h="3225666" w="2383069">
                  <a:moveTo>
                    <a:pt x="0" y="0"/>
                  </a:moveTo>
                  <a:lnTo>
                    <a:pt x="2383069" y="0"/>
                  </a:lnTo>
                  <a:lnTo>
                    <a:pt x="2383069" y="3225666"/>
                  </a:lnTo>
                  <a:lnTo>
                    <a:pt x="0" y="3225666"/>
                  </a:lnTo>
                  <a:close/>
                </a:path>
              </a:pathLst>
            </a:custGeom>
            <a:solidFill>
              <a:srgbClr val="FFFFFF"/>
            </a:solidFill>
            <a:ln w="38100" cap="sq">
              <a:solidFill>
                <a:srgbClr val="000000"/>
              </a:solidFill>
              <a:prstDash val="solid"/>
              <a:miter/>
            </a:ln>
          </p:spPr>
        </p:sp>
        <p:sp>
          <p:nvSpPr>
            <p:cNvPr name="TextBox 5" id="5"/>
            <p:cNvSpPr txBox="true"/>
            <p:nvPr/>
          </p:nvSpPr>
          <p:spPr>
            <a:xfrm>
              <a:off x="0" y="-47625"/>
              <a:ext cx="2383069" cy="3273291"/>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true" flipV="false" rot="0">
            <a:off x="9995756" y="6123726"/>
            <a:ext cx="4921675" cy="3579400"/>
          </a:xfrm>
          <a:custGeom>
            <a:avLst/>
            <a:gdLst/>
            <a:ahLst/>
            <a:cxnLst/>
            <a:rect r="r" b="b" t="t" l="l"/>
            <a:pathLst>
              <a:path h="3579400" w="4921675">
                <a:moveTo>
                  <a:pt x="4921675" y="0"/>
                </a:moveTo>
                <a:lnTo>
                  <a:pt x="0" y="0"/>
                </a:lnTo>
                <a:lnTo>
                  <a:pt x="0" y="3579400"/>
                </a:lnTo>
                <a:lnTo>
                  <a:pt x="4921675" y="3579400"/>
                </a:lnTo>
                <a:lnTo>
                  <a:pt x="492167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0">
            <a:off x="3310616" y="6490098"/>
            <a:ext cx="3190321" cy="3316969"/>
          </a:xfrm>
          <a:custGeom>
            <a:avLst/>
            <a:gdLst/>
            <a:ahLst/>
            <a:cxnLst/>
            <a:rect r="r" b="b" t="t" l="l"/>
            <a:pathLst>
              <a:path h="3316969" w="3190321">
                <a:moveTo>
                  <a:pt x="3190320" y="0"/>
                </a:moveTo>
                <a:lnTo>
                  <a:pt x="0" y="0"/>
                </a:lnTo>
                <a:lnTo>
                  <a:pt x="0" y="3316969"/>
                </a:lnTo>
                <a:lnTo>
                  <a:pt x="3190320" y="3316969"/>
                </a:lnTo>
                <a:lnTo>
                  <a:pt x="319032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4438166" y="1213776"/>
            <a:ext cx="8554211" cy="4352989"/>
          </a:xfrm>
          <a:prstGeom prst="rect">
            <a:avLst/>
          </a:prstGeom>
        </p:spPr>
        <p:txBody>
          <a:bodyPr anchor="t" rtlCol="false" tIns="0" lIns="0" bIns="0" rIns="0">
            <a:spAutoFit/>
          </a:bodyPr>
          <a:lstStyle/>
          <a:p>
            <a:pPr algn="ctr">
              <a:lnSpc>
                <a:spcPts val="5863"/>
              </a:lnSpc>
              <a:spcBef>
                <a:spcPct val="0"/>
              </a:spcBef>
            </a:pPr>
            <a:r>
              <a:rPr lang="en-US" sz="4187">
                <a:solidFill>
                  <a:srgbClr val="000000"/>
                </a:solidFill>
                <a:latin typeface="Open Sans Bold"/>
              </a:rPr>
              <a:t>2. ВИЗНАЧЕННЯ ПРИЧИН ТРУДНОЩІВ ДІТЕЙ ТА УЧНІВ РІЗНИХ КАТЕГОРІЙ «ГРУПИ РИЗИКУ», ІНДИВІДУАЛЬНА ДІАГНОСТИКА «ВАЖКОВИХОВУВАНИХ».</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443013" y="-482583"/>
            <a:ext cx="9048214" cy="12247451"/>
            <a:chOff x="0" y="0"/>
            <a:chExt cx="2383069" cy="3225666"/>
          </a:xfrm>
        </p:grpSpPr>
        <p:sp>
          <p:nvSpPr>
            <p:cNvPr name="Freeform 4" id="4"/>
            <p:cNvSpPr/>
            <p:nvPr/>
          </p:nvSpPr>
          <p:spPr>
            <a:xfrm flipH="false" flipV="false" rot="0">
              <a:off x="0" y="0"/>
              <a:ext cx="2383069" cy="3225666"/>
            </a:xfrm>
            <a:custGeom>
              <a:avLst/>
              <a:gdLst/>
              <a:ahLst/>
              <a:cxnLst/>
              <a:rect r="r" b="b" t="t" l="l"/>
              <a:pathLst>
                <a:path h="3225666" w="2383069">
                  <a:moveTo>
                    <a:pt x="0" y="0"/>
                  </a:moveTo>
                  <a:lnTo>
                    <a:pt x="2383069" y="0"/>
                  </a:lnTo>
                  <a:lnTo>
                    <a:pt x="2383069" y="3225666"/>
                  </a:lnTo>
                  <a:lnTo>
                    <a:pt x="0" y="3225666"/>
                  </a:lnTo>
                  <a:close/>
                </a:path>
              </a:pathLst>
            </a:custGeom>
            <a:solidFill>
              <a:srgbClr val="FFFFFF"/>
            </a:solidFill>
            <a:ln w="38100" cap="sq">
              <a:solidFill>
                <a:srgbClr val="000000"/>
              </a:solidFill>
              <a:prstDash val="solid"/>
              <a:miter/>
            </a:ln>
          </p:spPr>
        </p:sp>
        <p:sp>
          <p:nvSpPr>
            <p:cNvPr name="TextBox 5" id="5"/>
            <p:cNvSpPr txBox="true"/>
            <p:nvPr/>
          </p:nvSpPr>
          <p:spPr>
            <a:xfrm>
              <a:off x="0" y="-47625"/>
              <a:ext cx="2383069" cy="3273291"/>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true" flipV="false" rot="0">
            <a:off x="7243811" y="6239169"/>
            <a:ext cx="5565196" cy="4047415"/>
          </a:xfrm>
          <a:custGeom>
            <a:avLst/>
            <a:gdLst/>
            <a:ahLst/>
            <a:cxnLst/>
            <a:rect r="r" b="b" t="t" l="l"/>
            <a:pathLst>
              <a:path h="4047415" w="5565196">
                <a:moveTo>
                  <a:pt x="5565195" y="0"/>
                </a:moveTo>
                <a:lnTo>
                  <a:pt x="0" y="0"/>
                </a:lnTo>
                <a:lnTo>
                  <a:pt x="0" y="4047415"/>
                </a:lnTo>
                <a:lnTo>
                  <a:pt x="5565195" y="4047415"/>
                </a:lnTo>
                <a:lnTo>
                  <a:pt x="556519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0">
            <a:off x="2587307" y="4580685"/>
            <a:ext cx="3190321" cy="3316969"/>
          </a:xfrm>
          <a:custGeom>
            <a:avLst/>
            <a:gdLst/>
            <a:ahLst/>
            <a:cxnLst/>
            <a:rect r="r" b="b" t="t" l="l"/>
            <a:pathLst>
              <a:path h="3316969" w="3190321">
                <a:moveTo>
                  <a:pt x="3190320" y="0"/>
                </a:moveTo>
                <a:lnTo>
                  <a:pt x="0" y="0"/>
                </a:lnTo>
                <a:lnTo>
                  <a:pt x="0" y="3316969"/>
                </a:lnTo>
                <a:lnTo>
                  <a:pt x="3190320" y="3316969"/>
                </a:lnTo>
                <a:lnTo>
                  <a:pt x="319032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3999571" y="1139805"/>
            <a:ext cx="8144822" cy="4003695"/>
          </a:xfrm>
          <a:prstGeom prst="rect">
            <a:avLst/>
          </a:prstGeom>
        </p:spPr>
        <p:txBody>
          <a:bodyPr anchor="t" rtlCol="false" tIns="0" lIns="0" bIns="0" rIns="0">
            <a:spAutoFit/>
          </a:bodyPr>
          <a:lstStyle/>
          <a:p>
            <a:pPr algn="ctr">
              <a:lnSpc>
                <a:spcPts val="5397"/>
              </a:lnSpc>
              <a:spcBef>
                <a:spcPct val="0"/>
              </a:spcBef>
            </a:pPr>
            <a:r>
              <a:rPr lang="en-US" sz="3855">
                <a:solidFill>
                  <a:srgbClr val="000000"/>
                </a:solidFill>
                <a:latin typeface="Open Sans Bold"/>
              </a:rPr>
              <a:t>3. КОРЕКЦІЙНО-ВІДНОВЛЮВАЛЬНА І РОЗВИВАЛЬНА РОБОТА З УЧНЯМИ ВИЩЕЗАЗНАЧЕНИХ КАТЕГОРІЙ (ІНДИВІДУАЛЬНА/ГРУПОВА).</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2872305" y="-589740"/>
            <a:ext cx="10682357" cy="12247451"/>
            <a:chOff x="0" y="0"/>
            <a:chExt cx="2813460" cy="3225666"/>
          </a:xfrm>
        </p:grpSpPr>
        <p:sp>
          <p:nvSpPr>
            <p:cNvPr name="Freeform 4" id="4"/>
            <p:cNvSpPr/>
            <p:nvPr/>
          </p:nvSpPr>
          <p:spPr>
            <a:xfrm flipH="false" flipV="false" rot="0">
              <a:off x="0" y="0"/>
              <a:ext cx="2813460" cy="3225666"/>
            </a:xfrm>
            <a:custGeom>
              <a:avLst/>
              <a:gdLst/>
              <a:ahLst/>
              <a:cxnLst/>
              <a:rect r="r" b="b" t="t" l="l"/>
              <a:pathLst>
                <a:path h="3225666" w="2813460">
                  <a:moveTo>
                    <a:pt x="0" y="0"/>
                  </a:moveTo>
                  <a:lnTo>
                    <a:pt x="2813460" y="0"/>
                  </a:lnTo>
                  <a:lnTo>
                    <a:pt x="2813460" y="3225666"/>
                  </a:lnTo>
                  <a:lnTo>
                    <a:pt x="0" y="3225666"/>
                  </a:lnTo>
                  <a:close/>
                </a:path>
              </a:pathLst>
            </a:custGeom>
            <a:solidFill>
              <a:srgbClr val="FFFFFF"/>
            </a:solidFill>
            <a:ln w="38100" cap="sq">
              <a:solidFill>
                <a:srgbClr val="000000"/>
              </a:solidFill>
              <a:prstDash val="solid"/>
              <a:miter/>
            </a:ln>
          </p:spPr>
        </p:sp>
        <p:sp>
          <p:nvSpPr>
            <p:cNvPr name="TextBox 5" id="5"/>
            <p:cNvSpPr txBox="true"/>
            <p:nvPr/>
          </p:nvSpPr>
          <p:spPr>
            <a:xfrm>
              <a:off x="0" y="-47625"/>
              <a:ext cx="2813460" cy="3273291"/>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true" flipV="false" rot="0">
            <a:off x="9934036" y="7071857"/>
            <a:ext cx="4420821" cy="3215143"/>
          </a:xfrm>
          <a:custGeom>
            <a:avLst/>
            <a:gdLst/>
            <a:ahLst/>
            <a:cxnLst/>
            <a:rect r="r" b="b" t="t" l="l"/>
            <a:pathLst>
              <a:path h="3215143" w="4420821">
                <a:moveTo>
                  <a:pt x="4420821" y="0"/>
                </a:moveTo>
                <a:lnTo>
                  <a:pt x="0" y="0"/>
                </a:lnTo>
                <a:lnTo>
                  <a:pt x="0" y="3215143"/>
                </a:lnTo>
                <a:lnTo>
                  <a:pt x="4420821" y="3215143"/>
                </a:lnTo>
                <a:lnTo>
                  <a:pt x="442082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0">
            <a:off x="2592916" y="7071857"/>
            <a:ext cx="2462863" cy="2560632"/>
          </a:xfrm>
          <a:custGeom>
            <a:avLst/>
            <a:gdLst/>
            <a:ahLst/>
            <a:cxnLst/>
            <a:rect r="r" b="b" t="t" l="l"/>
            <a:pathLst>
              <a:path h="2560632" w="2462863">
                <a:moveTo>
                  <a:pt x="2462863" y="0"/>
                </a:moveTo>
                <a:lnTo>
                  <a:pt x="0" y="0"/>
                </a:lnTo>
                <a:lnTo>
                  <a:pt x="0" y="2560633"/>
                </a:lnTo>
                <a:lnTo>
                  <a:pt x="2462863" y="2560633"/>
                </a:lnTo>
                <a:lnTo>
                  <a:pt x="2462863"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3211814" y="241747"/>
            <a:ext cx="9093368" cy="6830111"/>
          </a:xfrm>
          <a:prstGeom prst="rect">
            <a:avLst/>
          </a:prstGeom>
        </p:spPr>
        <p:txBody>
          <a:bodyPr anchor="t" rtlCol="false" tIns="0" lIns="0" bIns="0" rIns="0">
            <a:spAutoFit/>
          </a:bodyPr>
          <a:lstStyle/>
          <a:p>
            <a:pPr algn="ctr">
              <a:lnSpc>
                <a:spcPts val="4579"/>
              </a:lnSpc>
              <a:spcBef>
                <a:spcPct val="0"/>
              </a:spcBef>
            </a:pPr>
            <a:r>
              <a:rPr lang="en-US" sz="3270">
                <a:solidFill>
                  <a:srgbClr val="000000"/>
                </a:solidFill>
                <a:latin typeface="Open Sans Bold"/>
              </a:rPr>
              <a:t>4. ПРОСВІТНИЦЬКА РОБОТА З ПЕДКОЛЕКТИВОМ НАВЧАЛЬНОГО ЗАКЛАДУ З ПИТАНЬ ВЗАЄМОДІЇ ПЕДАГОГІВ І ПРАЦІВНИКІВ ПСИХОЛОГІЧНОЇ СЛУЖБИ У ПРОФІЛАКТИЦІ ЗЛОЧИННОСТІ ТА ПРОЯВІВ НАСИЛЛЯ СЕРЕД УЧНІВСЬКОЇ МОЛОДІ, ПОПЕРЕДЖЕННЯ ДИТЯЧОЇ БЕЗПРИТУЛЬНОСТІ І БЕЗДОГЛЯДНОСТІ, ВЖИВАННЯ АЛКОГОЛЮ, НАРКОТИКІВ ТА ПСИХОТРОПНИХ РЕЧОВИН, ВАЖКОВИХОВУВАНОСТІ ДІТЕЙ ТА УЧНІВ.</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4211766" y="-511002"/>
            <a:ext cx="8458851" cy="12247451"/>
            <a:chOff x="0" y="0"/>
            <a:chExt cx="2227846" cy="3225666"/>
          </a:xfrm>
        </p:grpSpPr>
        <p:sp>
          <p:nvSpPr>
            <p:cNvPr name="Freeform 4" id="4"/>
            <p:cNvSpPr/>
            <p:nvPr/>
          </p:nvSpPr>
          <p:spPr>
            <a:xfrm flipH="false" flipV="false" rot="0">
              <a:off x="0" y="0"/>
              <a:ext cx="2227846" cy="3225666"/>
            </a:xfrm>
            <a:custGeom>
              <a:avLst/>
              <a:gdLst/>
              <a:ahLst/>
              <a:cxnLst/>
              <a:rect r="r" b="b" t="t" l="l"/>
              <a:pathLst>
                <a:path h="3225666" w="2227846">
                  <a:moveTo>
                    <a:pt x="0" y="0"/>
                  </a:moveTo>
                  <a:lnTo>
                    <a:pt x="2227846" y="0"/>
                  </a:lnTo>
                  <a:lnTo>
                    <a:pt x="2227846" y="3225666"/>
                  </a:lnTo>
                  <a:lnTo>
                    <a:pt x="0" y="3225666"/>
                  </a:lnTo>
                  <a:close/>
                </a:path>
              </a:pathLst>
            </a:custGeom>
            <a:solidFill>
              <a:srgbClr val="FFFFFF"/>
            </a:solidFill>
            <a:ln w="38100" cap="sq">
              <a:solidFill>
                <a:srgbClr val="000000"/>
              </a:solidFill>
              <a:prstDash val="solid"/>
              <a:miter/>
            </a:ln>
          </p:spPr>
        </p:sp>
        <p:sp>
          <p:nvSpPr>
            <p:cNvPr name="TextBox 5" id="5"/>
            <p:cNvSpPr txBox="true"/>
            <p:nvPr/>
          </p:nvSpPr>
          <p:spPr>
            <a:xfrm>
              <a:off x="0" y="-47625"/>
              <a:ext cx="2227846" cy="3273291"/>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true" flipV="false" rot="0">
            <a:off x="9700495" y="5873946"/>
            <a:ext cx="5565196" cy="4047415"/>
          </a:xfrm>
          <a:custGeom>
            <a:avLst/>
            <a:gdLst/>
            <a:ahLst/>
            <a:cxnLst/>
            <a:rect r="r" b="b" t="t" l="l"/>
            <a:pathLst>
              <a:path h="4047415" w="5565196">
                <a:moveTo>
                  <a:pt x="5565195" y="0"/>
                </a:moveTo>
                <a:lnTo>
                  <a:pt x="0" y="0"/>
                </a:lnTo>
                <a:lnTo>
                  <a:pt x="0" y="4047415"/>
                </a:lnTo>
                <a:lnTo>
                  <a:pt x="5565195" y="4047415"/>
                </a:lnTo>
                <a:lnTo>
                  <a:pt x="556519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0">
            <a:off x="2616606" y="6239169"/>
            <a:ext cx="3190321" cy="3316969"/>
          </a:xfrm>
          <a:custGeom>
            <a:avLst/>
            <a:gdLst/>
            <a:ahLst/>
            <a:cxnLst/>
            <a:rect r="r" b="b" t="t" l="l"/>
            <a:pathLst>
              <a:path h="3316969" w="3190321">
                <a:moveTo>
                  <a:pt x="3190321" y="0"/>
                </a:moveTo>
                <a:lnTo>
                  <a:pt x="0" y="0"/>
                </a:lnTo>
                <a:lnTo>
                  <a:pt x="0" y="3316969"/>
                </a:lnTo>
                <a:lnTo>
                  <a:pt x="3190321" y="3316969"/>
                </a:lnTo>
                <a:lnTo>
                  <a:pt x="3190321"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4784578" y="942975"/>
            <a:ext cx="7022258" cy="4870379"/>
          </a:xfrm>
          <a:prstGeom prst="rect">
            <a:avLst/>
          </a:prstGeom>
        </p:spPr>
        <p:txBody>
          <a:bodyPr anchor="t" rtlCol="false" tIns="0" lIns="0" bIns="0" rIns="0">
            <a:spAutoFit/>
          </a:bodyPr>
          <a:lstStyle/>
          <a:p>
            <a:pPr algn="ctr">
              <a:lnSpc>
                <a:spcPts val="6559"/>
              </a:lnSpc>
              <a:spcBef>
                <a:spcPct val="0"/>
              </a:spcBef>
            </a:pPr>
            <a:r>
              <a:rPr lang="en-US" sz="4685">
                <a:solidFill>
                  <a:srgbClr val="000000"/>
                </a:solidFill>
                <a:latin typeface="Open Sans Bold"/>
              </a:rPr>
              <a:t>5. ПРОСВІТНИЦЬКА РОБОТА З СІМ'ЯМИ ВАЖКОВИХОВУВАНИХ ДІТЕЙ (КОНСУЛЬТАЦІЇ, ВІДВІДУВАННЯ ВДОМА).</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622403" y="0"/>
            <a:ext cx="9048214" cy="12247451"/>
            <a:chOff x="0" y="0"/>
            <a:chExt cx="2383069" cy="3225666"/>
          </a:xfrm>
        </p:grpSpPr>
        <p:sp>
          <p:nvSpPr>
            <p:cNvPr name="Freeform 4" id="4"/>
            <p:cNvSpPr/>
            <p:nvPr/>
          </p:nvSpPr>
          <p:spPr>
            <a:xfrm flipH="false" flipV="false" rot="0">
              <a:off x="0" y="0"/>
              <a:ext cx="2383069" cy="3225666"/>
            </a:xfrm>
            <a:custGeom>
              <a:avLst/>
              <a:gdLst/>
              <a:ahLst/>
              <a:cxnLst/>
              <a:rect r="r" b="b" t="t" l="l"/>
              <a:pathLst>
                <a:path h="3225666" w="2383069">
                  <a:moveTo>
                    <a:pt x="0" y="0"/>
                  </a:moveTo>
                  <a:lnTo>
                    <a:pt x="2383069" y="0"/>
                  </a:lnTo>
                  <a:lnTo>
                    <a:pt x="2383069" y="3225666"/>
                  </a:lnTo>
                  <a:lnTo>
                    <a:pt x="0" y="3225666"/>
                  </a:lnTo>
                  <a:close/>
                </a:path>
              </a:pathLst>
            </a:custGeom>
            <a:solidFill>
              <a:srgbClr val="FFFFFF"/>
            </a:solidFill>
            <a:ln w="38100" cap="sq">
              <a:solidFill>
                <a:srgbClr val="000000"/>
              </a:solidFill>
              <a:prstDash val="solid"/>
              <a:miter/>
            </a:ln>
          </p:spPr>
        </p:sp>
        <p:sp>
          <p:nvSpPr>
            <p:cNvPr name="TextBox 5" id="5"/>
            <p:cNvSpPr txBox="true"/>
            <p:nvPr/>
          </p:nvSpPr>
          <p:spPr>
            <a:xfrm>
              <a:off x="0" y="-47625"/>
              <a:ext cx="2383069" cy="3273291"/>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true" flipV="false" rot="0">
            <a:off x="9888020" y="5210885"/>
            <a:ext cx="5565196" cy="4047415"/>
          </a:xfrm>
          <a:custGeom>
            <a:avLst/>
            <a:gdLst/>
            <a:ahLst/>
            <a:cxnLst/>
            <a:rect r="r" b="b" t="t" l="l"/>
            <a:pathLst>
              <a:path h="4047415" w="5565196">
                <a:moveTo>
                  <a:pt x="5565195" y="0"/>
                </a:moveTo>
                <a:lnTo>
                  <a:pt x="0" y="0"/>
                </a:lnTo>
                <a:lnTo>
                  <a:pt x="0" y="4047415"/>
                </a:lnTo>
                <a:lnTo>
                  <a:pt x="5565195" y="4047415"/>
                </a:lnTo>
                <a:lnTo>
                  <a:pt x="556519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0">
            <a:off x="1355002" y="5873946"/>
            <a:ext cx="3190321" cy="3316969"/>
          </a:xfrm>
          <a:custGeom>
            <a:avLst/>
            <a:gdLst/>
            <a:ahLst/>
            <a:cxnLst/>
            <a:rect r="r" b="b" t="t" l="l"/>
            <a:pathLst>
              <a:path h="3316969" w="3190321">
                <a:moveTo>
                  <a:pt x="3190321" y="0"/>
                </a:moveTo>
                <a:lnTo>
                  <a:pt x="0" y="0"/>
                </a:lnTo>
                <a:lnTo>
                  <a:pt x="0" y="3316969"/>
                </a:lnTo>
                <a:lnTo>
                  <a:pt x="3190321" y="3316969"/>
                </a:lnTo>
                <a:lnTo>
                  <a:pt x="3190321"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4347659" y="952500"/>
            <a:ext cx="7396693" cy="5306838"/>
          </a:xfrm>
          <a:prstGeom prst="rect">
            <a:avLst/>
          </a:prstGeom>
        </p:spPr>
        <p:txBody>
          <a:bodyPr anchor="t" rtlCol="false" tIns="0" lIns="0" bIns="0" rIns="0">
            <a:spAutoFit/>
          </a:bodyPr>
          <a:lstStyle/>
          <a:p>
            <a:pPr algn="ctr">
              <a:lnSpc>
                <a:spcPts val="5344"/>
              </a:lnSpc>
              <a:spcBef>
                <a:spcPct val="0"/>
              </a:spcBef>
            </a:pPr>
            <a:r>
              <a:rPr lang="en-US" sz="3817">
                <a:solidFill>
                  <a:srgbClr val="000000"/>
                </a:solidFill>
                <a:latin typeface="Open Sans Bold"/>
              </a:rPr>
              <a:t>6. ВЗАЄМОДІЯ З АДМІНІСТРАЦІЄЮ НАВЧАЛЬНОГО ЗАКЛАДУ У ПРОФІЛАКТИЦІ НЕГАТИВНИХ ЯВИЩ У ДИТЯЧОМУ ТА УЧНІВСЬКОМУ СЕРЕДОВИЩІ (РАДА ПРОФІЛАКТИКИ, МАЛІ ПЕДРАДИ ТОЩО).</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166986" y="-589740"/>
            <a:ext cx="10066204" cy="12247451"/>
            <a:chOff x="0" y="0"/>
            <a:chExt cx="2651181" cy="3225666"/>
          </a:xfrm>
        </p:grpSpPr>
        <p:sp>
          <p:nvSpPr>
            <p:cNvPr name="Freeform 4" id="4"/>
            <p:cNvSpPr/>
            <p:nvPr/>
          </p:nvSpPr>
          <p:spPr>
            <a:xfrm flipH="false" flipV="false" rot="0">
              <a:off x="0" y="0"/>
              <a:ext cx="2651181" cy="3225666"/>
            </a:xfrm>
            <a:custGeom>
              <a:avLst/>
              <a:gdLst/>
              <a:ahLst/>
              <a:cxnLst/>
              <a:rect r="r" b="b" t="t" l="l"/>
              <a:pathLst>
                <a:path h="3225666" w="2651181">
                  <a:moveTo>
                    <a:pt x="0" y="0"/>
                  </a:moveTo>
                  <a:lnTo>
                    <a:pt x="2651181" y="0"/>
                  </a:lnTo>
                  <a:lnTo>
                    <a:pt x="2651181" y="3225666"/>
                  </a:lnTo>
                  <a:lnTo>
                    <a:pt x="0" y="3225666"/>
                  </a:lnTo>
                  <a:close/>
                </a:path>
              </a:pathLst>
            </a:custGeom>
            <a:solidFill>
              <a:srgbClr val="FFFFFF"/>
            </a:solidFill>
            <a:ln w="38100" cap="sq">
              <a:solidFill>
                <a:srgbClr val="000000"/>
              </a:solidFill>
              <a:prstDash val="solid"/>
              <a:miter/>
            </a:ln>
          </p:spPr>
        </p:sp>
        <p:sp>
          <p:nvSpPr>
            <p:cNvPr name="TextBox 5" id="5"/>
            <p:cNvSpPr txBox="true"/>
            <p:nvPr/>
          </p:nvSpPr>
          <p:spPr>
            <a:xfrm>
              <a:off x="0" y="-47625"/>
              <a:ext cx="2651181" cy="3273291"/>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true" flipV="false" rot="0">
            <a:off x="9834441" y="6068140"/>
            <a:ext cx="5565196" cy="4047415"/>
          </a:xfrm>
          <a:custGeom>
            <a:avLst/>
            <a:gdLst/>
            <a:ahLst/>
            <a:cxnLst/>
            <a:rect r="r" b="b" t="t" l="l"/>
            <a:pathLst>
              <a:path h="4047415" w="5565196">
                <a:moveTo>
                  <a:pt x="5565196" y="0"/>
                </a:moveTo>
                <a:lnTo>
                  <a:pt x="0" y="0"/>
                </a:lnTo>
                <a:lnTo>
                  <a:pt x="0" y="4047415"/>
                </a:lnTo>
                <a:lnTo>
                  <a:pt x="5565196" y="4047415"/>
                </a:lnTo>
                <a:lnTo>
                  <a:pt x="5565196"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0">
            <a:off x="1355002" y="5873946"/>
            <a:ext cx="3190321" cy="3316969"/>
          </a:xfrm>
          <a:custGeom>
            <a:avLst/>
            <a:gdLst/>
            <a:ahLst/>
            <a:cxnLst/>
            <a:rect r="r" b="b" t="t" l="l"/>
            <a:pathLst>
              <a:path h="3316969" w="3190321">
                <a:moveTo>
                  <a:pt x="3190321" y="0"/>
                </a:moveTo>
                <a:lnTo>
                  <a:pt x="0" y="0"/>
                </a:lnTo>
                <a:lnTo>
                  <a:pt x="0" y="3316969"/>
                </a:lnTo>
                <a:lnTo>
                  <a:pt x="3190321" y="3316969"/>
                </a:lnTo>
                <a:lnTo>
                  <a:pt x="3190321"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3549369" y="1183520"/>
            <a:ext cx="9301440" cy="4690426"/>
          </a:xfrm>
          <a:prstGeom prst="rect">
            <a:avLst/>
          </a:prstGeom>
        </p:spPr>
        <p:txBody>
          <a:bodyPr anchor="t" rtlCol="false" tIns="0" lIns="0" bIns="0" rIns="0">
            <a:spAutoFit/>
          </a:bodyPr>
          <a:lstStyle/>
          <a:p>
            <a:pPr algn="ctr">
              <a:lnSpc>
                <a:spcPts val="4714"/>
              </a:lnSpc>
              <a:spcBef>
                <a:spcPct val="0"/>
              </a:spcBef>
            </a:pPr>
            <a:r>
              <a:rPr lang="en-US" sz="3367">
                <a:solidFill>
                  <a:srgbClr val="000000"/>
                </a:solidFill>
                <a:latin typeface="Open Sans Bold"/>
              </a:rPr>
              <a:t>7. ВЗАЄМОДІЯ З ІНСПЕКЦІЄЮ У СПРАВАХ НЕПОВНОЛІТНІХ, СОЦІАЛЬНОЮ СЛУЖБОЮ ТА ІНШИМИ ОРГАНІЗАЦІЯМИ З ПИТАНЬ ПРОФІЛАКТИКИ ЗЛОЧИННОСТІ ТА ПРОЯВІВ НАСИЛЛЯ СЕРЕД УЧНІВСЬКОЇ МОЛОДІ, ПОПЕРЕДЖЕННЯ ДИТЯЧОЇ БЕЗПРИТУЛЬНОСТІ І БЕЗДОГЛЯДНОСТІ ТОЩО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189468">
            <a:off x="3037331" y="1028700"/>
            <a:ext cx="14105205" cy="7792959"/>
            <a:chOff x="0" y="0"/>
            <a:chExt cx="3714951" cy="2052467"/>
          </a:xfrm>
        </p:grpSpPr>
        <p:sp>
          <p:nvSpPr>
            <p:cNvPr name="Freeform 4" id="4"/>
            <p:cNvSpPr/>
            <p:nvPr/>
          </p:nvSpPr>
          <p:spPr>
            <a:xfrm flipH="false" flipV="false" rot="0">
              <a:off x="0" y="0"/>
              <a:ext cx="3714951" cy="2052467"/>
            </a:xfrm>
            <a:custGeom>
              <a:avLst/>
              <a:gdLst/>
              <a:ahLst/>
              <a:cxnLst/>
              <a:rect r="r" b="b" t="t" l="l"/>
              <a:pathLst>
                <a:path h="2052467" w="3714951">
                  <a:moveTo>
                    <a:pt x="0" y="0"/>
                  </a:moveTo>
                  <a:lnTo>
                    <a:pt x="3714951" y="0"/>
                  </a:lnTo>
                  <a:lnTo>
                    <a:pt x="3714951" y="2052467"/>
                  </a:lnTo>
                  <a:lnTo>
                    <a:pt x="0" y="2052467"/>
                  </a:ln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3714951" cy="2100092"/>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263176">
            <a:off x="2481884" y="541075"/>
            <a:ext cx="13615969" cy="7505700"/>
            <a:chOff x="0" y="0"/>
            <a:chExt cx="3586099" cy="1976810"/>
          </a:xfrm>
        </p:grpSpPr>
        <p:sp>
          <p:nvSpPr>
            <p:cNvPr name="Freeform 7" id="7"/>
            <p:cNvSpPr/>
            <p:nvPr/>
          </p:nvSpPr>
          <p:spPr>
            <a:xfrm flipH="false" flipV="false" rot="0">
              <a:off x="0" y="0"/>
              <a:ext cx="3586099" cy="1976810"/>
            </a:xfrm>
            <a:custGeom>
              <a:avLst/>
              <a:gdLst/>
              <a:ahLst/>
              <a:cxnLst/>
              <a:rect r="r" b="b" t="t" l="l"/>
              <a:pathLst>
                <a:path h="1976810" w="3586099">
                  <a:moveTo>
                    <a:pt x="6255" y="0"/>
                  </a:moveTo>
                  <a:lnTo>
                    <a:pt x="3579844" y="0"/>
                  </a:lnTo>
                  <a:cubicBezTo>
                    <a:pt x="3581503" y="0"/>
                    <a:pt x="3583094" y="659"/>
                    <a:pt x="3584267" y="1832"/>
                  </a:cubicBezTo>
                  <a:cubicBezTo>
                    <a:pt x="3585440" y="3005"/>
                    <a:pt x="3586099" y="4596"/>
                    <a:pt x="3586099" y="6255"/>
                  </a:cubicBezTo>
                  <a:lnTo>
                    <a:pt x="3586099" y="1970555"/>
                  </a:lnTo>
                  <a:cubicBezTo>
                    <a:pt x="3586099" y="1974010"/>
                    <a:pt x="3583299" y="1976810"/>
                    <a:pt x="3579844" y="1976810"/>
                  </a:cubicBezTo>
                  <a:lnTo>
                    <a:pt x="6255" y="1976810"/>
                  </a:lnTo>
                  <a:cubicBezTo>
                    <a:pt x="4596" y="1976810"/>
                    <a:pt x="3005" y="1976151"/>
                    <a:pt x="1832" y="1974978"/>
                  </a:cubicBezTo>
                  <a:cubicBezTo>
                    <a:pt x="659" y="1973805"/>
                    <a:pt x="0" y="1972214"/>
                    <a:pt x="0" y="1970555"/>
                  </a:cubicBezTo>
                  <a:lnTo>
                    <a:pt x="0" y="6255"/>
                  </a:lnTo>
                  <a:cubicBezTo>
                    <a:pt x="0" y="4596"/>
                    <a:pt x="659" y="3005"/>
                    <a:pt x="1832" y="1832"/>
                  </a:cubicBezTo>
                  <a:cubicBezTo>
                    <a:pt x="3005" y="659"/>
                    <a:pt x="4596" y="0"/>
                    <a:pt x="6255" y="0"/>
                  </a:cubicBezTo>
                  <a:close/>
                </a:path>
              </a:pathLst>
            </a:custGeom>
            <a:solidFill>
              <a:srgbClr val="FFFFFF"/>
            </a:solidFill>
            <a:ln w="38100" cap="sq">
              <a:solidFill>
                <a:srgbClr val="000000"/>
              </a:solidFill>
              <a:prstDash val="solid"/>
              <a:miter/>
            </a:ln>
          </p:spPr>
        </p:sp>
        <p:sp>
          <p:nvSpPr>
            <p:cNvPr name="TextBox 8" id="8"/>
            <p:cNvSpPr txBox="true"/>
            <p:nvPr/>
          </p:nvSpPr>
          <p:spPr>
            <a:xfrm>
              <a:off x="0" y="-47625"/>
              <a:ext cx="3586099" cy="2024435"/>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7171387" y="252096"/>
            <a:ext cx="3945226" cy="1018586"/>
          </a:xfrm>
          <a:custGeom>
            <a:avLst/>
            <a:gdLst/>
            <a:ahLst/>
            <a:cxnLst/>
            <a:rect r="r" b="b" t="t" l="l"/>
            <a:pathLst>
              <a:path h="1018586" w="3945226">
                <a:moveTo>
                  <a:pt x="0" y="0"/>
                </a:moveTo>
                <a:lnTo>
                  <a:pt x="3945226" y="0"/>
                </a:lnTo>
                <a:lnTo>
                  <a:pt x="3945226" y="1018586"/>
                </a:lnTo>
                <a:lnTo>
                  <a:pt x="0" y="101858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9683960" y="7634174"/>
            <a:ext cx="2380502" cy="657884"/>
          </a:xfrm>
          <a:custGeom>
            <a:avLst/>
            <a:gdLst/>
            <a:ahLst/>
            <a:cxnLst/>
            <a:rect r="r" b="b" t="t" l="l"/>
            <a:pathLst>
              <a:path h="657884" w="2380502">
                <a:moveTo>
                  <a:pt x="0" y="0"/>
                </a:moveTo>
                <a:lnTo>
                  <a:pt x="2380502" y="0"/>
                </a:lnTo>
                <a:lnTo>
                  <a:pt x="2380502" y="657884"/>
                </a:lnTo>
                <a:lnTo>
                  <a:pt x="0" y="6578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4302188" y="4131793"/>
            <a:ext cx="2622717" cy="324263"/>
          </a:xfrm>
          <a:custGeom>
            <a:avLst/>
            <a:gdLst/>
            <a:ahLst/>
            <a:cxnLst/>
            <a:rect r="r" b="b" t="t" l="l"/>
            <a:pathLst>
              <a:path h="324263" w="2622717">
                <a:moveTo>
                  <a:pt x="0" y="0"/>
                </a:moveTo>
                <a:lnTo>
                  <a:pt x="2622717" y="0"/>
                </a:lnTo>
                <a:lnTo>
                  <a:pt x="2622717" y="324263"/>
                </a:lnTo>
                <a:lnTo>
                  <a:pt x="0" y="324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2469465" y="5905716"/>
            <a:ext cx="6921795" cy="4114800"/>
          </a:xfrm>
          <a:custGeom>
            <a:avLst/>
            <a:gdLst/>
            <a:ahLst/>
            <a:cxnLst/>
            <a:rect r="r" b="b" t="t" l="l"/>
            <a:pathLst>
              <a:path h="4114800" w="6921795">
                <a:moveTo>
                  <a:pt x="0" y="0"/>
                </a:moveTo>
                <a:lnTo>
                  <a:pt x="6921795" y="0"/>
                </a:lnTo>
                <a:lnTo>
                  <a:pt x="692179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3740843" y="1586144"/>
            <a:ext cx="11589367" cy="1978121"/>
          </a:xfrm>
          <a:prstGeom prst="rect">
            <a:avLst/>
          </a:prstGeom>
        </p:spPr>
        <p:txBody>
          <a:bodyPr anchor="t" rtlCol="false" tIns="0" lIns="0" bIns="0" rIns="0">
            <a:spAutoFit/>
          </a:bodyPr>
          <a:lstStyle/>
          <a:p>
            <a:pPr algn="ctr">
              <a:lnSpc>
                <a:spcPts val="3807"/>
              </a:lnSpc>
            </a:pPr>
          </a:p>
          <a:p>
            <a:pPr algn="ctr">
              <a:lnSpc>
                <a:spcPts val="4094"/>
              </a:lnSpc>
            </a:pPr>
            <a:r>
              <a:rPr lang="en-US" sz="2924">
                <a:solidFill>
                  <a:srgbClr val="01070A"/>
                </a:solidFill>
                <a:latin typeface="Carelia"/>
              </a:rPr>
              <a:t>Особливості роботи вчителя-предметника з «важкими» учнями</a:t>
            </a:r>
          </a:p>
          <a:p>
            <a:pPr algn="ctr" marL="0" indent="0" lvl="0">
              <a:lnSpc>
                <a:spcPts val="3807"/>
              </a:lnSpc>
              <a:spcBef>
                <a:spcPct val="0"/>
              </a:spcBef>
            </a:pPr>
          </a:p>
        </p:txBody>
      </p:sp>
      <p:sp>
        <p:nvSpPr>
          <p:cNvPr name="TextBox 14" id="14"/>
          <p:cNvSpPr txBox="true"/>
          <p:nvPr/>
        </p:nvSpPr>
        <p:spPr>
          <a:xfrm rot="0">
            <a:off x="3037331" y="4084168"/>
            <a:ext cx="10514391" cy="4704105"/>
          </a:xfrm>
          <a:prstGeom prst="rect">
            <a:avLst/>
          </a:prstGeom>
        </p:spPr>
        <p:txBody>
          <a:bodyPr anchor="t" rtlCol="false" tIns="0" lIns="0" bIns="0" rIns="0">
            <a:spAutoFit/>
          </a:bodyPr>
          <a:lstStyle/>
          <a:p>
            <a:pPr>
              <a:lnSpc>
                <a:spcPts val="3638"/>
              </a:lnSpc>
            </a:pPr>
          </a:p>
          <a:p>
            <a:pPr>
              <a:lnSpc>
                <a:spcPts val="3638"/>
              </a:lnSpc>
            </a:pPr>
            <a:r>
              <a:rPr lang="en-US" sz="2599">
                <a:solidFill>
                  <a:srgbClr val="01070A"/>
                </a:solidFill>
                <a:latin typeface="Dosis Bold"/>
              </a:rPr>
              <a:t>а) забезпечення учневi такого мiсця в колективi, яке б задовольняло його прагнення до спiлкування з товаришами</a:t>
            </a:r>
          </a:p>
          <a:p>
            <a:pPr>
              <a:lnSpc>
                <a:spcPts val="3638"/>
              </a:lnSpc>
            </a:pPr>
            <a:r>
              <a:rPr lang="en-US" sz="2599">
                <a:solidFill>
                  <a:srgbClr val="01070A"/>
                </a:solidFill>
                <a:latin typeface="Dosis Bold"/>
              </a:rPr>
              <a:t>,б) створення умов для появи і змiцнення здорових емоцiй, пов’язаних з навчанням, суспiльно-корисною працею, громадським життям,</a:t>
            </a:r>
          </a:p>
          <a:p>
            <a:pPr>
              <a:lnSpc>
                <a:spcPts val="3638"/>
              </a:lnSpc>
            </a:pPr>
            <a:r>
              <a:rPr lang="en-US" sz="2599">
                <a:solidFill>
                  <a:srgbClr val="01070A"/>
                </a:solidFill>
                <a:latin typeface="Dosis Bold"/>
              </a:rPr>
              <a:t>в) роз’яснення учневi етичних норм та вправляння його в позитивних формах поведiнки.</a:t>
            </a:r>
          </a:p>
          <a:p>
            <a:pPr>
              <a:lnSpc>
                <a:spcPts val="2798"/>
              </a:lnSpc>
            </a:pPr>
          </a:p>
          <a:p>
            <a:pPr>
              <a:lnSpc>
                <a:spcPts val="2798"/>
              </a:lnSpc>
            </a:pPr>
          </a:p>
          <a:p>
            <a:pPr algn="l">
              <a:lnSpc>
                <a:spcPts val="2798"/>
              </a:lnSpc>
              <a:spcBef>
                <a:spcPct val="0"/>
              </a:spcBef>
            </a:pPr>
          </a:p>
        </p:txBody>
      </p:sp>
      <p:sp>
        <p:nvSpPr>
          <p:cNvPr name="TextBox 15" id="15"/>
          <p:cNvSpPr txBox="true"/>
          <p:nvPr/>
        </p:nvSpPr>
        <p:spPr>
          <a:xfrm rot="0">
            <a:off x="3517295" y="3445963"/>
            <a:ext cx="11545148" cy="847962"/>
          </a:xfrm>
          <a:prstGeom prst="rect">
            <a:avLst/>
          </a:prstGeom>
        </p:spPr>
        <p:txBody>
          <a:bodyPr anchor="t" rtlCol="false" tIns="0" lIns="0" bIns="0" rIns="0">
            <a:spAutoFit/>
          </a:bodyPr>
          <a:lstStyle/>
          <a:p>
            <a:pPr algn="ctr">
              <a:lnSpc>
                <a:spcPts val="3435"/>
              </a:lnSpc>
              <a:spcBef>
                <a:spcPct val="0"/>
              </a:spcBef>
            </a:pPr>
            <a:r>
              <a:rPr lang="en-US" sz="2453">
                <a:solidFill>
                  <a:srgbClr val="01070A"/>
                </a:solidFill>
                <a:latin typeface="Open Sans Bold Italics"/>
              </a:rPr>
              <a:t>ЩОБ ЗМІНИТИ ПОВЕДIНКУ УЧНЯ, ПЕДАГОГИ ПРОДУМУЮТЬ ПЛАН IНДИВIДУАЛЬНОЇ РОБОТИ З НИМ, МАЮЧИ НА УВАЗI: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37331" y="2030095"/>
            <a:ext cx="13293258" cy="6791564"/>
            <a:chOff x="0" y="0"/>
            <a:chExt cx="3501105" cy="1788725"/>
          </a:xfrm>
        </p:grpSpPr>
        <p:sp>
          <p:nvSpPr>
            <p:cNvPr name="Freeform 4" id="4"/>
            <p:cNvSpPr/>
            <p:nvPr/>
          </p:nvSpPr>
          <p:spPr>
            <a:xfrm flipH="false" flipV="false" rot="0">
              <a:off x="0" y="0"/>
              <a:ext cx="3501105" cy="1788725"/>
            </a:xfrm>
            <a:custGeom>
              <a:avLst/>
              <a:gdLst/>
              <a:ahLst/>
              <a:cxnLst/>
              <a:rect r="r" b="b" t="t" l="l"/>
              <a:pathLst>
                <a:path h="1788725" w="3501105">
                  <a:moveTo>
                    <a:pt x="0" y="0"/>
                  </a:moveTo>
                  <a:lnTo>
                    <a:pt x="3501105" y="0"/>
                  </a:lnTo>
                  <a:lnTo>
                    <a:pt x="3501105" y="1788725"/>
                  </a:lnTo>
                  <a:lnTo>
                    <a:pt x="0" y="1788725"/>
                  </a:ln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3501105" cy="1836350"/>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147716">
            <a:off x="3507127" y="1818242"/>
            <a:ext cx="13603482" cy="7215270"/>
            <a:chOff x="0" y="0"/>
            <a:chExt cx="3582810" cy="1900318"/>
          </a:xfrm>
        </p:grpSpPr>
        <p:sp>
          <p:nvSpPr>
            <p:cNvPr name="Freeform 7" id="7"/>
            <p:cNvSpPr/>
            <p:nvPr/>
          </p:nvSpPr>
          <p:spPr>
            <a:xfrm flipH="false" flipV="false" rot="0">
              <a:off x="0" y="0"/>
              <a:ext cx="3582810" cy="1900318"/>
            </a:xfrm>
            <a:custGeom>
              <a:avLst/>
              <a:gdLst/>
              <a:ahLst/>
              <a:cxnLst/>
              <a:rect r="r" b="b" t="t" l="l"/>
              <a:pathLst>
                <a:path h="1900318" w="3582810">
                  <a:moveTo>
                    <a:pt x="6260" y="0"/>
                  </a:moveTo>
                  <a:lnTo>
                    <a:pt x="3576550" y="0"/>
                  </a:lnTo>
                  <a:cubicBezTo>
                    <a:pt x="3580007" y="0"/>
                    <a:pt x="3582810" y="2803"/>
                    <a:pt x="3582810" y="6260"/>
                  </a:cubicBezTo>
                  <a:lnTo>
                    <a:pt x="3582810" y="1894058"/>
                  </a:lnTo>
                  <a:cubicBezTo>
                    <a:pt x="3582810" y="1895718"/>
                    <a:pt x="3582150" y="1897311"/>
                    <a:pt x="3580976" y="1898485"/>
                  </a:cubicBezTo>
                  <a:cubicBezTo>
                    <a:pt x="3579802" y="1899658"/>
                    <a:pt x="3578210" y="1900318"/>
                    <a:pt x="3576550" y="1900318"/>
                  </a:cubicBezTo>
                  <a:lnTo>
                    <a:pt x="6260" y="1900318"/>
                  </a:lnTo>
                  <a:cubicBezTo>
                    <a:pt x="2803" y="1900318"/>
                    <a:pt x="0" y="1897515"/>
                    <a:pt x="0" y="1894058"/>
                  </a:cubicBezTo>
                  <a:lnTo>
                    <a:pt x="0" y="6260"/>
                  </a:lnTo>
                  <a:cubicBezTo>
                    <a:pt x="0" y="2803"/>
                    <a:pt x="2803" y="0"/>
                    <a:pt x="6260" y="0"/>
                  </a:cubicBezTo>
                  <a:close/>
                </a:path>
              </a:pathLst>
            </a:custGeom>
            <a:solidFill>
              <a:srgbClr val="FFFFFF"/>
            </a:solidFill>
            <a:ln w="38100" cap="sq">
              <a:solidFill>
                <a:srgbClr val="000000"/>
              </a:solidFill>
              <a:prstDash val="solid"/>
              <a:miter/>
            </a:ln>
          </p:spPr>
        </p:sp>
        <p:sp>
          <p:nvSpPr>
            <p:cNvPr name="TextBox 8" id="8"/>
            <p:cNvSpPr txBox="true"/>
            <p:nvPr/>
          </p:nvSpPr>
          <p:spPr>
            <a:xfrm>
              <a:off x="0" y="-47625"/>
              <a:ext cx="3582810" cy="1947943"/>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6928985" y="1314623"/>
            <a:ext cx="3667332" cy="946839"/>
          </a:xfrm>
          <a:custGeom>
            <a:avLst/>
            <a:gdLst/>
            <a:ahLst/>
            <a:cxnLst/>
            <a:rect r="r" b="b" t="t" l="l"/>
            <a:pathLst>
              <a:path h="946839" w="3667332">
                <a:moveTo>
                  <a:pt x="0" y="0"/>
                </a:moveTo>
                <a:lnTo>
                  <a:pt x="3667333" y="0"/>
                </a:lnTo>
                <a:lnTo>
                  <a:pt x="3667333" y="946839"/>
                </a:lnTo>
                <a:lnTo>
                  <a:pt x="0" y="9468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302188" y="5976034"/>
            <a:ext cx="1367954" cy="378053"/>
          </a:xfrm>
          <a:custGeom>
            <a:avLst/>
            <a:gdLst/>
            <a:ahLst/>
            <a:cxnLst/>
            <a:rect r="r" b="b" t="t" l="l"/>
            <a:pathLst>
              <a:path h="378053" w="1367954">
                <a:moveTo>
                  <a:pt x="0" y="0"/>
                </a:moveTo>
                <a:lnTo>
                  <a:pt x="1367954" y="0"/>
                </a:lnTo>
                <a:lnTo>
                  <a:pt x="1367954" y="378053"/>
                </a:lnTo>
                <a:lnTo>
                  <a:pt x="0" y="3780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4302188" y="4131793"/>
            <a:ext cx="2622717" cy="324263"/>
          </a:xfrm>
          <a:custGeom>
            <a:avLst/>
            <a:gdLst/>
            <a:ahLst/>
            <a:cxnLst/>
            <a:rect r="r" b="b" t="t" l="l"/>
            <a:pathLst>
              <a:path h="324263" w="2622717">
                <a:moveTo>
                  <a:pt x="0" y="0"/>
                </a:moveTo>
                <a:lnTo>
                  <a:pt x="2622717" y="0"/>
                </a:lnTo>
                <a:lnTo>
                  <a:pt x="2622717" y="324263"/>
                </a:lnTo>
                <a:lnTo>
                  <a:pt x="0" y="324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1366205" y="5611035"/>
            <a:ext cx="6921795" cy="4114800"/>
          </a:xfrm>
          <a:custGeom>
            <a:avLst/>
            <a:gdLst/>
            <a:ahLst/>
            <a:cxnLst/>
            <a:rect r="r" b="b" t="t" l="l"/>
            <a:pathLst>
              <a:path h="4114800" w="6921795">
                <a:moveTo>
                  <a:pt x="0" y="0"/>
                </a:moveTo>
                <a:lnTo>
                  <a:pt x="6921795" y="0"/>
                </a:lnTo>
                <a:lnTo>
                  <a:pt x="692179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3800869" y="3256278"/>
            <a:ext cx="13203758" cy="3059801"/>
          </a:xfrm>
          <a:prstGeom prst="rect">
            <a:avLst/>
          </a:prstGeom>
        </p:spPr>
        <p:txBody>
          <a:bodyPr anchor="t" rtlCol="false" tIns="0" lIns="0" bIns="0" rIns="0">
            <a:spAutoFit/>
          </a:bodyPr>
          <a:lstStyle/>
          <a:p>
            <a:pPr algn="ctr">
              <a:lnSpc>
                <a:spcPts val="4074"/>
              </a:lnSpc>
              <a:spcBef>
                <a:spcPct val="0"/>
              </a:spcBef>
            </a:pPr>
            <a:r>
              <a:rPr lang="en-US" sz="2910">
                <a:solidFill>
                  <a:srgbClr val="01070A"/>
                </a:solidFill>
                <a:latin typeface="Open Sans Bold"/>
              </a:rPr>
              <a:t>З КОЖНИМ РОКОМ У ШКОЛАХ ЗБІЛЬШУЄТЬСЯ КІЛЬКІСТЬ ВАЖКОВИХОВУВАНИХ УЧНІВ І ЦЯ ПРОБЛЕМА СТОСУЄТЬСЯ НЕ ТІЛЬКИ МІСЬКИХ, А Й СІЛЬСЬКИХ ШКІЛ. ПЕДАГОГІЧНІ КОЛЕКТИВИ ПО-РІЗНОМУ СТАВЛЯТЬСЯ ДО ПРОБЛЕМНИХ УЧНІВ. І НАЙЧАСТІШЕ ПРИПУСКАЮТЬСЯ ПОМИЛКИ - ОБ'ЄДНУЮТЬ ПРОБЛЕМНИХ УЧНІВ У КЛАС "ПЕДАГОГІЧНОЇ ПІДТРИМКИ".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37331" y="1135084"/>
            <a:ext cx="13757038" cy="7686575"/>
            <a:chOff x="0" y="0"/>
            <a:chExt cx="3623253" cy="2024448"/>
          </a:xfrm>
        </p:grpSpPr>
        <p:sp>
          <p:nvSpPr>
            <p:cNvPr name="Freeform 4" id="4"/>
            <p:cNvSpPr/>
            <p:nvPr/>
          </p:nvSpPr>
          <p:spPr>
            <a:xfrm flipH="false" flipV="false" rot="0">
              <a:off x="0" y="0"/>
              <a:ext cx="3623253" cy="2024448"/>
            </a:xfrm>
            <a:custGeom>
              <a:avLst/>
              <a:gdLst/>
              <a:ahLst/>
              <a:cxnLst/>
              <a:rect r="r" b="b" t="t" l="l"/>
              <a:pathLst>
                <a:path h="2024448" w="3623253">
                  <a:moveTo>
                    <a:pt x="0" y="0"/>
                  </a:moveTo>
                  <a:lnTo>
                    <a:pt x="3623253" y="0"/>
                  </a:lnTo>
                  <a:lnTo>
                    <a:pt x="3623253" y="2024448"/>
                  </a:lnTo>
                  <a:lnTo>
                    <a:pt x="0" y="2024448"/>
                  </a:ln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3623253" cy="2072073"/>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147716">
            <a:off x="2439963" y="946138"/>
            <a:ext cx="13408074" cy="7591047"/>
            <a:chOff x="0" y="0"/>
            <a:chExt cx="3531345" cy="1999288"/>
          </a:xfrm>
        </p:grpSpPr>
        <p:sp>
          <p:nvSpPr>
            <p:cNvPr name="Freeform 7" id="7"/>
            <p:cNvSpPr/>
            <p:nvPr/>
          </p:nvSpPr>
          <p:spPr>
            <a:xfrm flipH="false" flipV="false" rot="0">
              <a:off x="0" y="0"/>
              <a:ext cx="3531345" cy="1999288"/>
            </a:xfrm>
            <a:custGeom>
              <a:avLst/>
              <a:gdLst/>
              <a:ahLst/>
              <a:cxnLst/>
              <a:rect r="r" b="b" t="t" l="l"/>
              <a:pathLst>
                <a:path h="1999288" w="3531345">
                  <a:moveTo>
                    <a:pt x="6351" y="0"/>
                  </a:moveTo>
                  <a:lnTo>
                    <a:pt x="3524993" y="0"/>
                  </a:lnTo>
                  <a:cubicBezTo>
                    <a:pt x="3526678" y="0"/>
                    <a:pt x="3528293" y="669"/>
                    <a:pt x="3529484" y="1860"/>
                  </a:cubicBezTo>
                  <a:cubicBezTo>
                    <a:pt x="3530675" y="3051"/>
                    <a:pt x="3531345" y="4667"/>
                    <a:pt x="3531345" y="6351"/>
                  </a:cubicBezTo>
                  <a:lnTo>
                    <a:pt x="3531345" y="1992936"/>
                  </a:lnTo>
                  <a:cubicBezTo>
                    <a:pt x="3531345" y="1994621"/>
                    <a:pt x="3530675" y="1996237"/>
                    <a:pt x="3529484" y="1997428"/>
                  </a:cubicBezTo>
                  <a:cubicBezTo>
                    <a:pt x="3528293" y="1998619"/>
                    <a:pt x="3526678" y="1999288"/>
                    <a:pt x="3524993" y="1999288"/>
                  </a:cubicBezTo>
                  <a:lnTo>
                    <a:pt x="6351" y="1999288"/>
                  </a:lnTo>
                  <a:cubicBezTo>
                    <a:pt x="4667" y="1999288"/>
                    <a:pt x="3051" y="1998619"/>
                    <a:pt x="1860" y="1997428"/>
                  </a:cubicBezTo>
                  <a:cubicBezTo>
                    <a:pt x="669" y="1996237"/>
                    <a:pt x="0" y="1994621"/>
                    <a:pt x="0" y="1992936"/>
                  </a:cubicBezTo>
                  <a:lnTo>
                    <a:pt x="0" y="6351"/>
                  </a:lnTo>
                  <a:cubicBezTo>
                    <a:pt x="0" y="4667"/>
                    <a:pt x="669" y="3051"/>
                    <a:pt x="1860" y="1860"/>
                  </a:cubicBezTo>
                  <a:cubicBezTo>
                    <a:pt x="3051" y="669"/>
                    <a:pt x="4667" y="0"/>
                    <a:pt x="6351" y="0"/>
                  </a:cubicBezTo>
                  <a:close/>
                </a:path>
              </a:pathLst>
            </a:custGeom>
            <a:solidFill>
              <a:srgbClr val="FFFFFF"/>
            </a:solidFill>
            <a:ln w="38100" cap="sq">
              <a:solidFill>
                <a:srgbClr val="000000"/>
              </a:solidFill>
              <a:prstDash val="solid"/>
              <a:miter/>
            </a:ln>
          </p:spPr>
        </p:sp>
        <p:sp>
          <p:nvSpPr>
            <p:cNvPr name="TextBox 8" id="8"/>
            <p:cNvSpPr txBox="true"/>
            <p:nvPr/>
          </p:nvSpPr>
          <p:spPr>
            <a:xfrm>
              <a:off x="0" y="-47625"/>
              <a:ext cx="3531345" cy="2046913"/>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6955775" y="555281"/>
            <a:ext cx="3667332" cy="946839"/>
          </a:xfrm>
          <a:custGeom>
            <a:avLst/>
            <a:gdLst/>
            <a:ahLst/>
            <a:cxnLst/>
            <a:rect r="r" b="b" t="t" l="l"/>
            <a:pathLst>
              <a:path h="946839" w="3667332">
                <a:moveTo>
                  <a:pt x="0" y="0"/>
                </a:moveTo>
                <a:lnTo>
                  <a:pt x="3667332" y="0"/>
                </a:lnTo>
                <a:lnTo>
                  <a:pt x="3667332" y="946838"/>
                </a:lnTo>
                <a:lnTo>
                  <a:pt x="0" y="9468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302188" y="5976034"/>
            <a:ext cx="1367954" cy="378053"/>
          </a:xfrm>
          <a:custGeom>
            <a:avLst/>
            <a:gdLst/>
            <a:ahLst/>
            <a:cxnLst/>
            <a:rect r="r" b="b" t="t" l="l"/>
            <a:pathLst>
              <a:path h="378053" w="1367954">
                <a:moveTo>
                  <a:pt x="0" y="0"/>
                </a:moveTo>
                <a:lnTo>
                  <a:pt x="1367954" y="0"/>
                </a:lnTo>
                <a:lnTo>
                  <a:pt x="1367954" y="378053"/>
                </a:lnTo>
                <a:lnTo>
                  <a:pt x="0" y="3780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3037331" y="3341295"/>
            <a:ext cx="10281307" cy="1271143"/>
          </a:xfrm>
          <a:custGeom>
            <a:avLst/>
            <a:gdLst/>
            <a:ahLst/>
            <a:cxnLst/>
            <a:rect r="r" b="b" t="t" l="l"/>
            <a:pathLst>
              <a:path h="1271143" w="10281307">
                <a:moveTo>
                  <a:pt x="0" y="0"/>
                </a:moveTo>
                <a:lnTo>
                  <a:pt x="10281308" y="0"/>
                </a:lnTo>
                <a:lnTo>
                  <a:pt x="10281308" y="1271143"/>
                </a:lnTo>
                <a:lnTo>
                  <a:pt x="0" y="12711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2741494" y="6863082"/>
            <a:ext cx="5319697" cy="3162401"/>
          </a:xfrm>
          <a:custGeom>
            <a:avLst/>
            <a:gdLst/>
            <a:ahLst/>
            <a:cxnLst/>
            <a:rect r="r" b="b" t="t" l="l"/>
            <a:pathLst>
              <a:path h="3162401" w="5319697">
                <a:moveTo>
                  <a:pt x="0" y="0"/>
                </a:moveTo>
                <a:lnTo>
                  <a:pt x="5319698" y="0"/>
                </a:lnTo>
                <a:lnTo>
                  <a:pt x="5319698" y="3162401"/>
                </a:lnTo>
                <a:lnTo>
                  <a:pt x="0" y="316240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3037331" y="2446916"/>
            <a:ext cx="12140191" cy="5291621"/>
          </a:xfrm>
          <a:prstGeom prst="rect">
            <a:avLst/>
          </a:prstGeom>
        </p:spPr>
        <p:txBody>
          <a:bodyPr anchor="t" rtlCol="false" tIns="0" lIns="0" bIns="0" rIns="0">
            <a:spAutoFit/>
          </a:bodyPr>
          <a:lstStyle/>
          <a:p>
            <a:pPr algn="ctr">
              <a:lnSpc>
                <a:spcPts val="4263"/>
              </a:lnSpc>
              <a:spcBef>
                <a:spcPct val="0"/>
              </a:spcBef>
            </a:pPr>
            <a:r>
              <a:rPr lang="en-US" sz="3045">
                <a:solidFill>
                  <a:srgbClr val="000000"/>
                </a:solidFill>
                <a:latin typeface="Open Sans Bold"/>
              </a:rPr>
              <a:t>ПЕРЕВIРЕНИМ І ВИПРАВДАНИМ ПРАКТИКОЮ СПОСОБОМ ЗАЛУЧЕННЯ ВСIХ БЕЗ ВИНЯТКУ ДIТЕЙ І ПIДЛIТКIВ ДО АКТИВНОЇ УЧАСТI В ЖИТТI УЧНIВСЬКОГО (КЛАСНОГО, А ПОТIМ І ЗАГАЛЬНОШКIЛЬНОГО) КОЛЕКТИВУ Є ОРГАНIЗАЦІЯ ТОВАРИШУВАННЯ ТА ВИКОНАННЯ ГРОМАДСЬКИХ ДОРУЧЕНЬ. УЧНЕВI, ЯКИЙ ТАК ЧИ IНАКШЕ ВИПАДАЄ IЗ НОРМИ, УЧИТЕЛЬ I КОЛЕКТИВ СПЕЦIАЛЬНО ДОБИРАЮТЬ ДОРУЧЕННЯ, ОБЕРЕЖНО, ТАКТОВНО ДОПОМАГАЮТЬ УСПIШНО ВИКОНАТИ І З МАКСИМАЛЬНОЮ ДОБРОЗИЧЛИВIСТЮ ОЦIНЮЮТЬ ЗРОБЛЕНЕ</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37331" y="752999"/>
            <a:ext cx="14094812" cy="8068660"/>
            <a:chOff x="0" y="0"/>
            <a:chExt cx="3712214" cy="2125079"/>
          </a:xfrm>
        </p:grpSpPr>
        <p:sp>
          <p:nvSpPr>
            <p:cNvPr name="Freeform 4" id="4"/>
            <p:cNvSpPr/>
            <p:nvPr/>
          </p:nvSpPr>
          <p:spPr>
            <a:xfrm flipH="false" flipV="false" rot="0">
              <a:off x="0" y="0"/>
              <a:ext cx="3712214" cy="2125079"/>
            </a:xfrm>
            <a:custGeom>
              <a:avLst/>
              <a:gdLst/>
              <a:ahLst/>
              <a:cxnLst/>
              <a:rect r="r" b="b" t="t" l="l"/>
              <a:pathLst>
                <a:path h="2125079" w="3712214">
                  <a:moveTo>
                    <a:pt x="0" y="0"/>
                  </a:moveTo>
                  <a:lnTo>
                    <a:pt x="3712214" y="0"/>
                  </a:lnTo>
                  <a:lnTo>
                    <a:pt x="3712214" y="2125079"/>
                  </a:lnTo>
                  <a:lnTo>
                    <a:pt x="0" y="2125079"/>
                  </a:ln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3712214" cy="2172704"/>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147716">
            <a:off x="829411" y="423185"/>
            <a:ext cx="15359333" cy="8948773"/>
            <a:chOff x="0" y="0"/>
            <a:chExt cx="4045257" cy="2356879"/>
          </a:xfrm>
        </p:grpSpPr>
        <p:sp>
          <p:nvSpPr>
            <p:cNvPr name="Freeform 7" id="7"/>
            <p:cNvSpPr/>
            <p:nvPr/>
          </p:nvSpPr>
          <p:spPr>
            <a:xfrm flipH="false" flipV="false" rot="0">
              <a:off x="0" y="0"/>
              <a:ext cx="4045257" cy="2356879"/>
            </a:xfrm>
            <a:custGeom>
              <a:avLst/>
              <a:gdLst/>
              <a:ahLst/>
              <a:cxnLst/>
              <a:rect r="r" b="b" t="t" l="l"/>
              <a:pathLst>
                <a:path h="2356879" w="4045257">
                  <a:moveTo>
                    <a:pt x="5545" y="0"/>
                  </a:moveTo>
                  <a:lnTo>
                    <a:pt x="4039712" y="0"/>
                  </a:lnTo>
                  <a:cubicBezTo>
                    <a:pt x="4042774" y="0"/>
                    <a:pt x="4045257" y="2482"/>
                    <a:pt x="4045257" y="5545"/>
                  </a:cubicBezTo>
                  <a:lnTo>
                    <a:pt x="4045257" y="2351334"/>
                  </a:lnTo>
                  <a:cubicBezTo>
                    <a:pt x="4045257" y="2354396"/>
                    <a:pt x="4042774" y="2356879"/>
                    <a:pt x="4039712" y="2356879"/>
                  </a:cubicBezTo>
                  <a:lnTo>
                    <a:pt x="5545" y="2356879"/>
                  </a:lnTo>
                  <a:cubicBezTo>
                    <a:pt x="2482" y="2356879"/>
                    <a:pt x="0" y="2354396"/>
                    <a:pt x="0" y="2351334"/>
                  </a:cubicBezTo>
                  <a:lnTo>
                    <a:pt x="0" y="5545"/>
                  </a:lnTo>
                  <a:cubicBezTo>
                    <a:pt x="0" y="2482"/>
                    <a:pt x="2482" y="0"/>
                    <a:pt x="5545" y="0"/>
                  </a:cubicBezTo>
                  <a:close/>
                </a:path>
              </a:pathLst>
            </a:custGeom>
            <a:solidFill>
              <a:srgbClr val="FFFFFF"/>
            </a:solidFill>
            <a:ln w="38100" cap="sq">
              <a:solidFill>
                <a:srgbClr val="000000"/>
              </a:solidFill>
              <a:prstDash val="solid"/>
              <a:miter/>
            </a:ln>
          </p:spPr>
        </p:sp>
        <p:sp>
          <p:nvSpPr>
            <p:cNvPr name="TextBox 8" id="8"/>
            <p:cNvSpPr txBox="true"/>
            <p:nvPr/>
          </p:nvSpPr>
          <p:spPr>
            <a:xfrm>
              <a:off x="0" y="-47625"/>
              <a:ext cx="4045257" cy="2404504"/>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6675411" y="81861"/>
            <a:ext cx="3667332" cy="946839"/>
          </a:xfrm>
          <a:custGeom>
            <a:avLst/>
            <a:gdLst/>
            <a:ahLst/>
            <a:cxnLst/>
            <a:rect r="r" b="b" t="t" l="l"/>
            <a:pathLst>
              <a:path h="946839" w="3667332">
                <a:moveTo>
                  <a:pt x="0" y="0"/>
                </a:moveTo>
                <a:lnTo>
                  <a:pt x="3667332" y="0"/>
                </a:lnTo>
                <a:lnTo>
                  <a:pt x="3667332" y="946839"/>
                </a:lnTo>
                <a:lnTo>
                  <a:pt x="0" y="9468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302188" y="5976034"/>
            <a:ext cx="1367954" cy="378053"/>
          </a:xfrm>
          <a:custGeom>
            <a:avLst/>
            <a:gdLst/>
            <a:ahLst/>
            <a:cxnLst/>
            <a:rect r="r" b="b" t="t" l="l"/>
            <a:pathLst>
              <a:path h="378053" w="1367954">
                <a:moveTo>
                  <a:pt x="0" y="0"/>
                </a:moveTo>
                <a:lnTo>
                  <a:pt x="1367954" y="0"/>
                </a:lnTo>
                <a:lnTo>
                  <a:pt x="1367954" y="378053"/>
                </a:lnTo>
                <a:lnTo>
                  <a:pt x="0" y="3780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4302188" y="4131793"/>
            <a:ext cx="2622717" cy="324263"/>
          </a:xfrm>
          <a:custGeom>
            <a:avLst/>
            <a:gdLst/>
            <a:ahLst/>
            <a:cxnLst/>
            <a:rect r="r" b="b" t="t" l="l"/>
            <a:pathLst>
              <a:path h="324263" w="2622717">
                <a:moveTo>
                  <a:pt x="0" y="0"/>
                </a:moveTo>
                <a:lnTo>
                  <a:pt x="2622717" y="0"/>
                </a:lnTo>
                <a:lnTo>
                  <a:pt x="2622717" y="324263"/>
                </a:lnTo>
                <a:lnTo>
                  <a:pt x="0" y="324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3263063" y="7299825"/>
            <a:ext cx="5024937" cy="2987175"/>
          </a:xfrm>
          <a:custGeom>
            <a:avLst/>
            <a:gdLst/>
            <a:ahLst/>
            <a:cxnLst/>
            <a:rect r="r" b="b" t="t" l="l"/>
            <a:pathLst>
              <a:path h="2987175" w="5024937">
                <a:moveTo>
                  <a:pt x="0" y="0"/>
                </a:moveTo>
                <a:lnTo>
                  <a:pt x="5024937" y="0"/>
                </a:lnTo>
                <a:lnTo>
                  <a:pt x="5024937" y="2987175"/>
                </a:lnTo>
                <a:lnTo>
                  <a:pt x="0" y="298717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1028700" y="1803760"/>
            <a:ext cx="14746831" cy="5570497"/>
          </a:xfrm>
          <a:prstGeom prst="rect">
            <a:avLst/>
          </a:prstGeom>
        </p:spPr>
        <p:txBody>
          <a:bodyPr anchor="t" rtlCol="false" tIns="0" lIns="0" bIns="0" rIns="0">
            <a:spAutoFit/>
          </a:bodyPr>
          <a:lstStyle/>
          <a:p>
            <a:pPr algn="ctr">
              <a:lnSpc>
                <a:spcPts val="4083"/>
              </a:lnSpc>
              <a:spcBef>
                <a:spcPct val="0"/>
              </a:spcBef>
            </a:pPr>
            <a:r>
              <a:rPr lang="en-US" sz="2916">
                <a:solidFill>
                  <a:srgbClr val="000000"/>
                </a:solidFill>
                <a:latin typeface="Open Sans Bold"/>
              </a:rPr>
              <a:t>ВРАХОВУЮЧИ НАДМIРНУ ЕМОЦIЙНIСТЬ ТА IМПУЛЬСИВНIСТЬ ВАЖКОВИХОВУВАНИХ УЧНIВ, ЇМ СЛIД ДОРУЧАТИ ТАКУ ГРОМАДСЬКУ РОБОТУ, ВИКОНАННЯ ЯКОЇ НЕ ВИМАГАЄ ТРИВАЛОГО ЧАСУ, АЛЕ ДАЄ ВИРАЗНI, ПОМIТНI І ВАЖЛИВI ДЛЯ КОЛЕКТИВУ НАСЛIДКИ. ХОРОШОЮ ОЦIНКОЮ ВИКОНАНОЇ РОБОТИ УЧНIВСЬКИЙ КОЛЕКТИВ ВИСЛОВЛЮЄ ДОВIРУ ДО СВОГО ТОВАРИША, МОРАЛЬНО ПIДТРИМУЄ ЙОГО, ВИКЛИКАНЕ В НЬОГО ЗАДОВОЛЕНН (СПОЧАТКУ, МОЖЛИВО І МАЛО ПОМIТНЕ) БАЖАННЯ ЩЕ КРАЩЕ ВИЯВИТИ СЕБЕ. ПIДОЗРIЛЕ І ВОРОЖЕ СТАВЛЕННЯ «ВАЖКОГО» УЧНЯ ДО КОЛЕКТИВУ ЗМIНЮЄТЬСЯ НА ТЕРПИМЕ, А ДАЛI Й НА ПОЗИТИВНЕ, ВIН ПОСТУПОВО НАВЧАЄТЬСЯ ПОВАЖАТИ ДУМКУ ТОВАРИШIВ І ДОРОЖИТИ НЕЮ.</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37331" y="1028700"/>
            <a:ext cx="13612529" cy="7792959"/>
            <a:chOff x="0" y="0"/>
            <a:chExt cx="3585193" cy="2052467"/>
          </a:xfrm>
        </p:grpSpPr>
        <p:sp>
          <p:nvSpPr>
            <p:cNvPr name="Freeform 4" id="4"/>
            <p:cNvSpPr/>
            <p:nvPr/>
          </p:nvSpPr>
          <p:spPr>
            <a:xfrm flipH="false" flipV="false" rot="0">
              <a:off x="0" y="0"/>
              <a:ext cx="3585193" cy="2052467"/>
            </a:xfrm>
            <a:custGeom>
              <a:avLst/>
              <a:gdLst/>
              <a:ahLst/>
              <a:cxnLst/>
              <a:rect r="r" b="b" t="t" l="l"/>
              <a:pathLst>
                <a:path h="2052467" w="3585193">
                  <a:moveTo>
                    <a:pt x="0" y="0"/>
                  </a:moveTo>
                  <a:lnTo>
                    <a:pt x="3585193" y="0"/>
                  </a:lnTo>
                  <a:lnTo>
                    <a:pt x="3585193" y="2052467"/>
                  </a:lnTo>
                  <a:lnTo>
                    <a:pt x="0" y="2052467"/>
                  </a:ln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3585193" cy="2100092"/>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147716">
            <a:off x="2473415" y="632871"/>
            <a:ext cx="13796586" cy="7896110"/>
            <a:chOff x="0" y="0"/>
            <a:chExt cx="3633669" cy="2079634"/>
          </a:xfrm>
        </p:grpSpPr>
        <p:sp>
          <p:nvSpPr>
            <p:cNvPr name="Freeform 7" id="7"/>
            <p:cNvSpPr/>
            <p:nvPr/>
          </p:nvSpPr>
          <p:spPr>
            <a:xfrm flipH="false" flipV="false" rot="0">
              <a:off x="0" y="0"/>
              <a:ext cx="3633669" cy="2079634"/>
            </a:xfrm>
            <a:custGeom>
              <a:avLst/>
              <a:gdLst/>
              <a:ahLst/>
              <a:cxnLst/>
              <a:rect r="r" b="b" t="t" l="l"/>
              <a:pathLst>
                <a:path h="2079634" w="3633669">
                  <a:moveTo>
                    <a:pt x="6173" y="0"/>
                  </a:moveTo>
                  <a:lnTo>
                    <a:pt x="3627496" y="0"/>
                  </a:lnTo>
                  <a:cubicBezTo>
                    <a:pt x="3630906" y="0"/>
                    <a:pt x="3633669" y="2764"/>
                    <a:pt x="3633669" y="6173"/>
                  </a:cubicBezTo>
                  <a:lnTo>
                    <a:pt x="3633669" y="2073461"/>
                  </a:lnTo>
                  <a:cubicBezTo>
                    <a:pt x="3633669" y="2076870"/>
                    <a:pt x="3630906" y="2079634"/>
                    <a:pt x="3627496" y="2079634"/>
                  </a:cubicBezTo>
                  <a:lnTo>
                    <a:pt x="6173" y="2079634"/>
                  </a:lnTo>
                  <a:cubicBezTo>
                    <a:pt x="2764" y="2079634"/>
                    <a:pt x="0" y="2076870"/>
                    <a:pt x="0" y="2073461"/>
                  </a:cubicBezTo>
                  <a:lnTo>
                    <a:pt x="0" y="6173"/>
                  </a:lnTo>
                  <a:cubicBezTo>
                    <a:pt x="0" y="2764"/>
                    <a:pt x="2764" y="0"/>
                    <a:pt x="6173" y="0"/>
                  </a:cubicBezTo>
                  <a:close/>
                </a:path>
              </a:pathLst>
            </a:custGeom>
            <a:solidFill>
              <a:srgbClr val="FFFFFF"/>
            </a:solidFill>
            <a:ln w="38100" cap="sq">
              <a:solidFill>
                <a:srgbClr val="000000"/>
              </a:solidFill>
              <a:prstDash val="solid"/>
              <a:miter/>
            </a:ln>
          </p:spPr>
        </p:sp>
        <p:sp>
          <p:nvSpPr>
            <p:cNvPr name="TextBox 8" id="8"/>
            <p:cNvSpPr txBox="true"/>
            <p:nvPr/>
          </p:nvSpPr>
          <p:spPr>
            <a:xfrm>
              <a:off x="0" y="-47625"/>
              <a:ext cx="3633669" cy="2127259"/>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6924905" y="340194"/>
            <a:ext cx="3667332" cy="946839"/>
          </a:xfrm>
          <a:custGeom>
            <a:avLst/>
            <a:gdLst/>
            <a:ahLst/>
            <a:cxnLst/>
            <a:rect r="r" b="b" t="t" l="l"/>
            <a:pathLst>
              <a:path h="946839" w="3667332">
                <a:moveTo>
                  <a:pt x="0" y="0"/>
                </a:moveTo>
                <a:lnTo>
                  <a:pt x="3667333" y="0"/>
                </a:lnTo>
                <a:lnTo>
                  <a:pt x="3667333" y="946838"/>
                </a:lnTo>
                <a:lnTo>
                  <a:pt x="0" y="9468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0592238" y="1550824"/>
            <a:ext cx="5069520" cy="1401031"/>
          </a:xfrm>
          <a:custGeom>
            <a:avLst/>
            <a:gdLst/>
            <a:ahLst/>
            <a:cxnLst/>
            <a:rect r="r" b="b" t="t" l="l"/>
            <a:pathLst>
              <a:path h="1401031" w="5069520">
                <a:moveTo>
                  <a:pt x="0" y="0"/>
                </a:moveTo>
                <a:lnTo>
                  <a:pt x="5069520" y="0"/>
                </a:lnTo>
                <a:lnTo>
                  <a:pt x="5069520" y="1401031"/>
                </a:lnTo>
                <a:lnTo>
                  <a:pt x="0" y="14010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3252958" y="5262994"/>
            <a:ext cx="6590637" cy="814842"/>
          </a:xfrm>
          <a:custGeom>
            <a:avLst/>
            <a:gdLst/>
            <a:ahLst/>
            <a:cxnLst/>
            <a:rect r="r" b="b" t="t" l="l"/>
            <a:pathLst>
              <a:path h="814842" w="6590637">
                <a:moveTo>
                  <a:pt x="0" y="0"/>
                </a:moveTo>
                <a:lnTo>
                  <a:pt x="6590638" y="0"/>
                </a:lnTo>
                <a:lnTo>
                  <a:pt x="6590638" y="814843"/>
                </a:lnTo>
                <a:lnTo>
                  <a:pt x="0" y="8148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2469465" y="5905716"/>
            <a:ext cx="6921795" cy="4114800"/>
          </a:xfrm>
          <a:custGeom>
            <a:avLst/>
            <a:gdLst/>
            <a:ahLst/>
            <a:cxnLst/>
            <a:rect r="r" b="b" t="t" l="l"/>
            <a:pathLst>
              <a:path h="4114800" w="6921795">
                <a:moveTo>
                  <a:pt x="0" y="0"/>
                </a:moveTo>
                <a:lnTo>
                  <a:pt x="6921795" y="0"/>
                </a:lnTo>
                <a:lnTo>
                  <a:pt x="692179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2881767" y="2194190"/>
            <a:ext cx="12779990" cy="3883647"/>
          </a:xfrm>
          <a:prstGeom prst="rect">
            <a:avLst/>
          </a:prstGeom>
        </p:spPr>
        <p:txBody>
          <a:bodyPr anchor="t" rtlCol="false" tIns="0" lIns="0" bIns="0" rIns="0">
            <a:spAutoFit/>
          </a:bodyPr>
          <a:lstStyle/>
          <a:p>
            <a:pPr algn="ctr">
              <a:lnSpc>
                <a:spcPts val="4480"/>
              </a:lnSpc>
              <a:spcBef>
                <a:spcPct val="0"/>
              </a:spcBef>
            </a:pPr>
            <a:r>
              <a:rPr lang="en-US" sz="3200">
                <a:solidFill>
                  <a:srgbClr val="000000"/>
                </a:solidFill>
                <a:latin typeface="Open Sans Bold"/>
              </a:rPr>
              <a:t>У РОБОТI З ВАЖКОВИХОВУВАНИМИ ДIТЬМИ ВИНЯТКОВУ РОЛЬ ВIДIГРАЄ ФОРМУВАННЯ В НИХ ПОЧУТТЯ «ЗАВТРАШНЬОЇ РАДОСТI», ПЕРСПЕКТИВА ЗДОБУТИ УСПIХ І САМЕ ЦИМ ЗАВОЮВАТИ СОБI АВТОРИТЕТ СЕРЕД ТОВАРИШIВ. ЗБУДЖЕННЯ ПОЗИТИВНИХ ЕМОЦIЙ В.О. СУХОМЛИНСЬКИЙ ВВАЖАВ ЗАПОРУКОЮ РЕАЛЬНИХ ЗМIН У ГРОМАДСЬКIЙ ПОЗИЦIЇ ВИХОВАНЦIВ.</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1644185" y="0"/>
            <a:ext cx="17132830" cy="10298856"/>
            <a:chOff x="0" y="0"/>
            <a:chExt cx="5252708" cy="3157498"/>
          </a:xfrm>
        </p:grpSpPr>
        <p:sp>
          <p:nvSpPr>
            <p:cNvPr name="Freeform 4" id="4"/>
            <p:cNvSpPr/>
            <p:nvPr/>
          </p:nvSpPr>
          <p:spPr>
            <a:xfrm flipH="false" flipV="false" rot="0">
              <a:off x="0" y="0"/>
              <a:ext cx="5252708" cy="3157498"/>
            </a:xfrm>
            <a:custGeom>
              <a:avLst/>
              <a:gdLst/>
              <a:ahLst/>
              <a:cxnLst/>
              <a:rect r="r" b="b" t="t" l="l"/>
              <a:pathLst>
                <a:path h="3157498" w="5252708">
                  <a:moveTo>
                    <a:pt x="4971" y="0"/>
                  </a:moveTo>
                  <a:lnTo>
                    <a:pt x="5247737" y="0"/>
                  </a:lnTo>
                  <a:cubicBezTo>
                    <a:pt x="5249056" y="0"/>
                    <a:pt x="5250320" y="524"/>
                    <a:pt x="5251252" y="1456"/>
                  </a:cubicBezTo>
                  <a:cubicBezTo>
                    <a:pt x="5252184" y="2388"/>
                    <a:pt x="5252708" y="3652"/>
                    <a:pt x="5252708" y="4971"/>
                  </a:cubicBezTo>
                  <a:lnTo>
                    <a:pt x="5252708" y="3152528"/>
                  </a:lnTo>
                  <a:cubicBezTo>
                    <a:pt x="5252708" y="3155273"/>
                    <a:pt x="5250483" y="3157498"/>
                    <a:pt x="5247737" y="3157498"/>
                  </a:cubicBezTo>
                  <a:lnTo>
                    <a:pt x="4971" y="3157498"/>
                  </a:lnTo>
                  <a:cubicBezTo>
                    <a:pt x="3652" y="3157498"/>
                    <a:pt x="2388" y="3156975"/>
                    <a:pt x="1456" y="3156042"/>
                  </a:cubicBezTo>
                  <a:cubicBezTo>
                    <a:pt x="524" y="3155110"/>
                    <a:pt x="0" y="3153846"/>
                    <a:pt x="0" y="3152528"/>
                  </a:cubicBezTo>
                  <a:lnTo>
                    <a:pt x="0" y="4971"/>
                  </a:lnTo>
                  <a:cubicBezTo>
                    <a:pt x="0" y="3652"/>
                    <a:pt x="524" y="2388"/>
                    <a:pt x="1456" y="1456"/>
                  </a:cubicBezTo>
                  <a:cubicBezTo>
                    <a:pt x="2388" y="524"/>
                    <a:pt x="3652" y="0"/>
                    <a:pt x="4971" y="0"/>
                  </a:cubicBezTo>
                  <a:close/>
                </a:path>
              </a:pathLst>
            </a:custGeom>
            <a:solidFill>
              <a:srgbClr val="FFFFFF"/>
            </a:solidFill>
            <a:ln w="19050" cap="sq">
              <a:solidFill>
                <a:srgbClr val="000000"/>
              </a:solidFill>
              <a:prstDash val="solid"/>
              <a:miter/>
            </a:ln>
          </p:spPr>
        </p:sp>
        <p:sp>
          <p:nvSpPr>
            <p:cNvPr name="TextBox 5" id="5"/>
            <p:cNvSpPr txBox="true"/>
            <p:nvPr/>
          </p:nvSpPr>
          <p:spPr>
            <a:xfrm>
              <a:off x="0" y="-47625"/>
              <a:ext cx="5252708" cy="3205123"/>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209671" y="7017634"/>
            <a:ext cx="3287081" cy="2927897"/>
          </a:xfrm>
          <a:custGeom>
            <a:avLst/>
            <a:gdLst/>
            <a:ahLst/>
            <a:cxnLst/>
            <a:rect r="r" b="b" t="t" l="l"/>
            <a:pathLst>
              <a:path h="2927897" w="3287081">
                <a:moveTo>
                  <a:pt x="0" y="0"/>
                </a:moveTo>
                <a:lnTo>
                  <a:pt x="3287081" y="0"/>
                </a:lnTo>
                <a:lnTo>
                  <a:pt x="3287081" y="2927897"/>
                </a:lnTo>
                <a:lnTo>
                  <a:pt x="0" y="29278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1437982">
            <a:off x="15928894" y="-99884"/>
            <a:ext cx="2355678" cy="2257168"/>
          </a:xfrm>
          <a:custGeom>
            <a:avLst/>
            <a:gdLst/>
            <a:ahLst/>
            <a:cxnLst/>
            <a:rect r="r" b="b" t="t" l="l"/>
            <a:pathLst>
              <a:path h="2257168" w="2355678">
                <a:moveTo>
                  <a:pt x="0" y="0"/>
                </a:moveTo>
                <a:lnTo>
                  <a:pt x="2355678" y="0"/>
                </a:lnTo>
                <a:lnTo>
                  <a:pt x="2355678" y="2257168"/>
                </a:lnTo>
                <a:lnTo>
                  <a:pt x="0" y="22571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605772" y="568150"/>
            <a:ext cx="13322767" cy="1486796"/>
          </a:xfrm>
          <a:prstGeom prst="rect">
            <a:avLst/>
          </a:prstGeom>
        </p:spPr>
        <p:txBody>
          <a:bodyPr anchor="t" rtlCol="false" tIns="0" lIns="0" bIns="0" rIns="0">
            <a:spAutoFit/>
          </a:bodyPr>
          <a:lstStyle/>
          <a:p>
            <a:pPr algn="ctr">
              <a:lnSpc>
                <a:spcPts val="5967"/>
              </a:lnSpc>
            </a:pPr>
            <a:r>
              <a:rPr lang="en-US" sz="4262">
                <a:solidFill>
                  <a:srgbClr val="01070A"/>
                </a:solidFill>
                <a:latin typeface="Carelia"/>
              </a:rPr>
              <a:t>Форми, методи і прийоми роботи з сім’єю</a:t>
            </a:r>
          </a:p>
          <a:p>
            <a:pPr algn="ctr" marL="0" indent="0" lvl="0">
              <a:lnSpc>
                <a:spcPts val="5967"/>
              </a:lnSpc>
              <a:spcBef>
                <a:spcPct val="0"/>
              </a:spcBef>
            </a:pPr>
          </a:p>
        </p:txBody>
      </p:sp>
      <p:sp>
        <p:nvSpPr>
          <p:cNvPr name="AutoShape 9" id="9"/>
          <p:cNvSpPr/>
          <p:nvPr/>
        </p:nvSpPr>
        <p:spPr>
          <a:xfrm>
            <a:off x="7041311" y="3994226"/>
            <a:ext cx="0" cy="4554245"/>
          </a:xfrm>
          <a:prstGeom prst="line">
            <a:avLst/>
          </a:prstGeom>
          <a:ln cap="flat" w="38100">
            <a:solidFill>
              <a:srgbClr val="000000"/>
            </a:solidFill>
            <a:prstDash val="solid"/>
            <a:headEnd type="none" len="sm" w="sm"/>
            <a:tailEnd type="none" len="sm" w="sm"/>
          </a:ln>
        </p:spPr>
      </p:sp>
      <p:sp>
        <p:nvSpPr>
          <p:cNvPr name="AutoShape 10" id="10"/>
          <p:cNvSpPr/>
          <p:nvPr/>
        </p:nvSpPr>
        <p:spPr>
          <a:xfrm>
            <a:off x="12384367" y="3927337"/>
            <a:ext cx="0" cy="4554245"/>
          </a:xfrm>
          <a:prstGeom prst="line">
            <a:avLst/>
          </a:prstGeom>
          <a:ln cap="flat" w="38100">
            <a:solidFill>
              <a:srgbClr val="000000"/>
            </a:solidFill>
            <a:prstDash val="solid"/>
            <a:headEnd type="none" len="sm" w="sm"/>
            <a:tailEnd type="none" len="sm" w="sm"/>
          </a:ln>
        </p:spPr>
      </p:sp>
      <p:grpSp>
        <p:nvGrpSpPr>
          <p:cNvPr name="Group 11" id="11"/>
          <p:cNvGrpSpPr/>
          <p:nvPr/>
        </p:nvGrpSpPr>
        <p:grpSpPr>
          <a:xfrm rot="0">
            <a:off x="2270512" y="2348625"/>
            <a:ext cx="4167278" cy="1702325"/>
            <a:chOff x="0" y="0"/>
            <a:chExt cx="1008606" cy="412014"/>
          </a:xfrm>
        </p:grpSpPr>
        <p:sp>
          <p:nvSpPr>
            <p:cNvPr name="Freeform 12" id="12"/>
            <p:cNvSpPr/>
            <p:nvPr/>
          </p:nvSpPr>
          <p:spPr>
            <a:xfrm flipH="false" flipV="false" rot="0">
              <a:off x="0" y="0"/>
              <a:ext cx="1008606" cy="412014"/>
            </a:xfrm>
            <a:custGeom>
              <a:avLst/>
              <a:gdLst/>
              <a:ahLst/>
              <a:cxnLst/>
              <a:rect r="r" b="b" t="t" l="l"/>
              <a:pathLst>
                <a:path h="412014" w="1008606">
                  <a:moveTo>
                    <a:pt x="14862" y="0"/>
                  </a:moveTo>
                  <a:lnTo>
                    <a:pt x="993744" y="0"/>
                  </a:lnTo>
                  <a:cubicBezTo>
                    <a:pt x="997686" y="0"/>
                    <a:pt x="1001466" y="1566"/>
                    <a:pt x="1004253" y="4353"/>
                  </a:cubicBezTo>
                  <a:cubicBezTo>
                    <a:pt x="1007040" y="7140"/>
                    <a:pt x="1008606" y="10921"/>
                    <a:pt x="1008606" y="14862"/>
                  </a:cubicBezTo>
                  <a:lnTo>
                    <a:pt x="1008606" y="397152"/>
                  </a:lnTo>
                  <a:cubicBezTo>
                    <a:pt x="1008606" y="401093"/>
                    <a:pt x="1007040" y="404874"/>
                    <a:pt x="1004253" y="407661"/>
                  </a:cubicBezTo>
                  <a:cubicBezTo>
                    <a:pt x="1001466" y="410448"/>
                    <a:pt x="997686" y="412014"/>
                    <a:pt x="993744" y="412014"/>
                  </a:cubicBezTo>
                  <a:lnTo>
                    <a:pt x="14862" y="412014"/>
                  </a:lnTo>
                  <a:cubicBezTo>
                    <a:pt x="10921" y="412014"/>
                    <a:pt x="7140" y="410448"/>
                    <a:pt x="4353" y="407661"/>
                  </a:cubicBezTo>
                  <a:cubicBezTo>
                    <a:pt x="1566" y="404874"/>
                    <a:pt x="0" y="401093"/>
                    <a:pt x="0" y="397152"/>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name="TextBox 13" id="13"/>
            <p:cNvSpPr txBox="true"/>
            <p:nvPr/>
          </p:nvSpPr>
          <p:spPr>
            <a:xfrm>
              <a:off x="0" y="-85725"/>
              <a:ext cx="1008606" cy="497739"/>
            </a:xfrm>
            <a:prstGeom prst="rect">
              <a:avLst/>
            </a:prstGeom>
          </p:spPr>
          <p:txBody>
            <a:bodyPr anchor="ctr" rtlCol="false" tIns="50800" lIns="50800" bIns="50800" rIns="50800"/>
            <a:lstStyle/>
            <a:p>
              <a:pPr algn="ctr">
                <a:lnSpc>
                  <a:spcPts val="6261"/>
                </a:lnSpc>
              </a:pPr>
              <a:r>
                <a:rPr lang="en-US" sz="4472">
                  <a:solidFill>
                    <a:srgbClr val="FFFFFF"/>
                  </a:solidFill>
                  <a:latin typeface="Dosis"/>
                </a:rPr>
                <a:t>Індивідуальні:</a:t>
              </a:r>
            </a:p>
            <a:p>
              <a:pPr algn="ctr">
                <a:lnSpc>
                  <a:spcPts val="3321"/>
                </a:lnSpc>
              </a:pPr>
            </a:p>
          </p:txBody>
        </p:sp>
      </p:grpSp>
      <p:grpSp>
        <p:nvGrpSpPr>
          <p:cNvPr name="Group 14" id="14"/>
          <p:cNvGrpSpPr/>
          <p:nvPr/>
        </p:nvGrpSpPr>
        <p:grpSpPr>
          <a:xfrm rot="0">
            <a:off x="7748867" y="2348625"/>
            <a:ext cx="4167278" cy="1709842"/>
            <a:chOff x="0" y="0"/>
            <a:chExt cx="1008606" cy="413833"/>
          </a:xfrm>
        </p:grpSpPr>
        <p:sp>
          <p:nvSpPr>
            <p:cNvPr name="Freeform 15" id="15"/>
            <p:cNvSpPr/>
            <p:nvPr/>
          </p:nvSpPr>
          <p:spPr>
            <a:xfrm flipH="false" flipV="false" rot="0">
              <a:off x="0" y="0"/>
              <a:ext cx="1008606" cy="413833"/>
            </a:xfrm>
            <a:custGeom>
              <a:avLst/>
              <a:gdLst/>
              <a:ahLst/>
              <a:cxnLst/>
              <a:rect r="r" b="b" t="t" l="l"/>
              <a:pathLst>
                <a:path h="413833" w="1008606">
                  <a:moveTo>
                    <a:pt x="14862" y="0"/>
                  </a:moveTo>
                  <a:lnTo>
                    <a:pt x="993744" y="0"/>
                  </a:lnTo>
                  <a:cubicBezTo>
                    <a:pt x="997686" y="0"/>
                    <a:pt x="1001466" y="1566"/>
                    <a:pt x="1004253" y="4353"/>
                  </a:cubicBezTo>
                  <a:cubicBezTo>
                    <a:pt x="1007040" y="7140"/>
                    <a:pt x="1008606" y="10921"/>
                    <a:pt x="1008606" y="14862"/>
                  </a:cubicBezTo>
                  <a:lnTo>
                    <a:pt x="1008606" y="398971"/>
                  </a:lnTo>
                  <a:cubicBezTo>
                    <a:pt x="1008606" y="402912"/>
                    <a:pt x="1007040" y="406693"/>
                    <a:pt x="1004253" y="409480"/>
                  </a:cubicBezTo>
                  <a:cubicBezTo>
                    <a:pt x="1001466" y="412267"/>
                    <a:pt x="997686" y="413833"/>
                    <a:pt x="993744" y="413833"/>
                  </a:cubicBezTo>
                  <a:lnTo>
                    <a:pt x="14862" y="413833"/>
                  </a:lnTo>
                  <a:cubicBezTo>
                    <a:pt x="10921" y="413833"/>
                    <a:pt x="7140" y="412267"/>
                    <a:pt x="4353" y="409480"/>
                  </a:cubicBezTo>
                  <a:cubicBezTo>
                    <a:pt x="1566" y="406693"/>
                    <a:pt x="0" y="402912"/>
                    <a:pt x="0" y="398971"/>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name="TextBox 16" id="16"/>
            <p:cNvSpPr txBox="true"/>
            <p:nvPr/>
          </p:nvSpPr>
          <p:spPr>
            <a:xfrm>
              <a:off x="0" y="-85725"/>
              <a:ext cx="1008606" cy="499558"/>
            </a:xfrm>
            <a:prstGeom prst="rect">
              <a:avLst/>
            </a:prstGeom>
          </p:spPr>
          <p:txBody>
            <a:bodyPr anchor="ctr" rtlCol="false" tIns="50800" lIns="50800" bIns="50800" rIns="50800"/>
            <a:lstStyle/>
            <a:p>
              <a:pPr algn="ctr">
                <a:lnSpc>
                  <a:spcPts val="6261"/>
                </a:lnSpc>
              </a:pPr>
              <a:r>
                <a:rPr lang="en-US" sz="4472">
                  <a:solidFill>
                    <a:srgbClr val="FFFFFF"/>
                  </a:solidFill>
                  <a:latin typeface="Dosis"/>
                </a:rPr>
                <a:t>Групові:</a:t>
              </a:r>
            </a:p>
            <a:p>
              <a:pPr algn="ctr">
                <a:lnSpc>
                  <a:spcPts val="5141"/>
                </a:lnSpc>
              </a:pPr>
            </a:p>
          </p:txBody>
        </p:sp>
      </p:grpSp>
      <p:grpSp>
        <p:nvGrpSpPr>
          <p:cNvPr name="Group 17" id="17"/>
          <p:cNvGrpSpPr/>
          <p:nvPr/>
        </p:nvGrpSpPr>
        <p:grpSpPr>
          <a:xfrm rot="0">
            <a:off x="12939455" y="2348625"/>
            <a:ext cx="4167278" cy="1702325"/>
            <a:chOff x="0" y="0"/>
            <a:chExt cx="1008606" cy="412014"/>
          </a:xfrm>
        </p:grpSpPr>
        <p:sp>
          <p:nvSpPr>
            <p:cNvPr name="Freeform 18" id="18"/>
            <p:cNvSpPr/>
            <p:nvPr/>
          </p:nvSpPr>
          <p:spPr>
            <a:xfrm flipH="false" flipV="false" rot="0">
              <a:off x="0" y="0"/>
              <a:ext cx="1008606" cy="412014"/>
            </a:xfrm>
            <a:custGeom>
              <a:avLst/>
              <a:gdLst/>
              <a:ahLst/>
              <a:cxnLst/>
              <a:rect r="r" b="b" t="t" l="l"/>
              <a:pathLst>
                <a:path h="412014" w="1008606">
                  <a:moveTo>
                    <a:pt x="14862" y="0"/>
                  </a:moveTo>
                  <a:lnTo>
                    <a:pt x="993744" y="0"/>
                  </a:lnTo>
                  <a:cubicBezTo>
                    <a:pt x="997686" y="0"/>
                    <a:pt x="1001466" y="1566"/>
                    <a:pt x="1004253" y="4353"/>
                  </a:cubicBezTo>
                  <a:cubicBezTo>
                    <a:pt x="1007040" y="7140"/>
                    <a:pt x="1008606" y="10921"/>
                    <a:pt x="1008606" y="14862"/>
                  </a:cubicBezTo>
                  <a:lnTo>
                    <a:pt x="1008606" y="397152"/>
                  </a:lnTo>
                  <a:cubicBezTo>
                    <a:pt x="1008606" y="401093"/>
                    <a:pt x="1007040" y="404874"/>
                    <a:pt x="1004253" y="407661"/>
                  </a:cubicBezTo>
                  <a:cubicBezTo>
                    <a:pt x="1001466" y="410448"/>
                    <a:pt x="997686" y="412014"/>
                    <a:pt x="993744" y="412014"/>
                  </a:cubicBezTo>
                  <a:lnTo>
                    <a:pt x="14862" y="412014"/>
                  </a:lnTo>
                  <a:cubicBezTo>
                    <a:pt x="10921" y="412014"/>
                    <a:pt x="7140" y="410448"/>
                    <a:pt x="4353" y="407661"/>
                  </a:cubicBezTo>
                  <a:cubicBezTo>
                    <a:pt x="1566" y="404874"/>
                    <a:pt x="0" y="401093"/>
                    <a:pt x="0" y="397152"/>
                  </a:cubicBezTo>
                  <a:lnTo>
                    <a:pt x="0" y="14862"/>
                  </a:lnTo>
                  <a:cubicBezTo>
                    <a:pt x="0" y="10921"/>
                    <a:pt x="1566" y="7140"/>
                    <a:pt x="4353" y="4353"/>
                  </a:cubicBezTo>
                  <a:cubicBezTo>
                    <a:pt x="7140" y="1566"/>
                    <a:pt x="10921" y="0"/>
                    <a:pt x="14862" y="0"/>
                  </a:cubicBezTo>
                  <a:close/>
                </a:path>
              </a:pathLst>
            </a:custGeom>
            <a:solidFill>
              <a:srgbClr val="01070A"/>
            </a:solidFill>
            <a:ln cap="sq">
              <a:noFill/>
              <a:prstDash val="solid"/>
              <a:miter/>
            </a:ln>
          </p:spPr>
        </p:sp>
        <p:sp>
          <p:nvSpPr>
            <p:cNvPr name="TextBox 19" id="19"/>
            <p:cNvSpPr txBox="true"/>
            <p:nvPr/>
          </p:nvSpPr>
          <p:spPr>
            <a:xfrm>
              <a:off x="0" y="-85725"/>
              <a:ext cx="1008606" cy="497739"/>
            </a:xfrm>
            <a:prstGeom prst="rect">
              <a:avLst/>
            </a:prstGeom>
          </p:spPr>
          <p:txBody>
            <a:bodyPr anchor="ctr" rtlCol="false" tIns="50800" lIns="50800" bIns="50800" rIns="50800"/>
            <a:lstStyle/>
            <a:p>
              <a:pPr algn="ctr">
                <a:lnSpc>
                  <a:spcPts val="6261"/>
                </a:lnSpc>
              </a:pPr>
              <a:r>
                <a:rPr lang="en-US" sz="4472">
                  <a:solidFill>
                    <a:srgbClr val="FFFFFF"/>
                  </a:solidFill>
                  <a:latin typeface="Dosis"/>
                </a:rPr>
                <a:t>Колективні:</a:t>
              </a:r>
            </a:p>
            <a:p>
              <a:pPr algn="ctr">
                <a:lnSpc>
                  <a:spcPts val="3321"/>
                </a:lnSpc>
              </a:pPr>
            </a:p>
          </p:txBody>
        </p:sp>
      </p:grpSp>
      <p:sp>
        <p:nvSpPr>
          <p:cNvPr name="TextBox 20" id="20"/>
          <p:cNvSpPr txBox="true"/>
          <p:nvPr/>
        </p:nvSpPr>
        <p:spPr>
          <a:xfrm rot="0">
            <a:off x="1644185" y="4403378"/>
            <a:ext cx="4793606" cy="496371"/>
          </a:xfrm>
          <a:prstGeom prst="rect">
            <a:avLst/>
          </a:prstGeom>
        </p:spPr>
        <p:txBody>
          <a:bodyPr anchor="t" rtlCol="false" tIns="0" lIns="0" bIns="0" rIns="0">
            <a:spAutoFit/>
          </a:bodyPr>
          <a:lstStyle/>
          <a:p>
            <a:pPr algn="ctr">
              <a:lnSpc>
                <a:spcPts val="4125"/>
              </a:lnSpc>
              <a:spcBef>
                <a:spcPct val="0"/>
              </a:spcBef>
            </a:pPr>
            <a:r>
              <a:rPr lang="en-US" sz="2947">
                <a:solidFill>
                  <a:srgbClr val="01070A"/>
                </a:solidFill>
                <a:sym typeface="Open Sans Bold"/>
              </a:rPr>
              <a:t> ВІДВІДУВАННЯ СІМ’Ї;</a:t>
            </a:r>
          </a:p>
        </p:txBody>
      </p:sp>
      <p:sp>
        <p:nvSpPr>
          <p:cNvPr name="TextBox 21" id="21"/>
          <p:cNvSpPr txBox="true"/>
          <p:nvPr/>
        </p:nvSpPr>
        <p:spPr>
          <a:xfrm rot="0">
            <a:off x="1703939" y="5147399"/>
            <a:ext cx="5300425" cy="480246"/>
          </a:xfrm>
          <a:prstGeom prst="rect">
            <a:avLst/>
          </a:prstGeom>
        </p:spPr>
        <p:txBody>
          <a:bodyPr anchor="t" rtlCol="false" tIns="0" lIns="0" bIns="0" rIns="0">
            <a:spAutoFit/>
          </a:bodyPr>
          <a:lstStyle/>
          <a:p>
            <a:pPr algn="ctr">
              <a:lnSpc>
                <a:spcPts val="3979"/>
              </a:lnSpc>
              <a:spcBef>
                <a:spcPct val="0"/>
              </a:spcBef>
            </a:pPr>
            <a:r>
              <a:rPr lang="en-US" sz="2842">
                <a:solidFill>
                  <a:srgbClr val="01070A"/>
                </a:solidFill>
                <a:sym typeface="Open Sans Bold"/>
              </a:rPr>
              <a:t> ЗАПРОШЕННЯ ДО ШКОЛИ;</a:t>
            </a:r>
          </a:p>
        </p:txBody>
      </p:sp>
      <p:sp>
        <p:nvSpPr>
          <p:cNvPr name="TextBox 22" id="22"/>
          <p:cNvSpPr txBox="true"/>
          <p:nvPr/>
        </p:nvSpPr>
        <p:spPr>
          <a:xfrm rot="0">
            <a:off x="2270512" y="5693074"/>
            <a:ext cx="4547641" cy="966591"/>
          </a:xfrm>
          <a:prstGeom prst="rect">
            <a:avLst/>
          </a:prstGeom>
        </p:spPr>
        <p:txBody>
          <a:bodyPr anchor="t" rtlCol="false" tIns="0" lIns="0" bIns="0" rIns="0">
            <a:spAutoFit/>
          </a:bodyPr>
          <a:lstStyle/>
          <a:p>
            <a:pPr algn="ctr">
              <a:lnSpc>
                <a:spcPts val="3948"/>
              </a:lnSpc>
              <a:spcBef>
                <a:spcPct val="0"/>
              </a:spcBef>
            </a:pPr>
            <a:r>
              <a:rPr lang="en-US" sz="2820">
                <a:solidFill>
                  <a:srgbClr val="01070A"/>
                </a:solidFill>
                <a:sym typeface="Open Sans Bold"/>
              </a:rPr>
              <a:t> ІНДИВІДУАЛЬНА ПЕДАГОГІЧНА БЕСІДА;</a:t>
            </a:r>
          </a:p>
        </p:txBody>
      </p:sp>
      <p:sp>
        <p:nvSpPr>
          <p:cNvPr name="TextBox 23" id="23"/>
          <p:cNvSpPr txBox="true"/>
          <p:nvPr/>
        </p:nvSpPr>
        <p:spPr>
          <a:xfrm rot="0">
            <a:off x="2516477" y="6678047"/>
            <a:ext cx="4505784" cy="1482606"/>
          </a:xfrm>
          <a:prstGeom prst="rect">
            <a:avLst/>
          </a:prstGeom>
        </p:spPr>
        <p:txBody>
          <a:bodyPr anchor="t" rtlCol="false" tIns="0" lIns="0" bIns="0" rIns="0">
            <a:spAutoFit/>
          </a:bodyPr>
          <a:lstStyle/>
          <a:p>
            <a:pPr algn="ctr">
              <a:lnSpc>
                <a:spcPts val="4007"/>
              </a:lnSpc>
              <a:spcBef>
                <a:spcPct val="0"/>
              </a:spcBef>
            </a:pPr>
            <a:r>
              <a:rPr lang="en-US" sz="2862">
                <a:solidFill>
                  <a:srgbClr val="01070A"/>
                </a:solidFill>
                <a:sym typeface="Open Sans Bold"/>
              </a:rPr>
              <a:t> ІНДИВІДУАЛЬНА ПЕДАГОГІЧНА ДОПОМОГА;</a:t>
            </a:r>
          </a:p>
        </p:txBody>
      </p:sp>
      <p:sp>
        <p:nvSpPr>
          <p:cNvPr name="TextBox 24" id="24"/>
          <p:cNvSpPr txBox="true"/>
          <p:nvPr/>
        </p:nvSpPr>
        <p:spPr>
          <a:xfrm rot="0">
            <a:off x="2844570" y="8408302"/>
            <a:ext cx="3973583" cy="971479"/>
          </a:xfrm>
          <a:prstGeom prst="rect">
            <a:avLst/>
          </a:prstGeom>
        </p:spPr>
        <p:txBody>
          <a:bodyPr anchor="t" rtlCol="false" tIns="0" lIns="0" bIns="0" rIns="0">
            <a:spAutoFit/>
          </a:bodyPr>
          <a:lstStyle/>
          <a:p>
            <a:pPr algn="ctr">
              <a:lnSpc>
                <a:spcPts val="3998"/>
              </a:lnSpc>
              <a:spcBef>
                <a:spcPct val="0"/>
              </a:spcBef>
            </a:pPr>
            <a:r>
              <a:rPr lang="en-US" sz="2856">
                <a:solidFill>
                  <a:srgbClr val="01070A"/>
                </a:solidFill>
                <a:sym typeface="Open Sans Bold"/>
              </a:rPr>
              <a:t> ДНІ ВІДКРИТИХ ДВЕРЕЙ.</a:t>
            </a:r>
          </a:p>
        </p:txBody>
      </p:sp>
      <p:sp>
        <p:nvSpPr>
          <p:cNvPr name="TextBox 25" id="25"/>
          <p:cNvSpPr txBox="true"/>
          <p:nvPr/>
        </p:nvSpPr>
        <p:spPr>
          <a:xfrm rot="0">
            <a:off x="3042449" y="1052514"/>
            <a:ext cx="12886090" cy="989119"/>
          </a:xfrm>
          <a:prstGeom prst="rect">
            <a:avLst/>
          </a:prstGeom>
        </p:spPr>
        <p:txBody>
          <a:bodyPr anchor="t" rtlCol="false" tIns="0" lIns="0" bIns="0" rIns="0">
            <a:spAutoFit/>
          </a:bodyPr>
          <a:lstStyle/>
          <a:p>
            <a:pPr algn="ctr">
              <a:lnSpc>
                <a:spcPts val="4806"/>
              </a:lnSpc>
              <a:spcBef>
                <a:spcPct val="0"/>
              </a:spcBef>
            </a:pPr>
            <a:r>
              <a:rPr lang="en-US" sz="3433">
                <a:solidFill>
                  <a:srgbClr val="01070A"/>
                </a:solidFill>
                <a:latin typeface="Foda Display Italics"/>
              </a:rPr>
              <a:t>ТРАДИЦІЙНІ ФОРМИ РОБОТИ З БАТЬКАМИ</a:t>
            </a:r>
          </a:p>
        </p:txBody>
      </p:sp>
      <p:sp>
        <p:nvSpPr>
          <p:cNvPr name="TextBox 26" id="26"/>
          <p:cNvSpPr txBox="true"/>
          <p:nvPr/>
        </p:nvSpPr>
        <p:spPr>
          <a:xfrm rot="0">
            <a:off x="7312196" y="4403658"/>
            <a:ext cx="4872165" cy="944557"/>
          </a:xfrm>
          <a:prstGeom prst="rect">
            <a:avLst/>
          </a:prstGeom>
        </p:spPr>
        <p:txBody>
          <a:bodyPr anchor="t" rtlCol="false" tIns="0" lIns="0" bIns="0" rIns="0">
            <a:spAutoFit/>
          </a:bodyPr>
          <a:lstStyle/>
          <a:p>
            <a:pPr algn="ctr">
              <a:lnSpc>
                <a:spcPts val="3835"/>
              </a:lnSpc>
              <a:spcBef>
                <a:spcPct val="0"/>
              </a:spcBef>
            </a:pPr>
            <a:r>
              <a:rPr lang="en-US" sz="2739">
                <a:solidFill>
                  <a:srgbClr val="01070A"/>
                </a:solidFill>
                <a:sym typeface="Open Sans Bold"/>
              </a:rPr>
              <a:t> ЗІБРАННЯ БАТЬКІВСЬКОГО АКТИВУ;</a:t>
            </a:r>
          </a:p>
        </p:txBody>
      </p:sp>
      <p:sp>
        <p:nvSpPr>
          <p:cNvPr name="TextBox 27" id="27"/>
          <p:cNvSpPr txBox="true"/>
          <p:nvPr/>
        </p:nvSpPr>
        <p:spPr>
          <a:xfrm rot="0">
            <a:off x="7315360" y="5541259"/>
            <a:ext cx="4794959" cy="463076"/>
          </a:xfrm>
          <a:prstGeom prst="rect">
            <a:avLst/>
          </a:prstGeom>
        </p:spPr>
        <p:txBody>
          <a:bodyPr anchor="t" rtlCol="false" tIns="0" lIns="0" bIns="0" rIns="0">
            <a:spAutoFit/>
          </a:bodyPr>
          <a:lstStyle/>
          <a:p>
            <a:pPr algn="ctr">
              <a:lnSpc>
                <a:spcPts val="3876"/>
              </a:lnSpc>
              <a:spcBef>
                <a:spcPct val="0"/>
              </a:spcBef>
            </a:pPr>
            <a:r>
              <a:rPr lang="en-US" sz="2768">
                <a:solidFill>
                  <a:srgbClr val="01070A"/>
                </a:solidFill>
                <a:sym typeface="Open Sans Bold"/>
              </a:rPr>
              <a:t> ГРУПОВІ БЕСІДИ;</a:t>
            </a:r>
          </a:p>
        </p:txBody>
      </p:sp>
      <p:sp>
        <p:nvSpPr>
          <p:cNvPr name="TextBox 28" id="28"/>
          <p:cNvSpPr txBox="true"/>
          <p:nvPr/>
        </p:nvSpPr>
        <p:spPr>
          <a:xfrm rot="0">
            <a:off x="7260386" y="6068666"/>
            <a:ext cx="4655758" cy="948969"/>
          </a:xfrm>
          <a:prstGeom prst="rect">
            <a:avLst/>
          </a:prstGeom>
        </p:spPr>
        <p:txBody>
          <a:bodyPr anchor="t" rtlCol="false" tIns="0" lIns="0" bIns="0" rIns="0">
            <a:spAutoFit/>
          </a:bodyPr>
          <a:lstStyle/>
          <a:p>
            <a:pPr algn="ctr">
              <a:lnSpc>
                <a:spcPts val="3869"/>
              </a:lnSpc>
              <a:spcBef>
                <a:spcPct val="0"/>
              </a:spcBef>
            </a:pPr>
            <a:r>
              <a:rPr lang="en-US" sz="2764">
                <a:solidFill>
                  <a:srgbClr val="01070A"/>
                </a:solidFill>
                <a:sym typeface="Open Sans Bold"/>
              </a:rPr>
              <a:t> ГРУПОВІ КОНСУЛЬТАЦІЇ;</a:t>
            </a:r>
          </a:p>
        </p:txBody>
      </p:sp>
      <p:sp>
        <p:nvSpPr>
          <p:cNvPr name="TextBox 29" id="29"/>
          <p:cNvSpPr txBox="true"/>
          <p:nvPr/>
        </p:nvSpPr>
        <p:spPr>
          <a:xfrm rot="0">
            <a:off x="7260386" y="7049355"/>
            <a:ext cx="4780332" cy="949205"/>
          </a:xfrm>
          <a:prstGeom prst="rect">
            <a:avLst/>
          </a:prstGeom>
        </p:spPr>
        <p:txBody>
          <a:bodyPr anchor="t" rtlCol="false" tIns="0" lIns="0" bIns="0" rIns="0">
            <a:spAutoFit/>
          </a:bodyPr>
          <a:lstStyle/>
          <a:p>
            <a:pPr algn="ctr">
              <a:lnSpc>
                <a:spcPts val="3856"/>
              </a:lnSpc>
              <a:spcBef>
                <a:spcPct val="0"/>
              </a:spcBef>
            </a:pPr>
            <a:r>
              <a:rPr lang="en-US" sz="2754">
                <a:solidFill>
                  <a:srgbClr val="01070A"/>
                </a:solidFill>
                <a:sym typeface="Open Sans Bold"/>
              </a:rPr>
              <a:t> БАТЬКІВСЬКІ КОНСИЛІУМИ</a:t>
            </a:r>
          </a:p>
        </p:txBody>
      </p:sp>
      <p:sp>
        <p:nvSpPr>
          <p:cNvPr name="TextBox 30" id="30"/>
          <p:cNvSpPr txBox="true"/>
          <p:nvPr/>
        </p:nvSpPr>
        <p:spPr>
          <a:xfrm rot="0">
            <a:off x="13396640" y="4445392"/>
            <a:ext cx="3252907" cy="488741"/>
          </a:xfrm>
          <a:prstGeom prst="rect">
            <a:avLst/>
          </a:prstGeom>
        </p:spPr>
        <p:txBody>
          <a:bodyPr anchor="t" rtlCol="false" tIns="0" lIns="0" bIns="0" rIns="0">
            <a:spAutoFit/>
          </a:bodyPr>
          <a:lstStyle/>
          <a:p>
            <a:pPr algn="ctr">
              <a:lnSpc>
                <a:spcPts val="4036"/>
              </a:lnSpc>
              <a:spcBef>
                <a:spcPct val="0"/>
              </a:spcBef>
            </a:pPr>
            <a:r>
              <a:rPr lang="en-US" sz="2883">
                <a:solidFill>
                  <a:srgbClr val="01070A"/>
                </a:solidFill>
                <a:sym typeface="Open Sans Bold"/>
              </a:rPr>
              <a:t> ЛЕКЦІЇ І БЕСІДИ</a:t>
            </a:r>
          </a:p>
        </p:txBody>
      </p:sp>
      <p:sp>
        <p:nvSpPr>
          <p:cNvPr name="TextBox 31" id="31"/>
          <p:cNvSpPr txBox="true"/>
          <p:nvPr/>
        </p:nvSpPr>
        <p:spPr>
          <a:xfrm rot="0">
            <a:off x="13396640" y="5129636"/>
            <a:ext cx="3589377" cy="498009"/>
          </a:xfrm>
          <a:prstGeom prst="rect">
            <a:avLst/>
          </a:prstGeom>
        </p:spPr>
        <p:txBody>
          <a:bodyPr anchor="t" rtlCol="false" tIns="0" lIns="0" bIns="0" rIns="0">
            <a:spAutoFit/>
          </a:bodyPr>
          <a:lstStyle/>
          <a:p>
            <a:pPr algn="ctr">
              <a:lnSpc>
                <a:spcPts val="4050"/>
              </a:lnSpc>
              <a:spcBef>
                <a:spcPct val="0"/>
              </a:spcBef>
            </a:pPr>
            <a:r>
              <a:rPr lang="en-US" sz="2893">
                <a:solidFill>
                  <a:srgbClr val="01070A"/>
                </a:solidFill>
                <a:sym typeface="Open Sans Bold"/>
              </a:rPr>
              <a:t> БАТЬКІВСЬКІ ДНІ;</a:t>
            </a:r>
          </a:p>
        </p:txBody>
      </p:sp>
      <p:sp>
        <p:nvSpPr>
          <p:cNvPr name="TextBox 32" id="32"/>
          <p:cNvSpPr txBox="true"/>
          <p:nvPr/>
        </p:nvSpPr>
        <p:spPr>
          <a:xfrm rot="0">
            <a:off x="12384367" y="5827670"/>
            <a:ext cx="5982248" cy="976591"/>
          </a:xfrm>
          <a:prstGeom prst="rect">
            <a:avLst/>
          </a:prstGeom>
        </p:spPr>
        <p:txBody>
          <a:bodyPr anchor="t" rtlCol="false" tIns="0" lIns="0" bIns="0" rIns="0">
            <a:spAutoFit/>
          </a:bodyPr>
          <a:lstStyle/>
          <a:p>
            <a:pPr algn="ctr">
              <a:lnSpc>
                <a:spcPts val="3922"/>
              </a:lnSpc>
              <a:spcBef>
                <a:spcPct val="0"/>
              </a:spcBef>
            </a:pPr>
            <a:r>
              <a:rPr lang="en-US" sz="2801">
                <a:solidFill>
                  <a:srgbClr val="01070A"/>
                </a:solidFill>
                <a:sym typeface="Open Sans Bold"/>
              </a:rPr>
              <a:t> ЗАГАЛЬНОШКІЛЬНІ І КЛАСНІ БАТЬКІВСЬКІ ЗБОРИ;</a:t>
            </a:r>
          </a:p>
        </p:txBody>
      </p:sp>
      <p:sp>
        <p:nvSpPr>
          <p:cNvPr name="TextBox 33" id="33"/>
          <p:cNvSpPr txBox="true"/>
          <p:nvPr/>
        </p:nvSpPr>
        <p:spPr>
          <a:xfrm rot="0">
            <a:off x="12322417" y="7004286"/>
            <a:ext cx="5965583" cy="1012359"/>
          </a:xfrm>
          <a:prstGeom prst="rect">
            <a:avLst/>
          </a:prstGeom>
        </p:spPr>
        <p:txBody>
          <a:bodyPr anchor="t" rtlCol="false" tIns="0" lIns="0" bIns="0" rIns="0">
            <a:spAutoFit/>
          </a:bodyPr>
          <a:lstStyle/>
          <a:p>
            <a:pPr algn="ctr">
              <a:lnSpc>
                <a:spcPts val="4050"/>
              </a:lnSpc>
              <a:spcBef>
                <a:spcPct val="0"/>
              </a:spcBef>
            </a:pPr>
            <a:r>
              <a:rPr lang="en-US" sz="2893">
                <a:solidFill>
                  <a:srgbClr val="01070A"/>
                </a:solidFill>
                <a:sym typeface="Open Sans Bold"/>
              </a:rPr>
              <a:t> ЗУСТРІЧІ «ЗА КРУГЛИМ СТОЛОМ»;</a:t>
            </a:r>
          </a:p>
        </p:txBody>
      </p:sp>
      <p:sp>
        <p:nvSpPr>
          <p:cNvPr name="TextBox 34" id="34"/>
          <p:cNvSpPr txBox="true"/>
          <p:nvPr/>
        </p:nvSpPr>
        <p:spPr>
          <a:xfrm rot="0">
            <a:off x="12322417" y="8103502"/>
            <a:ext cx="5965583" cy="498009"/>
          </a:xfrm>
          <a:prstGeom prst="rect">
            <a:avLst/>
          </a:prstGeom>
        </p:spPr>
        <p:txBody>
          <a:bodyPr anchor="t" rtlCol="false" tIns="0" lIns="0" bIns="0" rIns="0">
            <a:spAutoFit/>
          </a:bodyPr>
          <a:lstStyle/>
          <a:p>
            <a:pPr algn="ctr">
              <a:lnSpc>
                <a:spcPts val="4050"/>
              </a:lnSpc>
              <a:spcBef>
                <a:spcPct val="0"/>
              </a:spcBef>
            </a:pPr>
            <a:r>
              <a:rPr lang="en-US" sz="2893">
                <a:solidFill>
                  <a:srgbClr val="01070A"/>
                </a:solidFill>
                <a:sym typeface="Open Sans Bold"/>
              </a:rPr>
              <a:t> ЗБОРИ-КОНЦЕРТИ;</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56348" y="-249779"/>
            <a:ext cx="12905862" cy="12247451"/>
            <a:chOff x="0" y="0"/>
            <a:chExt cx="3399075" cy="3225666"/>
          </a:xfrm>
        </p:grpSpPr>
        <p:sp>
          <p:nvSpPr>
            <p:cNvPr name="Freeform 4" id="4"/>
            <p:cNvSpPr/>
            <p:nvPr/>
          </p:nvSpPr>
          <p:spPr>
            <a:xfrm flipH="false" flipV="false" rot="0">
              <a:off x="0" y="0"/>
              <a:ext cx="3399075" cy="3225666"/>
            </a:xfrm>
            <a:custGeom>
              <a:avLst/>
              <a:gdLst/>
              <a:ahLst/>
              <a:cxnLst/>
              <a:rect r="r" b="b" t="t" l="l"/>
              <a:pathLst>
                <a:path h="3225666" w="3399075">
                  <a:moveTo>
                    <a:pt x="0" y="0"/>
                  </a:moveTo>
                  <a:lnTo>
                    <a:pt x="3399075" y="0"/>
                  </a:lnTo>
                  <a:lnTo>
                    <a:pt x="3399075" y="3225666"/>
                  </a:lnTo>
                  <a:lnTo>
                    <a:pt x="0" y="3225666"/>
                  </a:lnTo>
                  <a:close/>
                </a:path>
              </a:pathLst>
            </a:custGeom>
            <a:solidFill>
              <a:srgbClr val="FFFFFF"/>
            </a:solidFill>
            <a:ln w="38100" cap="sq">
              <a:solidFill>
                <a:srgbClr val="000000"/>
              </a:solidFill>
              <a:prstDash val="solid"/>
              <a:miter/>
            </a:ln>
          </p:spPr>
        </p:sp>
        <p:sp>
          <p:nvSpPr>
            <p:cNvPr name="TextBox 5" id="5"/>
            <p:cNvSpPr txBox="true"/>
            <p:nvPr/>
          </p:nvSpPr>
          <p:spPr>
            <a:xfrm>
              <a:off x="0" y="-47625"/>
              <a:ext cx="3399075" cy="3273291"/>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true" flipV="false" rot="0">
            <a:off x="12656200" y="6939291"/>
            <a:ext cx="4603100" cy="3347709"/>
          </a:xfrm>
          <a:custGeom>
            <a:avLst/>
            <a:gdLst/>
            <a:ahLst/>
            <a:cxnLst/>
            <a:rect r="r" b="b" t="t" l="l"/>
            <a:pathLst>
              <a:path h="3347709" w="4603100">
                <a:moveTo>
                  <a:pt x="4603100" y="0"/>
                </a:moveTo>
                <a:lnTo>
                  <a:pt x="0" y="0"/>
                </a:lnTo>
                <a:lnTo>
                  <a:pt x="0" y="3347709"/>
                </a:lnTo>
                <a:lnTo>
                  <a:pt x="4603100" y="3347709"/>
                </a:lnTo>
                <a:lnTo>
                  <a:pt x="46031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009539" y="772243"/>
            <a:ext cx="11510196" cy="2055762"/>
          </a:xfrm>
          <a:prstGeom prst="rect">
            <a:avLst/>
          </a:prstGeom>
        </p:spPr>
        <p:txBody>
          <a:bodyPr anchor="t" rtlCol="false" tIns="0" lIns="0" bIns="0" rIns="0">
            <a:spAutoFit/>
          </a:bodyPr>
          <a:lstStyle/>
          <a:p>
            <a:pPr algn="ctr">
              <a:lnSpc>
                <a:spcPts val="5830"/>
              </a:lnSpc>
            </a:pPr>
            <a:r>
              <a:rPr lang="en-US" sz="4164">
                <a:solidFill>
                  <a:srgbClr val="01070A"/>
                </a:solidFill>
                <a:latin typeface="Carelia"/>
              </a:rPr>
              <a:t>Традиційні методи та прийми роботи з батьками</a:t>
            </a:r>
          </a:p>
          <a:p>
            <a:pPr algn="ctr" marL="0" indent="0" lvl="0">
              <a:lnSpc>
                <a:spcPts val="4850"/>
              </a:lnSpc>
              <a:spcBef>
                <a:spcPct val="0"/>
              </a:spcBef>
            </a:pPr>
          </a:p>
        </p:txBody>
      </p:sp>
      <p:sp>
        <p:nvSpPr>
          <p:cNvPr name="Freeform 8" id="8"/>
          <p:cNvSpPr/>
          <p:nvPr/>
        </p:nvSpPr>
        <p:spPr>
          <a:xfrm flipH="true" flipV="false" rot="0">
            <a:off x="819218" y="6604808"/>
            <a:ext cx="3190321" cy="3316969"/>
          </a:xfrm>
          <a:custGeom>
            <a:avLst/>
            <a:gdLst/>
            <a:ahLst/>
            <a:cxnLst/>
            <a:rect r="r" b="b" t="t" l="l"/>
            <a:pathLst>
              <a:path h="3316969" w="3190321">
                <a:moveTo>
                  <a:pt x="3190321" y="0"/>
                </a:moveTo>
                <a:lnTo>
                  <a:pt x="0" y="0"/>
                </a:lnTo>
                <a:lnTo>
                  <a:pt x="0" y="3316969"/>
                </a:lnTo>
                <a:lnTo>
                  <a:pt x="3190321" y="3316969"/>
                </a:lnTo>
                <a:lnTo>
                  <a:pt x="3190321"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4239631" y="2945270"/>
            <a:ext cx="7993396" cy="681409"/>
          </a:xfrm>
          <a:prstGeom prst="rect">
            <a:avLst/>
          </a:prstGeom>
        </p:spPr>
        <p:txBody>
          <a:bodyPr anchor="t" rtlCol="false" tIns="0" lIns="0" bIns="0" rIns="0">
            <a:spAutoFit/>
          </a:bodyPr>
          <a:lstStyle/>
          <a:p>
            <a:pPr algn="ctr">
              <a:lnSpc>
                <a:spcPts val="5774"/>
              </a:lnSpc>
              <a:spcBef>
                <a:spcPct val="0"/>
              </a:spcBef>
            </a:pPr>
            <a:r>
              <a:rPr lang="en-US" sz="4124">
                <a:solidFill>
                  <a:srgbClr val="01070A"/>
                </a:solidFill>
                <a:sym typeface="Open Sans Bold"/>
              </a:rPr>
              <a:t> СПОСТЕРЕЖЕННЯ;</a:t>
            </a:r>
          </a:p>
        </p:txBody>
      </p:sp>
      <p:sp>
        <p:nvSpPr>
          <p:cNvPr name="TextBox 10" id="10"/>
          <p:cNvSpPr txBox="true"/>
          <p:nvPr/>
        </p:nvSpPr>
        <p:spPr>
          <a:xfrm rot="0">
            <a:off x="8236329" y="4488286"/>
            <a:ext cx="6208979" cy="714523"/>
          </a:xfrm>
          <a:prstGeom prst="rect">
            <a:avLst/>
          </a:prstGeom>
        </p:spPr>
        <p:txBody>
          <a:bodyPr anchor="t" rtlCol="false" tIns="0" lIns="0" bIns="0" rIns="0">
            <a:spAutoFit/>
          </a:bodyPr>
          <a:lstStyle/>
          <a:p>
            <a:pPr algn="ctr">
              <a:lnSpc>
                <a:spcPts val="5996"/>
              </a:lnSpc>
              <a:spcBef>
                <a:spcPct val="0"/>
              </a:spcBef>
            </a:pPr>
            <a:r>
              <a:rPr lang="en-US" sz="4282">
                <a:solidFill>
                  <a:srgbClr val="01070A"/>
                </a:solidFill>
                <a:sym typeface="Open Sans Bold"/>
              </a:rPr>
              <a:t> БЕСІДИ;</a:t>
            </a:r>
          </a:p>
        </p:txBody>
      </p:sp>
      <p:sp>
        <p:nvSpPr>
          <p:cNvPr name="TextBox 11" id="11"/>
          <p:cNvSpPr txBox="true"/>
          <p:nvPr/>
        </p:nvSpPr>
        <p:spPr>
          <a:xfrm rot="0">
            <a:off x="4933169" y="5797746"/>
            <a:ext cx="7494329" cy="696242"/>
          </a:xfrm>
          <a:prstGeom prst="rect">
            <a:avLst/>
          </a:prstGeom>
        </p:spPr>
        <p:txBody>
          <a:bodyPr anchor="t" rtlCol="false" tIns="0" lIns="0" bIns="0" rIns="0">
            <a:spAutoFit/>
          </a:bodyPr>
          <a:lstStyle/>
          <a:p>
            <a:pPr algn="ctr">
              <a:lnSpc>
                <a:spcPts val="5824"/>
              </a:lnSpc>
              <a:spcBef>
                <a:spcPct val="0"/>
              </a:spcBef>
            </a:pPr>
            <a:r>
              <a:rPr lang="en-US" sz="4160">
                <a:solidFill>
                  <a:srgbClr val="01070A"/>
                </a:solidFill>
                <a:sym typeface="Open Sans Bold"/>
              </a:rPr>
              <a:t> АНКЕТУВАННЯ;</a:t>
            </a:r>
          </a:p>
        </p:txBody>
      </p:sp>
      <p:sp>
        <p:nvSpPr>
          <p:cNvPr name="TextBox 12" id="12"/>
          <p:cNvSpPr txBox="true"/>
          <p:nvPr/>
        </p:nvSpPr>
        <p:spPr>
          <a:xfrm rot="0">
            <a:off x="4009539" y="7188396"/>
            <a:ext cx="9341589" cy="669485"/>
          </a:xfrm>
          <a:prstGeom prst="rect">
            <a:avLst/>
          </a:prstGeom>
        </p:spPr>
        <p:txBody>
          <a:bodyPr anchor="t" rtlCol="false" tIns="0" lIns="0" bIns="0" rIns="0">
            <a:spAutoFit/>
          </a:bodyPr>
          <a:lstStyle/>
          <a:p>
            <a:pPr algn="ctr">
              <a:lnSpc>
                <a:spcPts val="5573"/>
              </a:lnSpc>
              <a:spcBef>
                <a:spcPct val="0"/>
              </a:spcBef>
            </a:pPr>
            <a:r>
              <a:rPr lang="en-US" sz="3980">
                <a:solidFill>
                  <a:srgbClr val="01070A"/>
                </a:solidFill>
                <a:sym typeface="Open Sans Bold"/>
              </a:rPr>
              <a:t> УЧНІВСЬКІ ТВОРИ-РОЗДУМИ.</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37331" y="529898"/>
            <a:ext cx="13829042" cy="8291761"/>
            <a:chOff x="0" y="0"/>
            <a:chExt cx="3642217" cy="2183838"/>
          </a:xfrm>
        </p:grpSpPr>
        <p:sp>
          <p:nvSpPr>
            <p:cNvPr name="Freeform 4" id="4"/>
            <p:cNvSpPr/>
            <p:nvPr/>
          </p:nvSpPr>
          <p:spPr>
            <a:xfrm flipH="false" flipV="false" rot="0">
              <a:off x="0" y="0"/>
              <a:ext cx="3642217" cy="2183838"/>
            </a:xfrm>
            <a:custGeom>
              <a:avLst/>
              <a:gdLst/>
              <a:ahLst/>
              <a:cxnLst/>
              <a:rect r="r" b="b" t="t" l="l"/>
              <a:pathLst>
                <a:path h="2183838" w="3642217">
                  <a:moveTo>
                    <a:pt x="0" y="0"/>
                  </a:moveTo>
                  <a:lnTo>
                    <a:pt x="3642217" y="0"/>
                  </a:lnTo>
                  <a:lnTo>
                    <a:pt x="3642217" y="2183838"/>
                  </a:lnTo>
                  <a:lnTo>
                    <a:pt x="0" y="2183838"/>
                  </a:ln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3642217" cy="2231463"/>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147716">
            <a:off x="1909402" y="515650"/>
            <a:ext cx="14586814" cy="8433248"/>
            <a:chOff x="0" y="0"/>
            <a:chExt cx="3841795" cy="2221102"/>
          </a:xfrm>
        </p:grpSpPr>
        <p:sp>
          <p:nvSpPr>
            <p:cNvPr name="Freeform 7" id="7"/>
            <p:cNvSpPr/>
            <p:nvPr/>
          </p:nvSpPr>
          <p:spPr>
            <a:xfrm flipH="false" flipV="false" rot="0">
              <a:off x="0" y="0"/>
              <a:ext cx="3841795" cy="2221102"/>
            </a:xfrm>
            <a:custGeom>
              <a:avLst/>
              <a:gdLst/>
              <a:ahLst/>
              <a:cxnLst/>
              <a:rect r="r" b="b" t="t" l="l"/>
              <a:pathLst>
                <a:path h="2221102" w="3841795">
                  <a:moveTo>
                    <a:pt x="5838" y="0"/>
                  </a:moveTo>
                  <a:lnTo>
                    <a:pt x="3835956" y="0"/>
                  </a:lnTo>
                  <a:cubicBezTo>
                    <a:pt x="3839181" y="0"/>
                    <a:pt x="3841795" y="2614"/>
                    <a:pt x="3841795" y="5838"/>
                  </a:cubicBezTo>
                  <a:lnTo>
                    <a:pt x="3841795" y="2215264"/>
                  </a:lnTo>
                  <a:cubicBezTo>
                    <a:pt x="3841795" y="2218489"/>
                    <a:pt x="3839181" y="2221102"/>
                    <a:pt x="3835956" y="2221102"/>
                  </a:cubicBezTo>
                  <a:lnTo>
                    <a:pt x="5838" y="2221102"/>
                  </a:lnTo>
                  <a:cubicBezTo>
                    <a:pt x="2614" y="2221102"/>
                    <a:pt x="0" y="2218489"/>
                    <a:pt x="0" y="2215264"/>
                  </a:cubicBezTo>
                  <a:lnTo>
                    <a:pt x="0" y="5838"/>
                  </a:lnTo>
                  <a:cubicBezTo>
                    <a:pt x="0" y="2614"/>
                    <a:pt x="2614" y="0"/>
                    <a:pt x="5838" y="0"/>
                  </a:cubicBezTo>
                  <a:close/>
                </a:path>
              </a:pathLst>
            </a:custGeom>
            <a:solidFill>
              <a:srgbClr val="FFFFFF"/>
            </a:solidFill>
            <a:ln w="38100" cap="sq">
              <a:solidFill>
                <a:srgbClr val="000000"/>
              </a:solidFill>
              <a:prstDash val="solid"/>
              <a:miter/>
            </a:ln>
          </p:spPr>
        </p:sp>
        <p:sp>
          <p:nvSpPr>
            <p:cNvPr name="TextBox 8" id="8"/>
            <p:cNvSpPr txBox="true"/>
            <p:nvPr/>
          </p:nvSpPr>
          <p:spPr>
            <a:xfrm>
              <a:off x="0" y="-47625"/>
              <a:ext cx="3841795" cy="2268727"/>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7310334" y="206248"/>
            <a:ext cx="3667332" cy="946839"/>
          </a:xfrm>
          <a:custGeom>
            <a:avLst/>
            <a:gdLst/>
            <a:ahLst/>
            <a:cxnLst/>
            <a:rect r="r" b="b" t="t" l="l"/>
            <a:pathLst>
              <a:path h="946839" w="3667332">
                <a:moveTo>
                  <a:pt x="0" y="0"/>
                </a:moveTo>
                <a:lnTo>
                  <a:pt x="3667332" y="0"/>
                </a:lnTo>
                <a:lnTo>
                  <a:pt x="3667332" y="946838"/>
                </a:lnTo>
                <a:lnTo>
                  <a:pt x="0" y="9468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302188" y="5976034"/>
            <a:ext cx="1367954" cy="378053"/>
          </a:xfrm>
          <a:custGeom>
            <a:avLst/>
            <a:gdLst/>
            <a:ahLst/>
            <a:cxnLst/>
            <a:rect r="r" b="b" t="t" l="l"/>
            <a:pathLst>
              <a:path h="378053" w="1367954">
                <a:moveTo>
                  <a:pt x="0" y="0"/>
                </a:moveTo>
                <a:lnTo>
                  <a:pt x="1367954" y="0"/>
                </a:lnTo>
                <a:lnTo>
                  <a:pt x="1367954" y="378053"/>
                </a:lnTo>
                <a:lnTo>
                  <a:pt x="0" y="3780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2469465" y="5905716"/>
            <a:ext cx="6921795" cy="4114800"/>
          </a:xfrm>
          <a:custGeom>
            <a:avLst/>
            <a:gdLst/>
            <a:ahLst/>
            <a:cxnLst/>
            <a:rect r="r" b="b" t="t" l="l"/>
            <a:pathLst>
              <a:path h="4114800" w="6921795">
                <a:moveTo>
                  <a:pt x="0" y="0"/>
                </a:moveTo>
                <a:lnTo>
                  <a:pt x="6921795" y="0"/>
                </a:lnTo>
                <a:lnTo>
                  <a:pt x="692179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3338604" y="1355390"/>
            <a:ext cx="11756714" cy="1759912"/>
          </a:xfrm>
          <a:prstGeom prst="rect">
            <a:avLst/>
          </a:prstGeom>
        </p:spPr>
        <p:txBody>
          <a:bodyPr anchor="t" rtlCol="false" tIns="0" lIns="0" bIns="0" rIns="0">
            <a:spAutoFit/>
          </a:bodyPr>
          <a:lstStyle/>
          <a:p>
            <a:pPr algn="ctr" marL="0" indent="0" lvl="0">
              <a:lnSpc>
                <a:spcPts val="7075"/>
              </a:lnSpc>
              <a:spcBef>
                <a:spcPct val="0"/>
              </a:spcBef>
            </a:pPr>
            <a:r>
              <a:rPr lang="en-US" sz="5053">
                <a:solidFill>
                  <a:srgbClr val="01070A"/>
                </a:solidFill>
                <a:latin typeface="Carelia"/>
              </a:rPr>
              <a:t>План роботи класного керівника з проблемними учнями</a:t>
            </a:r>
          </a:p>
        </p:txBody>
      </p:sp>
      <p:sp>
        <p:nvSpPr>
          <p:cNvPr name="TextBox 13" id="13"/>
          <p:cNvSpPr txBox="true"/>
          <p:nvPr/>
        </p:nvSpPr>
        <p:spPr>
          <a:xfrm rot="0">
            <a:off x="3338604" y="3292482"/>
            <a:ext cx="11938969" cy="513507"/>
          </a:xfrm>
          <a:prstGeom prst="rect">
            <a:avLst/>
          </a:prstGeom>
        </p:spPr>
        <p:txBody>
          <a:bodyPr anchor="t" rtlCol="false" tIns="0" lIns="0" bIns="0" rIns="0">
            <a:spAutoFit/>
          </a:bodyPr>
          <a:lstStyle/>
          <a:p>
            <a:pPr algn="ctr">
              <a:lnSpc>
                <a:spcPts val="4246"/>
              </a:lnSpc>
              <a:spcBef>
                <a:spcPct val="0"/>
              </a:spcBef>
            </a:pPr>
            <a:r>
              <a:rPr lang="en-US" sz="3033">
                <a:solidFill>
                  <a:srgbClr val="01070A"/>
                </a:solidFill>
                <a:latin typeface="Open Sans Bold"/>
              </a:rPr>
              <a:t>1. ВИЯВЛЕННЯ ПРОБЛЕМНИХ ДІТЕЙ В КЛАСІ.</a:t>
            </a:r>
          </a:p>
        </p:txBody>
      </p:sp>
      <p:sp>
        <p:nvSpPr>
          <p:cNvPr name="TextBox 14" id="14"/>
          <p:cNvSpPr txBox="true"/>
          <p:nvPr/>
        </p:nvSpPr>
        <p:spPr>
          <a:xfrm rot="0">
            <a:off x="2559062" y="3992695"/>
            <a:ext cx="13315797" cy="2406179"/>
          </a:xfrm>
          <a:prstGeom prst="rect">
            <a:avLst/>
          </a:prstGeom>
        </p:spPr>
        <p:txBody>
          <a:bodyPr anchor="t" rtlCol="false" tIns="0" lIns="0" bIns="0" rIns="0">
            <a:spAutoFit/>
          </a:bodyPr>
          <a:lstStyle/>
          <a:p>
            <a:pPr algn="ctr">
              <a:lnSpc>
                <a:spcPts val="3875"/>
              </a:lnSpc>
              <a:spcBef>
                <a:spcPct val="0"/>
              </a:spcBef>
            </a:pPr>
            <a:r>
              <a:rPr lang="en-US" sz="2768">
                <a:solidFill>
                  <a:srgbClr val="01070A"/>
                </a:solidFill>
                <a:latin typeface="Open Sans Bold"/>
              </a:rPr>
              <a:t>2. ОФОРМЛЕННЯ КАРТКИ-ХАРАКТЕРИСТИКИ (ПРІЗВИЩЕ, ІМ'Я, ВІК, КЛАС, СКЛАД СІМ'Ї, КОРОТКА ПЕДАГОГІЧНА ХАРАКТЕРИСТИКА, НАЯВНІ ТРУДНОЩІ (У НАВЧАННІ, СПІЛКУВАННІ, ПОВЕДІНЦІ), ШЛЯХИ  ПОДОЛАННЯ ТРУДНОЩІВ, РЕЗУЛЬТАТИ РОБОТИ З УЧНЯМИ ТА ЇХ  БАТЬКАМИ).</a:t>
            </a:r>
          </a:p>
        </p:txBody>
      </p:sp>
      <p:sp>
        <p:nvSpPr>
          <p:cNvPr name="TextBox 15" id="15"/>
          <p:cNvSpPr txBox="true"/>
          <p:nvPr/>
        </p:nvSpPr>
        <p:spPr>
          <a:xfrm rot="0">
            <a:off x="3037331" y="6498886"/>
            <a:ext cx="12057987" cy="1352611"/>
          </a:xfrm>
          <a:prstGeom prst="rect">
            <a:avLst/>
          </a:prstGeom>
        </p:spPr>
        <p:txBody>
          <a:bodyPr anchor="t" rtlCol="false" tIns="0" lIns="0" bIns="0" rIns="0">
            <a:spAutoFit/>
          </a:bodyPr>
          <a:lstStyle/>
          <a:p>
            <a:pPr algn="ctr">
              <a:lnSpc>
                <a:spcPts val="3671"/>
              </a:lnSpc>
              <a:spcBef>
                <a:spcPct val="0"/>
              </a:spcBef>
            </a:pPr>
            <a:r>
              <a:rPr lang="en-US" sz="2622">
                <a:solidFill>
                  <a:srgbClr val="01070A"/>
                </a:solidFill>
                <a:latin typeface="Open Sans Bold"/>
              </a:rPr>
              <a:t>3</a:t>
            </a:r>
            <a:r>
              <a:rPr lang="en-US" sz="2622">
                <a:solidFill>
                  <a:srgbClr val="01070A"/>
                </a:solidFill>
                <a:latin typeface="Open Sans Bold"/>
              </a:rPr>
              <a:t>. СОЦІОМЕТРИЧНІ  ДОСЛІДЖЕННЯ СТАНОВИЩА УЧНЯ В КОЛЕКТИВІ, СЕРЕД ТОВАРИШІВ: ХАРАКТЕР ВЗАЄМИН, СПОСОБИ ЇХ ПОКРАЩЕННЯ, СТАБІЛІЗАЦІЇ.</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37331" y="1119261"/>
            <a:ext cx="13989778" cy="7702398"/>
            <a:chOff x="0" y="0"/>
            <a:chExt cx="3684551" cy="2028615"/>
          </a:xfrm>
        </p:grpSpPr>
        <p:sp>
          <p:nvSpPr>
            <p:cNvPr name="Freeform 4" id="4"/>
            <p:cNvSpPr/>
            <p:nvPr/>
          </p:nvSpPr>
          <p:spPr>
            <a:xfrm flipH="false" flipV="false" rot="0">
              <a:off x="0" y="0"/>
              <a:ext cx="3684551" cy="2028615"/>
            </a:xfrm>
            <a:custGeom>
              <a:avLst/>
              <a:gdLst/>
              <a:ahLst/>
              <a:cxnLst/>
              <a:rect r="r" b="b" t="t" l="l"/>
              <a:pathLst>
                <a:path h="2028615" w="3684551">
                  <a:moveTo>
                    <a:pt x="0" y="0"/>
                  </a:moveTo>
                  <a:lnTo>
                    <a:pt x="3684551" y="0"/>
                  </a:lnTo>
                  <a:lnTo>
                    <a:pt x="3684551" y="2028615"/>
                  </a:lnTo>
                  <a:lnTo>
                    <a:pt x="0" y="2028615"/>
                  </a:ln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3684551" cy="2076240"/>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147716">
            <a:off x="2707481" y="1134548"/>
            <a:ext cx="14396474" cy="7542121"/>
            <a:chOff x="0" y="0"/>
            <a:chExt cx="3791664" cy="1986402"/>
          </a:xfrm>
        </p:grpSpPr>
        <p:sp>
          <p:nvSpPr>
            <p:cNvPr name="Freeform 7" id="7"/>
            <p:cNvSpPr/>
            <p:nvPr/>
          </p:nvSpPr>
          <p:spPr>
            <a:xfrm flipH="false" flipV="false" rot="0">
              <a:off x="0" y="0"/>
              <a:ext cx="3791664" cy="1986402"/>
            </a:xfrm>
            <a:custGeom>
              <a:avLst/>
              <a:gdLst/>
              <a:ahLst/>
              <a:cxnLst/>
              <a:rect r="r" b="b" t="t" l="l"/>
              <a:pathLst>
                <a:path h="1986402" w="3791664">
                  <a:moveTo>
                    <a:pt x="5915" y="0"/>
                  </a:moveTo>
                  <a:lnTo>
                    <a:pt x="3785748" y="0"/>
                  </a:lnTo>
                  <a:cubicBezTo>
                    <a:pt x="3787317" y="0"/>
                    <a:pt x="3788822" y="623"/>
                    <a:pt x="3789931" y="1733"/>
                  </a:cubicBezTo>
                  <a:cubicBezTo>
                    <a:pt x="3791041" y="2842"/>
                    <a:pt x="3791664" y="4347"/>
                    <a:pt x="3791664" y="5915"/>
                  </a:cubicBezTo>
                  <a:lnTo>
                    <a:pt x="3791664" y="1980487"/>
                  </a:lnTo>
                  <a:cubicBezTo>
                    <a:pt x="3791664" y="1983754"/>
                    <a:pt x="3789016" y="1986402"/>
                    <a:pt x="3785748" y="1986402"/>
                  </a:cubicBezTo>
                  <a:lnTo>
                    <a:pt x="5915" y="1986402"/>
                  </a:lnTo>
                  <a:cubicBezTo>
                    <a:pt x="4347" y="1986402"/>
                    <a:pt x="2842" y="1985779"/>
                    <a:pt x="1733" y="1984670"/>
                  </a:cubicBezTo>
                  <a:cubicBezTo>
                    <a:pt x="623" y="1983560"/>
                    <a:pt x="0" y="1982056"/>
                    <a:pt x="0" y="1980487"/>
                  </a:cubicBezTo>
                  <a:lnTo>
                    <a:pt x="0" y="5915"/>
                  </a:lnTo>
                  <a:cubicBezTo>
                    <a:pt x="0" y="2648"/>
                    <a:pt x="2648" y="0"/>
                    <a:pt x="5915" y="0"/>
                  </a:cubicBezTo>
                  <a:close/>
                </a:path>
              </a:pathLst>
            </a:custGeom>
            <a:solidFill>
              <a:srgbClr val="FFFFFF"/>
            </a:solidFill>
            <a:ln w="38100" cap="sq">
              <a:solidFill>
                <a:srgbClr val="000000"/>
              </a:solidFill>
              <a:prstDash val="solid"/>
              <a:miter/>
            </a:ln>
          </p:spPr>
        </p:sp>
        <p:sp>
          <p:nvSpPr>
            <p:cNvPr name="TextBox 8" id="8"/>
            <p:cNvSpPr txBox="true"/>
            <p:nvPr/>
          </p:nvSpPr>
          <p:spPr>
            <a:xfrm>
              <a:off x="0" y="-47625"/>
              <a:ext cx="3791664" cy="2034027"/>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7625213" y="828823"/>
            <a:ext cx="3667332" cy="946839"/>
          </a:xfrm>
          <a:custGeom>
            <a:avLst/>
            <a:gdLst/>
            <a:ahLst/>
            <a:cxnLst/>
            <a:rect r="r" b="b" t="t" l="l"/>
            <a:pathLst>
              <a:path h="946839" w="3667332">
                <a:moveTo>
                  <a:pt x="0" y="0"/>
                </a:moveTo>
                <a:lnTo>
                  <a:pt x="3667333" y="0"/>
                </a:lnTo>
                <a:lnTo>
                  <a:pt x="3667333" y="946838"/>
                </a:lnTo>
                <a:lnTo>
                  <a:pt x="0" y="9468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302188" y="5976034"/>
            <a:ext cx="1367954" cy="378053"/>
          </a:xfrm>
          <a:custGeom>
            <a:avLst/>
            <a:gdLst/>
            <a:ahLst/>
            <a:cxnLst/>
            <a:rect r="r" b="b" t="t" l="l"/>
            <a:pathLst>
              <a:path h="378053" w="1367954">
                <a:moveTo>
                  <a:pt x="0" y="0"/>
                </a:moveTo>
                <a:lnTo>
                  <a:pt x="1367954" y="0"/>
                </a:lnTo>
                <a:lnTo>
                  <a:pt x="1367954" y="378053"/>
                </a:lnTo>
                <a:lnTo>
                  <a:pt x="0" y="3780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4302188" y="4131793"/>
            <a:ext cx="2622717" cy="324263"/>
          </a:xfrm>
          <a:custGeom>
            <a:avLst/>
            <a:gdLst/>
            <a:ahLst/>
            <a:cxnLst/>
            <a:rect r="r" b="b" t="t" l="l"/>
            <a:pathLst>
              <a:path h="324263" w="2622717">
                <a:moveTo>
                  <a:pt x="0" y="0"/>
                </a:moveTo>
                <a:lnTo>
                  <a:pt x="2622717" y="0"/>
                </a:lnTo>
                <a:lnTo>
                  <a:pt x="2622717" y="324263"/>
                </a:lnTo>
                <a:lnTo>
                  <a:pt x="0" y="324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2469465" y="5905716"/>
            <a:ext cx="6921795" cy="4114800"/>
          </a:xfrm>
          <a:custGeom>
            <a:avLst/>
            <a:gdLst/>
            <a:ahLst/>
            <a:cxnLst/>
            <a:rect r="r" b="b" t="t" l="l"/>
            <a:pathLst>
              <a:path h="4114800" w="6921795">
                <a:moveTo>
                  <a:pt x="0" y="0"/>
                </a:moveTo>
                <a:lnTo>
                  <a:pt x="6921795" y="0"/>
                </a:lnTo>
                <a:lnTo>
                  <a:pt x="692179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3864182" y="2412385"/>
            <a:ext cx="11736750" cy="1244394"/>
          </a:xfrm>
          <a:prstGeom prst="rect">
            <a:avLst/>
          </a:prstGeom>
        </p:spPr>
        <p:txBody>
          <a:bodyPr anchor="t" rtlCol="false" tIns="0" lIns="0" bIns="0" rIns="0">
            <a:spAutoFit/>
          </a:bodyPr>
          <a:lstStyle/>
          <a:p>
            <a:pPr algn="ctr">
              <a:lnSpc>
                <a:spcPts val="3336"/>
              </a:lnSpc>
              <a:spcBef>
                <a:spcPct val="0"/>
              </a:spcBef>
            </a:pPr>
            <a:r>
              <a:rPr lang="en-US" sz="2383">
                <a:solidFill>
                  <a:srgbClr val="000000"/>
                </a:solidFill>
                <a:latin typeface="Open Sans Bold"/>
              </a:rPr>
              <a:t>4.</a:t>
            </a:r>
            <a:r>
              <a:rPr lang="en-US" sz="2383">
                <a:solidFill>
                  <a:srgbClr val="000000"/>
                </a:solidFill>
                <a:latin typeface="Open Sans Bold"/>
              </a:rPr>
              <a:t>СПОСТЕРЕЖЕННЯ ЗА УЧНЯМИ, ВИВЧЕННЯ РЕЗУЛЬТАТІВ ЇХ ДІЯЛЬНОСТІ (НАВЧАЛЬНОЇ, ТРУДОВОЇ, СУСПІЛЬНЕ КОРИСНОЇ І Т. Д.), ВИЯВЛЕННЯ ВМІНЬ І НАВИЧОК, ВІДХИЛЕНЬ У РОЗВИТКУ, СТОСУНКІВ З ОДНОЛІТКАМИ ТОЩО.</a:t>
            </a:r>
          </a:p>
        </p:txBody>
      </p:sp>
      <p:sp>
        <p:nvSpPr>
          <p:cNvPr name="TextBox 14" id="14"/>
          <p:cNvSpPr txBox="true"/>
          <p:nvPr/>
        </p:nvSpPr>
        <p:spPr>
          <a:xfrm rot="0">
            <a:off x="4302188" y="4084168"/>
            <a:ext cx="12026307" cy="1326108"/>
          </a:xfrm>
          <a:prstGeom prst="rect">
            <a:avLst/>
          </a:prstGeom>
        </p:spPr>
        <p:txBody>
          <a:bodyPr anchor="t" rtlCol="false" tIns="0" lIns="0" bIns="0" rIns="0">
            <a:spAutoFit/>
          </a:bodyPr>
          <a:lstStyle/>
          <a:p>
            <a:pPr algn="ctr">
              <a:lnSpc>
                <a:spcPts val="3557"/>
              </a:lnSpc>
              <a:spcBef>
                <a:spcPct val="0"/>
              </a:spcBef>
            </a:pPr>
            <a:r>
              <a:rPr lang="en-US" sz="2541">
                <a:solidFill>
                  <a:srgbClr val="000000"/>
                </a:solidFill>
                <a:latin typeface="Open Sans Bold"/>
              </a:rPr>
              <a:t>5. ВИВЧЕННЯ ІНТЕРЕСІВ, ЗДІБНОСТЕЙ І НАХИЛІВ УЧНІВ - МОЖЛИВІСТЬ ЗАЛУЧЕННЯ ДІТЕЙ ДО ПОЗАКЛАСНОЇ, ГУРТКОВОЇ, СУСПІЛЬНО-КОРИСНОЇ ДІЯЛЬНОСТІ.</a:t>
            </a:r>
          </a:p>
        </p:txBody>
      </p:sp>
      <p:sp>
        <p:nvSpPr>
          <p:cNvPr name="TextBox 15" id="15"/>
          <p:cNvSpPr txBox="true"/>
          <p:nvPr/>
        </p:nvSpPr>
        <p:spPr>
          <a:xfrm rot="0">
            <a:off x="3539239" y="5523675"/>
            <a:ext cx="12391124" cy="1271922"/>
          </a:xfrm>
          <a:prstGeom prst="rect">
            <a:avLst/>
          </a:prstGeom>
        </p:spPr>
        <p:txBody>
          <a:bodyPr anchor="t" rtlCol="false" tIns="0" lIns="0" bIns="0" rIns="0">
            <a:spAutoFit/>
          </a:bodyPr>
          <a:lstStyle/>
          <a:p>
            <a:pPr algn="ctr">
              <a:lnSpc>
                <a:spcPts val="3449"/>
              </a:lnSpc>
              <a:spcBef>
                <a:spcPct val="0"/>
              </a:spcBef>
            </a:pPr>
            <a:r>
              <a:rPr lang="en-US" sz="2463">
                <a:solidFill>
                  <a:srgbClr val="000000"/>
                </a:solidFill>
                <a:latin typeface="Open Sans Bold"/>
              </a:rPr>
              <a:t>6. ВИВЧЕННЯ ПОЛОЖЕННЯ УЧНЯ В СІМ'Ї: ХАРАКТЕР ВЗАЄМИН, ПЕДАГОГІЧНИЙ ВПЛИВ СІМ'Ї, ШЛЯХИ І СПОСОБИ ОПТИМІЗАЦІЇ ЦЬОГО  ВПЛИВУ.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1973208" y="2725793"/>
            <a:ext cx="3320006" cy="5572849"/>
            <a:chOff x="0" y="0"/>
            <a:chExt cx="1415529" cy="2376060"/>
          </a:xfrm>
        </p:grpSpPr>
        <p:sp>
          <p:nvSpPr>
            <p:cNvPr name="Freeform 4" id="4"/>
            <p:cNvSpPr/>
            <p:nvPr/>
          </p:nvSpPr>
          <p:spPr>
            <a:xfrm flipH="false" flipV="false" rot="0">
              <a:off x="0" y="0"/>
              <a:ext cx="1415529" cy="2376060"/>
            </a:xfrm>
            <a:custGeom>
              <a:avLst/>
              <a:gdLst/>
              <a:ahLst/>
              <a:cxnLst/>
              <a:rect r="r" b="b" t="t" l="l"/>
              <a:pathLst>
                <a:path h="2376060" w="1415529">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name="TextBox 5" id="5"/>
            <p:cNvSpPr txBox="true"/>
            <p:nvPr/>
          </p:nvSpPr>
          <p:spPr>
            <a:xfrm>
              <a:off x="0" y="-47625"/>
              <a:ext cx="1415529" cy="2423685"/>
            </a:xfrm>
            <a:prstGeom prst="rect">
              <a:avLst/>
            </a:prstGeom>
          </p:spPr>
          <p:txBody>
            <a:bodyPr anchor="ctr" rtlCol="false" tIns="50800" lIns="50800" bIns="50800" rIns="50800"/>
            <a:lstStyle/>
            <a:p>
              <a:pPr algn="ctr">
                <a:lnSpc>
                  <a:spcPts val="3210"/>
                </a:lnSpc>
              </a:pPr>
            </a:p>
          </p:txBody>
        </p:sp>
      </p:grpSp>
      <p:grpSp>
        <p:nvGrpSpPr>
          <p:cNvPr name="Group 6" id="6"/>
          <p:cNvGrpSpPr>
            <a:grpSpLocks noChangeAspect="true"/>
          </p:cNvGrpSpPr>
          <p:nvPr/>
        </p:nvGrpSpPr>
        <p:grpSpPr>
          <a:xfrm rot="0">
            <a:off x="2635759" y="2902296"/>
            <a:ext cx="2241204" cy="2241204"/>
            <a:chOff x="0" y="0"/>
            <a:chExt cx="6350000" cy="6350000"/>
          </a:xfrm>
        </p:grpSpPr>
        <p:sp>
          <p:nvSpPr>
            <p:cNvPr name="Freeform 7" id="7"/>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3"/>
              <a:stretch>
                <a:fillRect l="0" t="-4225" r="0" b="-44691"/>
              </a:stretch>
            </a:blipFill>
          </p:spPr>
        </p:sp>
      </p:grpSp>
      <p:grpSp>
        <p:nvGrpSpPr>
          <p:cNvPr name="Group 8" id="8"/>
          <p:cNvGrpSpPr/>
          <p:nvPr/>
        </p:nvGrpSpPr>
        <p:grpSpPr>
          <a:xfrm rot="0">
            <a:off x="5647867" y="2725793"/>
            <a:ext cx="3320006" cy="5572849"/>
            <a:chOff x="0" y="0"/>
            <a:chExt cx="1415529" cy="2376060"/>
          </a:xfrm>
        </p:grpSpPr>
        <p:sp>
          <p:nvSpPr>
            <p:cNvPr name="Freeform 9" id="9"/>
            <p:cNvSpPr/>
            <p:nvPr/>
          </p:nvSpPr>
          <p:spPr>
            <a:xfrm flipH="false" flipV="false" rot="0">
              <a:off x="0" y="0"/>
              <a:ext cx="1415529" cy="2376060"/>
            </a:xfrm>
            <a:custGeom>
              <a:avLst/>
              <a:gdLst/>
              <a:ahLst/>
              <a:cxnLst/>
              <a:rect r="r" b="b" t="t" l="l"/>
              <a:pathLst>
                <a:path h="2376060" w="1415529">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name="TextBox 10" id="10"/>
            <p:cNvSpPr txBox="true"/>
            <p:nvPr/>
          </p:nvSpPr>
          <p:spPr>
            <a:xfrm>
              <a:off x="0" y="-47625"/>
              <a:ext cx="1415529" cy="2423685"/>
            </a:xfrm>
            <a:prstGeom prst="rect">
              <a:avLst/>
            </a:prstGeom>
          </p:spPr>
          <p:txBody>
            <a:bodyPr anchor="ctr" rtlCol="false" tIns="50800" lIns="50800" bIns="50800" rIns="50800"/>
            <a:lstStyle/>
            <a:p>
              <a:pPr algn="ctr">
                <a:lnSpc>
                  <a:spcPts val="3210"/>
                </a:lnSpc>
              </a:pPr>
            </a:p>
          </p:txBody>
        </p:sp>
      </p:grpSp>
      <p:grpSp>
        <p:nvGrpSpPr>
          <p:cNvPr name="Group 11" id="11"/>
          <p:cNvGrpSpPr>
            <a:grpSpLocks noChangeAspect="true"/>
          </p:cNvGrpSpPr>
          <p:nvPr/>
        </p:nvGrpSpPr>
        <p:grpSpPr>
          <a:xfrm rot="0">
            <a:off x="6109415" y="2902296"/>
            <a:ext cx="2440387" cy="2440387"/>
            <a:chOff x="0" y="0"/>
            <a:chExt cx="6350000" cy="6350000"/>
          </a:xfrm>
        </p:grpSpPr>
        <p:sp>
          <p:nvSpPr>
            <p:cNvPr name="Freeform 12" id="12"/>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4"/>
              <a:stretch>
                <a:fillRect l="-2693" t="0" r="-2693" b="0"/>
              </a:stretch>
            </a:blipFill>
          </p:spPr>
        </p:sp>
      </p:grpSp>
      <p:grpSp>
        <p:nvGrpSpPr>
          <p:cNvPr name="Group 13" id="13"/>
          <p:cNvGrpSpPr/>
          <p:nvPr/>
        </p:nvGrpSpPr>
        <p:grpSpPr>
          <a:xfrm rot="0">
            <a:off x="9321327" y="2781549"/>
            <a:ext cx="3320006" cy="5572849"/>
            <a:chOff x="0" y="0"/>
            <a:chExt cx="1415529" cy="2376060"/>
          </a:xfrm>
        </p:grpSpPr>
        <p:sp>
          <p:nvSpPr>
            <p:cNvPr name="Freeform 14" id="14"/>
            <p:cNvSpPr/>
            <p:nvPr/>
          </p:nvSpPr>
          <p:spPr>
            <a:xfrm flipH="false" flipV="false" rot="0">
              <a:off x="0" y="0"/>
              <a:ext cx="1415529" cy="2376060"/>
            </a:xfrm>
            <a:custGeom>
              <a:avLst/>
              <a:gdLst/>
              <a:ahLst/>
              <a:cxnLst/>
              <a:rect r="r" b="b" t="t" l="l"/>
              <a:pathLst>
                <a:path h="2376060" w="1415529">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name="TextBox 15" id="15"/>
            <p:cNvSpPr txBox="true"/>
            <p:nvPr/>
          </p:nvSpPr>
          <p:spPr>
            <a:xfrm>
              <a:off x="0" y="-47625"/>
              <a:ext cx="1415529" cy="2423685"/>
            </a:xfrm>
            <a:prstGeom prst="rect">
              <a:avLst/>
            </a:prstGeom>
          </p:spPr>
          <p:txBody>
            <a:bodyPr anchor="ctr" rtlCol="false" tIns="50800" lIns="50800" bIns="50800" rIns="50800"/>
            <a:lstStyle/>
            <a:p>
              <a:pPr algn="ctr">
                <a:lnSpc>
                  <a:spcPts val="3210"/>
                </a:lnSpc>
              </a:pPr>
            </a:p>
          </p:txBody>
        </p:sp>
      </p:grpSp>
      <p:grpSp>
        <p:nvGrpSpPr>
          <p:cNvPr name="Group 16" id="16"/>
          <p:cNvGrpSpPr>
            <a:grpSpLocks noChangeAspect="true"/>
          </p:cNvGrpSpPr>
          <p:nvPr/>
        </p:nvGrpSpPr>
        <p:grpSpPr>
          <a:xfrm rot="0">
            <a:off x="9787023" y="2958052"/>
            <a:ext cx="2384631" cy="2384631"/>
            <a:chOff x="0" y="0"/>
            <a:chExt cx="6350000" cy="6350000"/>
          </a:xfrm>
        </p:grpSpPr>
        <p:sp>
          <p:nvSpPr>
            <p:cNvPr name="Freeform 17" id="17"/>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25015" t="0" r="-25015" b="0"/>
              </a:stretch>
            </a:blipFill>
          </p:spPr>
        </p:sp>
      </p:grpSp>
      <p:grpSp>
        <p:nvGrpSpPr>
          <p:cNvPr name="Group 18" id="18"/>
          <p:cNvGrpSpPr/>
          <p:nvPr/>
        </p:nvGrpSpPr>
        <p:grpSpPr>
          <a:xfrm rot="0">
            <a:off x="12994787" y="2725793"/>
            <a:ext cx="3320006" cy="5572849"/>
            <a:chOff x="0" y="0"/>
            <a:chExt cx="1415529" cy="2376060"/>
          </a:xfrm>
        </p:grpSpPr>
        <p:sp>
          <p:nvSpPr>
            <p:cNvPr name="Freeform 19" id="19"/>
            <p:cNvSpPr/>
            <p:nvPr/>
          </p:nvSpPr>
          <p:spPr>
            <a:xfrm flipH="false" flipV="false" rot="0">
              <a:off x="0" y="0"/>
              <a:ext cx="1415529" cy="2376060"/>
            </a:xfrm>
            <a:custGeom>
              <a:avLst/>
              <a:gdLst/>
              <a:ahLst/>
              <a:cxnLst/>
              <a:rect r="r" b="b" t="t" l="l"/>
              <a:pathLst>
                <a:path h="2376060" w="1415529">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name="TextBox 20" id="20"/>
            <p:cNvSpPr txBox="true"/>
            <p:nvPr/>
          </p:nvSpPr>
          <p:spPr>
            <a:xfrm>
              <a:off x="0" y="-47625"/>
              <a:ext cx="1415529" cy="2423685"/>
            </a:xfrm>
            <a:prstGeom prst="rect">
              <a:avLst/>
            </a:prstGeom>
          </p:spPr>
          <p:txBody>
            <a:bodyPr anchor="ctr" rtlCol="false" tIns="50800" lIns="50800" bIns="50800" rIns="50800"/>
            <a:lstStyle/>
            <a:p>
              <a:pPr algn="ctr">
                <a:lnSpc>
                  <a:spcPts val="3210"/>
                </a:lnSpc>
              </a:pPr>
            </a:p>
          </p:txBody>
        </p:sp>
      </p:grpSp>
      <p:grpSp>
        <p:nvGrpSpPr>
          <p:cNvPr name="Group 21" id="21"/>
          <p:cNvGrpSpPr>
            <a:grpSpLocks noChangeAspect="true"/>
          </p:cNvGrpSpPr>
          <p:nvPr/>
        </p:nvGrpSpPr>
        <p:grpSpPr>
          <a:xfrm rot="0">
            <a:off x="13327133" y="2958052"/>
            <a:ext cx="2486880" cy="2486880"/>
            <a:chOff x="0" y="0"/>
            <a:chExt cx="6350000" cy="6350000"/>
          </a:xfrm>
        </p:grpSpPr>
        <p:sp>
          <p:nvSpPr>
            <p:cNvPr name="Freeform 22" id="22"/>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25151" t="0" r="-25151" b="0"/>
              </a:stretch>
            </a:blipFill>
          </p:spPr>
        </p:sp>
      </p:grpSp>
      <p:sp>
        <p:nvSpPr>
          <p:cNvPr name="Freeform 23" id="23"/>
          <p:cNvSpPr/>
          <p:nvPr/>
        </p:nvSpPr>
        <p:spPr>
          <a:xfrm flipH="false" flipV="false" rot="0">
            <a:off x="9854280" y="7532332"/>
            <a:ext cx="2317374" cy="640438"/>
          </a:xfrm>
          <a:custGeom>
            <a:avLst/>
            <a:gdLst/>
            <a:ahLst/>
            <a:cxnLst/>
            <a:rect r="r" b="b" t="t" l="l"/>
            <a:pathLst>
              <a:path h="640438" w="2317374">
                <a:moveTo>
                  <a:pt x="0" y="0"/>
                </a:moveTo>
                <a:lnTo>
                  <a:pt x="2317374" y="0"/>
                </a:lnTo>
                <a:lnTo>
                  <a:pt x="2317374" y="640438"/>
                </a:lnTo>
                <a:lnTo>
                  <a:pt x="0" y="64043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4" id="24"/>
          <p:cNvSpPr/>
          <p:nvPr/>
        </p:nvSpPr>
        <p:spPr>
          <a:xfrm flipH="false" flipV="false" rot="0">
            <a:off x="14957345" y="6744287"/>
            <a:ext cx="6266893" cy="4307065"/>
          </a:xfrm>
          <a:custGeom>
            <a:avLst/>
            <a:gdLst/>
            <a:ahLst/>
            <a:cxnLst/>
            <a:rect r="r" b="b" t="t" l="l"/>
            <a:pathLst>
              <a:path h="4307065" w="6266893">
                <a:moveTo>
                  <a:pt x="0" y="0"/>
                </a:moveTo>
                <a:lnTo>
                  <a:pt x="6266894" y="0"/>
                </a:lnTo>
                <a:lnTo>
                  <a:pt x="6266894" y="4307064"/>
                </a:lnTo>
                <a:lnTo>
                  <a:pt x="0" y="430706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5" id="25"/>
          <p:cNvSpPr/>
          <p:nvPr/>
        </p:nvSpPr>
        <p:spPr>
          <a:xfrm flipH="false" flipV="false" rot="0">
            <a:off x="-2023959" y="6897975"/>
            <a:ext cx="4793068" cy="3485868"/>
          </a:xfrm>
          <a:custGeom>
            <a:avLst/>
            <a:gdLst/>
            <a:ahLst/>
            <a:cxnLst/>
            <a:rect r="r" b="b" t="t" l="l"/>
            <a:pathLst>
              <a:path h="3485868" w="4793068">
                <a:moveTo>
                  <a:pt x="0" y="0"/>
                </a:moveTo>
                <a:lnTo>
                  <a:pt x="4793068" y="0"/>
                </a:lnTo>
                <a:lnTo>
                  <a:pt x="4793068" y="3485868"/>
                </a:lnTo>
                <a:lnTo>
                  <a:pt x="0" y="348586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6" id="26"/>
          <p:cNvSpPr txBox="true"/>
          <p:nvPr/>
        </p:nvSpPr>
        <p:spPr>
          <a:xfrm rot="0">
            <a:off x="2954546" y="1247013"/>
            <a:ext cx="12378908" cy="885831"/>
          </a:xfrm>
          <a:prstGeom prst="rect">
            <a:avLst/>
          </a:prstGeom>
        </p:spPr>
        <p:txBody>
          <a:bodyPr anchor="t" rtlCol="false" tIns="0" lIns="0" bIns="0" rIns="0">
            <a:spAutoFit/>
          </a:bodyPr>
          <a:lstStyle/>
          <a:p>
            <a:pPr algn="ctr">
              <a:lnSpc>
                <a:spcPts val="7349"/>
              </a:lnSpc>
            </a:pPr>
          </a:p>
        </p:txBody>
      </p:sp>
      <p:sp>
        <p:nvSpPr>
          <p:cNvPr name="TextBox 27" id="27"/>
          <p:cNvSpPr txBox="true"/>
          <p:nvPr/>
        </p:nvSpPr>
        <p:spPr>
          <a:xfrm rot="0">
            <a:off x="2769109" y="2051524"/>
            <a:ext cx="12564345" cy="655252"/>
          </a:xfrm>
          <a:prstGeom prst="rect">
            <a:avLst/>
          </a:prstGeom>
        </p:spPr>
        <p:txBody>
          <a:bodyPr anchor="t" rtlCol="false" tIns="0" lIns="0" bIns="0" rIns="0">
            <a:spAutoFit/>
          </a:bodyPr>
          <a:lstStyle/>
          <a:p>
            <a:pPr algn="ctr">
              <a:lnSpc>
                <a:spcPts val="5358"/>
              </a:lnSpc>
              <a:spcBef>
                <a:spcPct val="0"/>
              </a:spcBef>
            </a:pPr>
            <a:r>
              <a:rPr lang="en-US" sz="3827">
                <a:solidFill>
                  <a:srgbClr val="01070A"/>
                </a:solidFill>
                <a:latin typeface="Open Sans Bold"/>
              </a:rPr>
              <a:t>ОРГАНІЗАЦІЯ ПЕДАГОГІЧНОЇ ДОПОМОГИ</a:t>
            </a:r>
          </a:p>
        </p:txBody>
      </p:sp>
      <p:sp>
        <p:nvSpPr>
          <p:cNvPr name="TextBox 28" id="28"/>
          <p:cNvSpPr txBox="true"/>
          <p:nvPr/>
        </p:nvSpPr>
        <p:spPr>
          <a:xfrm rot="0">
            <a:off x="2271095" y="5551101"/>
            <a:ext cx="2895064" cy="2481655"/>
          </a:xfrm>
          <a:prstGeom prst="rect">
            <a:avLst/>
          </a:prstGeom>
        </p:spPr>
        <p:txBody>
          <a:bodyPr anchor="t" rtlCol="false" tIns="0" lIns="0" bIns="0" rIns="0">
            <a:spAutoFit/>
          </a:bodyPr>
          <a:lstStyle/>
          <a:p>
            <a:pPr algn="ctr">
              <a:lnSpc>
                <a:spcPts val="1806"/>
              </a:lnSpc>
              <a:spcBef>
                <a:spcPct val="0"/>
              </a:spcBef>
            </a:pPr>
            <a:r>
              <a:rPr lang="en-US" sz="1290">
                <a:solidFill>
                  <a:srgbClr val="01070A"/>
                </a:solidFill>
                <a:latin typeface="Open Sans Bold"/>
              </a:rPr>
              <a:t>1. ВЕДЕННЯ РАЗОМ З УЧИТЕЛЯМИ-ПРЕДМЕТНИКАМИ ОБЛІКУ ПРОГАЛИН У ЗНАННЯХ, УМІННЯХ І НАВИЧКАХ ВАЖКОВИХОВУВАНИХ УЧНІВ ЗА ГОЛОВНИМИ, ПРОФІЛЮЮЧИМИ РОЗДІЛАМИ НАВЧАЛЬНОЇ ПРОГРАМИ - РОЗРОБКА ШЛЯХІВ ЇХ ПОДОЛАННЯ В ПРОЦЕСІ ОРГАНІЗАЦІЇ НАВЧАЛЬНОЇ РОБОТИ.</a:t>
            </a:r>
          </a:p>
        </p:txBody>
      </p:sp>
      <p:sp>
        <p:nvSpPr>
          <p:cNvPr name="TextBox 29" id="29"/>
          <p:cNvSpPr txBox="true"/>
          <p:nvPr/>
        </p:nvSpPr>
        <p:spPr>
          <a:xfrm rot="0">
            <a:off x="5920745" y="5504608"/>
            <a:ext cx="2774250" cy="2213194"/>
          </a:xfrm>
          <a:prstGeom prst="rect">
            <a:avLst/>
          </a:prstGeom>
        </p:spPr>
        <p:txBody>
          <a:bodyPr anchor="t" rtlCol="false" tIns="0" lIns="0" bIns="0" rIns="0">
            <a:spAutoFit/>
          </a:bodyPr>
          <a:lstStyle/>
          <a:p>
            <a:pPr algn="ctr">
              <a:lnSpc>
                <a:spcPts val="2962"/>
              </a:lnSpc>
              <a:spcBef>
                <a:spcPct val="0"/>
              </a:spcBef>
            </a:pPr>
            <a:r>
              <a:rPr lang="en-US" sz="2116">
                <a:solidFill>
                  <a:srgbClr val="01070A"/>
                </a:solidFill>
                <a:latin typeface="Open Sans Bold"/>
              </a:rPr>
              <a:t>2. МОТИВАЦІЯ УЧНІВ ДО НАВЧАННЯ, ВИХОВАННЯ ВПЕВНЕНОСТІ У СВОЇХ СИЛАХ.</a:t>
            </a:r>
          </a:p>
        </p:txBody>
      </p:sp>
      <p:sp>
        <p:nvSpPr>
          <p:cNvPr name="TextBox 30" id="30"/>
          <p:cNvSpPr txBox="true"/>
          <p:nvPr/>
        </p:nvSpPr>
        <p:spPr>
          <a:xfrm rot="0">
            <a:off x="9576028" y="5542708"/>
            <a:ext cx="2806622" cy="198962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latin typeface="Open Sans Bold"/>
              </a:rPr>
              <a:t>3</a:t>
            </a:r>
            <a:r>
              <a:rPr lang="en-US" sz="2293">
                <a:solidFill>
                  <a:srgbClr val="01070A"/>
                </a:solidFill>
                <a:latin typeface="Open Sans Bold"/>
              </a:rPr>
              <a:t>. РОБОТА З БАТЬКАМИ УЧНІВ - ПОРАДИ ЩОДО ОРГАНІЗАЦІЇ ВІЛЬНОГО  ЧАСУ</a:t>
            </a:r>
          </a:p>
        </p:txBody>
      </p:sp>
      <p:sp>
        <p:nvSpPr>
          <p:cNvPr name="TextBox 31" id="31"/>
          <p:cNvSpPr txBox="true"/>
          <p:nvPr/>
        </p:nvSpPr>
        <p:spPr>
          <a:xfrm rot="0">
            <a:off x="13349824" y="5448322"/>
            <a:ext cx="2609931" cy="2677687"/>
          </a:xfrm>
          <a:prstGeom prst="rect">
            <a:avLst/>
          </a:prstGeom>
        </p:spPr>
        <p:txBody>
          <a:bodyPr anchor="t" rtlCol="false" tIns="0" lIns="0" bIns="0" rIns="0">
            <a:spAutoFit/>
          </a:bodyPr>
          <a:lstStyle/>
          <a:p>
            <a:pPr algn="ctr">
              <a:lnSpc>
                <a:spcPts val="3539"/>
              </a:lnSpc>
              <a:spcBef>
                <a:spcPct val="0"/>
              </a:spcBef>
            </a:pPr>
            <a:r>
              <a:rPr lang="en-US" sz="2528">
                <a:solidFill>
                  <a:srgbClr val="01070A"/>
                </a:solidFill>
                <a:latin typeface="Open Sans Bold"/>
              </a:rPr>
              <a:t>4.</a:t>
            </a:r>
            <a:r>
              <a:rPr lang="en-US" sz="2528">
                <a:solidFill>
                  <a:srgbClr val="01070A"/>
                </a:solidFill>
                <a:latin typeface="Open Sans Bold"/>
              </a:rPr>
              <a:t> ОРГАНІЗАЦІЯ ЗАНЯТЬ ІЗ ПІДВИЩЕННЯ ПЕДАГОГІЧНОЇ ГРАМОТНОСТІ БАТЬКІВ</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67138" y="2736651"/>
            <a:ext cx="4081326" cy="5493965"/>
            <a:chOff x="0" y="0"/>
            <a:chExt cx="1251283" cy="1684380"/>
          </a:xfrm>
        </p:grpSpPr>
        <p:sp>
          <p:nvSpPr>
            <p:cNvPr name="Freeform 4" id="4"/>
            <p:cNvSpPr/>
            <p:nvPr/>
          </p:nvSpPr>
          <p:spPr>
            <a:xfrm flipH="false" flipV="false" rot="0">
              <a:off x="0" y="0"/>
              <a:ext cx="1251283" cy="1684380"/>
            </a:xfrm>
            <a:custGeom>
              <a:avLst/>
              <a:gdLst/>
              <a:ahLst/>
              <a:cxnLst/>
              <a:rect r="r" b="b" t="t" l="l"/>
              <a:pathLst>
                <a:path h="1684380" w="1251283">
                  <a:moveTo>
                    <a:pt x="20866" y="0"/>
                  </a:moveTo>
                  <a:lnTo>
                    <a:pt x="1230417" y="0"/>
                  </a:lnTo>
                  <a:cubicBezTo>
                    <a:pt x="1235951" y="0"/>
                    <a:pt x="1241258" y="2198"/>
                    <a:pt x="1245171" y="6112"/>
                  </a:cubicBezTo>
                  <a:cubicBezTo>
                    <a:pt x="1249084" y="10025"/>
                    <a:pt x="1251283" y="15332"/>
                    <a:pt x="1251283" y="20866"/>
                  </a:cubicBezTo>
                  <a:lnTo>
                    <a:pt x="1251283" y="1663514"/>
                  </a:lnTo>
                  <a:cubicBezTo>
                    <a:pt x="1251283" y="1669048"/>
                    <a:pt x="1249084" y="1674355"/>
                    <a:pt x="1245171" y="1678268"/>
                  </a:cubicBezTo>
                  <a:cubicBezTo>
                    <a:pt x="1241258" y="1682181"/>
                    <a:pt x="1235951" y="1684380"/>
                    <a:pt x="1230417" y="1684380"/>
                  </a:cubicBezTo>
                  <a:lnTo>
                    <a:pt x="20866" y="1684380"/>
                  </a:lnTo>
                  <a:cubicBezTo>
                    <a:pt x="15332" y="1684380"/>
                    <a:pt x="10025" y="1682181"/>
                    <a:pt x="6112" y="1678268"/>
                  </a:cubicBezTo>
                  <a:cubicBezTo>
                    <a:pt x="2198" y="1674355"/>
                    <a:pt x="0" y="1669048"/>
                    <a:pt x="0" y="1663514"/>
                  </a:cubicBezTo>
                  <a:lnTo>
                    <a:pt x="0" y="20866"/>
                  </a:lnTo>
                  <a:cubicBezTo>
                    <a:pt x="0" y="15332"/>
                    <a:pt x="2198" y="10025"/>
                    <a:pt x="6112" y="6112"/>
                  </a:cubicBezTo>
                  <a:cubicBezTo>
                    <a:pt x="10025" y="2198"/>
                    <a:pt x="15332" y="0"/>
                    <a:pt x="20866" y="0"/>
                  </a:cubicBezTo>
                  <a:close/>
                </a:path>
              </a:pathLst>
            </a:custGeom>
            <a:solidFill>
              <a:srgbClr val="FFFFFF"/>
            </a:solidFill>
            <a:ln w="66675" cap="sq">
              <a:solidFill>
                <a:srgbClr val="000000"/>
              </a:solidFill>
              <a:prstDash val="solid"/>
              <a:miter/>
            </a:ln>
          </p:spPr>
        </p:sp>
        <p:sp>
          <p:nvSpPr>
            <p:cNvPr name="TextBox 5" id="5"/>
            <p:cNvSpPr txBox="true"/>
            <p:nvPr/>
          </p:nvSpPr>
          <p:spPr>
            <a:xfrm>
              <a:off x="0" y="-47625"/>
              <a:ext cx="1251283" cy="1732005"/>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0">
            <a:off x="2951815" y="3360253"/>
            <a:ext cx="1066105" cy="1066105"/>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70A"/>
            </a:solidFill>
            <a:ln cap="sq">
              <a:noFill/>
              <a:prstDash val="solid"/>
              <a:miter/>
            </a:ln>
          </p:spPr>
        </p:sp>
        <p:sp>
          <p:nvSpPr>
            <p:cNvPr name="TextBox 8" id="8"/>
            <p:cNvSpPr txBox="true"/>
            <p:nvPr/>
          </p:nvSpPr>
          <p:spPr>
            <a:xfrm>
              <a:off x="76200" y="0"/>
              <a:ext cx="660400" cy="736600"/>
            </a:xfrm>
            <a:prstGeom prst="rect">
              <a:avLst/>
            </a:prstGeom>
          </p:spPr>
          <p:txBody>
            <a:bodyPr anchor="ctr" rtlCol="false" tIns="50800" lIns="50800" bIns="50800" rIns="50800"/>
            <a:lstStyle/>
            <a:p>
              <a:pPr algn="ctr" marL="0" indent="0" lvl="1">
                <a:lnSpc>
                  <a:spcPts val="5141"/>
                </a:lnSpc>
                <a:spcBef>
                  <a:spcPct val="0"/>
                </a:spcBef>
              </a:pPr>
            </a:p>
          </p:txBody>
        </p:sp>
      </p:grpSp>
      <p:sp>
        <p:nvSpPr>
          <p:cNvPr name="Freeform 9" id="9"/>
          <p:cNvSpPr/>
          <p:nvPr/>
        </p:nvSpPr>
        <p:spPr>
          <a:xfrm flipH="false" flipV="false" rot="0">
            <a:off x="4373756" y="2889043"/>
            <a:ext cx="1758763" cy="1889296"/>
          </a:xfrm>
          <a:custGeom>
            <a:avLst/>
            <a:gdLst/>
            <a:ahLst/>
            <a:cxnLst/>
            <a:rect r="r" b="b" t="t" l="l"/>
            <a:pathLst>
              <a:path h="1889296" w="1758763">
                <a:moveTo>
                  <a:pt x="0" y="0"/>
                </a:moveTo>
                <a:lnTo>
                  <a:pt x="1758763" y="0"/>
                </a:lnTo>
                <a:lnTo>
                  <a:pt x="1758763" y="1889296"/>
                </a:lnTo>
                <a:lnTo>
                  <a:pt x="0" y="18892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7768613" y="2736651"/>
            <a:ext cx="3769649" cy="5493965"/>
            <a:chOff x="0" y="0"/>
            <a:chExt cx="1155726" cy="1684380"/>
          </a:xfrm>
        </p:grpSpPr>
        <p:sp>
          <p:nvSpPr>
            <p:cNvPr name="Freeform 11" id="11"/>
            <p:cNvSpPr/>
            <p:nvPr/>
          </p:nvSpPr>
          <p:spPr>
            <a:xfrm flipH="false" flipV="false" rot="0">
              <a:off x="0" y="0"/>
              <a:ext cx="1155726" cy="1684380"/>
            </a:xfrm>
            <a:custGeom>
              <a:avLst/>
              <a:gdLst/>
              <a:ahLst/>
              <a:cxnLst/>
              <a:rect r="r" b="b" t="t" l="l"/>
              <a:pathLst>
                <a:path h="1684380" w="1155726">
                  <a:moveTo>
                    <a:pt x="22591" y="0"/>
                  </a:moveTo>
                  <a:lnTo>
                    <a:pt x="1133135" y="0"/>
                  </a:lnTo>
                  <a:cubicBezTo>
                    <a:pt x="1139127" y="0"/>
                    <a:pt x="1144873" y="2380"/>
                    <a:pt x="1149110" y="6617"/>
                  </a:cubicBezTo>
                  <a:cubicBezTo>
                    <a:pt x="1153346" y="10854"/>
                    <a:pt x="1155726" y="16600"/>
                    <a:pt x="1155726" y="22591"/>
                  </a:cubicBezTo>
                  <a:lnTo>
                    <a:pt x="1155726" y="1661788"/>
                  </a:lnTo>
                  <a:cubicBezTo>
                    <a:pt x="1155726" y="1674265"/>
                    <a:pt x="1145612" y="1684380"/>
                    <a:pt x="1133135" y="1684380"/>
                  </a:cubicBezTo>
                  <a:lnTo>
                    <a:pt x="22591" y="1684380"/>
                  </a:lnTo>
                  <a:cubicBezTo>
                    <a:pt x="10114" y="1684380"/>
                    <a:pt x="0" y="1674265"/>
                    <a:pt x="0" y="1661788"/>
                  </a:cubicBezTo>
                  <a:lnTo>
                    <a:pt x="0" y="22591"/>
                  </a:lnTo>
                  <a:cubicBezTo>
                    <a:pt x="0" y="10114"/>
                    <a:pt x="10114" y="0"/>
                    <a:pt x="22591" y="0"/>
                  </a:cubicBezTo>
                  <a:close/>
                </a:path>
              </a:pathLst>
            </a:custGeom>
            <a:solidFill>
              <a:srgbClr val="FFFFFF"/>
            </a:solidFill>
            <a:ln w="66675" cap="sq">
              <a:solidFill>
                <a:srgbClr val="000000"/>
              </a:solidFill>
              <a:prstDash val="solid"/>
              <a:miter/>
            </a:ln>
          </p:spPr>
        </p:sp>
        <p:sp>
          <p:nvSpPr>
            <p:cNvPr name="TextBox 12" id="12"/>
            <p:cNvSpPr txBox="true"/>
            <p:nvPr/>
          </p:nvSpPr>
          <p:spPr>
            <a:xfrm>
              <a:off x="0" y="-47625"/>
              <a:ext cx="1155726" cy="1732005"/>
            </a:xfrm>
            <a:prstGeom prst="rect">
              <a:avLst/>
            </a:prstGeom>
          </p:spPr>
          <p:txBody>
            <a:bodyPr anchor="ctr" rtlCol="false" tIns="50800" lIns="50800" bIns="50800" rIns="50800"/>
            <a:lstStyle/>
            <a:p>
              <a:pPr algn="ctr">
                <a:lnSpc>
                  <a:spcPts val="3210"/>
                </a:lnSpc>
              </a:pPr>
            </a:p>
          </p:txBody>
        </p:sp>
      </p:grpSp>
      <p:grpSp>
        <p:nvGrpSpPr>
          <p:cNvPr name="Group 13" id="13"/>
          <p:cNvGrpSpPr/>
          <p:nvPr/>
        </p:nvGrpSpPr>
        <p:grpSpPr>
          <a:xfrm rot="0">
            <a:off x="7254563" y="3360253"/>
            <a:ext cx="1066105" cy="1066105"/>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70A"/>
            </a:solidFill>
            <a:ln cap="sq">
              <a:noFill/>
              <a:prstDash val="solid"/>
              <a:miter/>
            </a:ln>
          </p:spPr>
        </p:sp>
        <p:sp>
          <p:nvSpPr>
            <p:cNvPr name="TextBox 15" id="15"/>
            <p:cNvSpPr txBox="true"/>
            <p:nvPr/>
          </p:nvSpPr>
          <p:spPr>
            <a:xfrm>
              <a:off x="76200" y="0"/>
              <a:ext cx="660400" cy="736600"/>
            </a:xfrm>
            <a:prstGeom prst="rect">
              <a:avLst/>
            </a:prstGeom>
          </p:spPr>
          <p:txBody>
            <a:bodyPr anchor="ctr" rtlCol="false" tIns="50800" lIns="50800" bIns="50800" rIns="50800"/>
            <a:lstStyle/>
            <a:p>
              <a:pPr algn="ctr" marL="0" indent="0" lvl="1">
                <a:lnSpc>
                  <a:spcPts val="5141"/>
                </a:lnSpc>
                <a:spcBef>
                  <a:spcPct val="0"/>
                </a:spcBef>
              </a:pPr>
            </a:p>
          </p:txBody>
        </p:sp>
      </p:grpSp>
      <p:grpSp>
        <p:nvGrpSpPr>
          <p:cNvPr name="Group 16" id="16"/>
          <p:cNvGrpSpPr/>
          <p:nvPr/>
        </p:nvGrpSpPr>
        <p:grpSpPr>
          <a:xfrm rot="0">
            <a:off x="12052311" y="2889043"/>
            <a:ext cx="3860262" cy="5262557"/>
            <a:chOff x="0" y="0"/>
            <a:chExt cx="1183507" cy="1613433"/>
          </a:xfrm>
        </p:grpSpPr>
        <p:sp>
          <p:nvSpPr>
            <p:cNvPr name="Freeform 17" id="17"/>
            <p:cNvSpPr/>
            <p:nvPr/>
          </p:nvSpPr>
          <p:spPr>
            <a:xfrm flipH="false" flipV="false" rot="0">
              <a:off x="0" y="0"/>
              <a:ext cx="1183507" cy="1613433"/>
            </a:xfrm>
            <a:custGeom>
              <a:avLst/>
              <a:gdLst/>
              <a:ahLst/>
              <a:cxnLst/>
              <a:rect r="r" b="b" t="t" l="l"/>
              <a:pathLst>
                <a:path h="1613433" w="1183507">
                  <a:moveTo>
                    <a:pt x="22061" y="0"/>
                  </a:moveTo>
                  <a:lnTo>
                    <a:pt x="1161446" y="0"/>
                  </a:lnTo>
                  <a:cubicBezTo>
                    <a:pt x="1167297" y="0"/>
                    <a:pt x="1172909" y="2324"/>
                    <a:pt x="1177046" y="6462"/>
                  </a:cubicBezTo>
                  <a:cubicBezTo>
                    <a:pt x="1181183" y="10599"/>
                    <a:pt x="1183507" y="16210"/>
                    <a:pt x="1183507" y="22061"/>
                  </a:cubicBezTo>
                  <a:lnTo>
                    <a:pt x="1183507" y="1591372"/>
                  </a:lnTo>
                  <a:cubicBezTo>
                    <a:pt x="1183507" y="1603556"/>
                    <a:pt x="1173630" y="1613433"/>
                    <a:pt x="1161446" y="1613433"/>
                  </a:cubicBezTo>
                  <a:lnTo>
                    <a:pt x="22061" y="1613433"/>
                  </a:lnTo>
                  <a:cubicBezTo>
                    <a:pt x="9877" y="1613433"/>
                    <a:pt x="0" y="1603556"/>
                    <a:pt x="0" y="1591372"/>
                  </a:cubicBezTo>
                  <a:lnTo>
                    <a:pt x="0" y="22061"/>
                  </a:lnTo>
                  <a:cubicBezTo>
                    <a:pt x="0" y="9877"/>
                    <a:pt x="9877" y="0"/>
                    <a:pt x="22061" y="0"/>
                  </a:cubicBezTo>
                  <a:close/>
                </a:path>
              </a:pathLst>
            </a:custGeom>
            <a:solidFill>
              <a:srgbClr val="FFFFFF"/>
            </a:solidFill>
            <a:ln w="66675" cap="sq">
              <a:solidFill>
                <a:srgbClr val="000000"/>
              </a:solidFill>
              <a:prstDash val="solid"/>
              <a:miter/>
            </a:ln>
          </p:spPr>
        </p:sp>
        <p:sp>
          <p:nvSpPr>
            <p:cNvPr name="TextBox 18" id="18"/>
            <p:cNvSpPr txBox="true"/>
            <p:nvPr/>
          </p:nvSpPr>
          <p:spPr>
            <a:xfrm>
              <a:off x="0" y="-47625"/>
              <a:ext cx="1183507" cy="1661058"/>
            </a:xfrm>
            <a:prstGeom prst="rect">
              <a:avLst/>
            </a:prstGeom>
          </p:spPr>
          <p:txBody>
            <a:bodyPr anchor="ctr" rtlCol="false" tIns="50800" lIns="50800" bIns="50800" rIns="50800"/>
            <a:lstStyle/>
            <a:p>
              <a:pPr algn="ctr">
                <a:lnSpc>
                  <a:spcPts val="3210"/>
                </a:lnSpc>
              </a:pPr>
            </a:p>
          </p:txBody>
        </p:sp>
      </p:grpSp>
      <p:grpSp>
        <p:nvGrpSpPr>
          <p:cNvPr name="Group 19" id="19"/>
          <p:cNvGrpSpPr/>
          <p:nvPr/>
        </p:nvGrpSpPr>
        <p:grpSpPr>
          <a:xfrm rot="0">
            <a:off x="11538262" y="3360253"/>
            <a:ext cx="1066105" cy="1066105"/>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70A"/>
            </a:solidFill>
            <a:ln cap="sq">
              <a:noFill/>
              <a:prstDash val="solid"/>
              <a:miter/>
            </a:ln>
          </p:spPr>
        </p:sp>
        <p:sp>
          <p:nvSpPr>
            <p:cNvPr name="TextBox 21" id="21"/>
            <p:cNvSpPr txBox="true"/>
            <p:nvPr/>
          </p:nvSpPr>
          <p:spPr>
            <a:xfrm>
              <a:off x="76200" y="0"/>
              <a:ext cx="660400" cy="736600"/>
            </a:xfrm>
            <a:prstGeom prst="rect">
              <a:avLst/>
            </a:prstGeom>
          </p:spPr>
          <p:txBody>
            <a:bodyPr anchor="ctr" rtlCol="false" tIns="50800" lIns="50800" bIns="50800" rIns="50800"/>
            <a:lstStyle/>
            <a:p>
              <a:pPr algn="ctr" marL="0" indent="0" lvl="1">
                <a:lnSpc>
                  <a:spcPts val="5141"/>
                </a:lnSpc>
                <a:spcBef>
                  <a:spcPct val="0"/>
                </a:spcBef>
              </a:pPr>
            </a:p>
          </p:txBody>
        </p:sp>
      </p:grpSp>
      <p:sp>
        <p:nvSpPr>
          <p:cNvPr name="Freeform 22" id="22"/>
          <p:cNvSpPr/>
          <p:nvPr/>
        </p:nvSpPr>
        <p:spPr>
          <a:xfrm flipH="false" flipV="false" rot="0">
            <a:off x="8898426" y="2961490"/>
            <a:ext cx="1510022" cy="1849693"/>
          </a:xfrm>
          <a:custGeom>
            <a:avLst/>
            <a:gdLst/>
            <a:ahLst/>
            <a:cxnLst/>
            <a:rect r="r" b="b" t="t" l="l"/>
            <a:pathLst>
              <a:path h="1849693" w="1510022">
                <a:moveTo>
                  <a:pt x="0" y="0"/>
                </a:moveTo>
                <a:lnTo>
                  <a:pt x="1510022" y="0"/>
                </a:lnTo>
                <a:lnTo>
                  <a:pt x="1510022" y="1849693"/>
                </a:lnTo>
                <a:lnTo>
                  <a:pt x="0" y="18496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13265754" y="2908844"/>
            <a:ext cx="1621004" cy="1849693"/>
          </a:xfrm>
          <a:custGeom>
            <a:avLst/>
            <a:gdLst/>
            <a:ahLst/>
            <a:cxnLst/>
            <a:rect r="r" b="b" t="t" l="l"/>
            <a:pathLst>
              <a:path h="1849693" w="1621004">
                <a:moveTo>
                  <a:pt x="0" y="0"/>
                </a:moveTo>
                <a:lnTo>
                  <a:pt x="1621004" y="0"/>
                </a:lnTo>
                <a:lnTo>
                  <a:pt x="1621004" y="1849693"/>
                </a:lnTo>
                <a:lnTo>
                  <a:pt x="0" y="184969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4" id="24"/>
          <p:cNvSpPr/>
          <p:nvPr/>
        </p:nvSpPr>
        <p:spPr>
          <a:xfrm flipH="false" flipV="false" rot="0">
            <a:off x="-2154839" y="5483634"/>
            <a:ext cx="6367078" cy="5335932"/>
          </a:xfrm>
          <a:custGeom>
            <a:avLst/>
            <a:gdLst/>
            <a:ahLst/>
            <a:cxnLst/>
            <a:rect r="r" b="b" t="t" l="l"/>
            <a:pathLst>
              <a:path h="5335932" w="6367078">
                <a:moveTo>
                  <a:pt x="0" y="0"/>
                </a:moveTo>
                <a:lnTo>
                  <a:pt x="6367078" y="0"/>
                </a:lnTo>
                <a:lnTo>
                  <a:pt x="6367078" y="5335932"/>
                </a:lnTo>
                <a:lnTo>
                  <a:pt x="0" y="533593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5" id="25"/>
          <p:cNvSpPr/>
          <p:nvPr/>
        </p:nvSpPr>
        <p:spPr>
          <a:xfrm flipH="false" flipV="false" rot="0">
            <a:off x="14301727" y="7331794"/>
            <a:ext cx="5035937" cy="3168062"/>
          </a:xfrm>
          <a:custGeom>
            <a:avLst/>
            <a:gdLst/>
            <a:ahLst/>
            <a:cxnLst/>
            <a:rect r="r" b="b" t="t" l="l"/>
            <a:pathLst>
              <a:path h="3168062" w="5035937">
                <a:moveTo>
                  <a:pt x="0" y="0"/>
                </a:moveTo>
                <a:lnTo>
                  <a:pt x="5035937" y="0"/>
                </a:lnTo>
                <a:lnTo>
                  <a:pt x="5035937" y="3168062"/>
                </a:lnTo>
                <a:lnTo>
                  <a:pt x="0" y="316806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6" id="26"/>
          <p:cNvSpPr txBox="true"/>
          <p:nvPr/>
        </p:nvSpPr>
        <p:spPr>
          <a:xfrm rot="0">
            <a:off x="4017920" y="556182"/>
            <a:ext cx="10283807" cy="1934193"/>
          </a:xfrm>
          <a:prstGeom prst="rect">
            <a:avLst/>
          </a:prstGeom>
        </p:spPr>
        <p:txBody>
          <a:bodyPr anchor="t" rtlCol="false" tIns="0" lIns="0" bIns="0" rIns="0">
            <a:spAutoFit/>
          </a:bodyPr>
          <a:lstStyle/>
          <a:p>
            <a:pPr algn="ctr">
              <a:lnSpc>
                <a:spcPts val="5145"/>
              </a:lnSpc>
            </a:pPr>
            <a:r>
              <a:rPr lang="en-US" sz="3675">
                <a:solidFill>
                  <a:srgbClr val="01070A"/>
                </a:solidFill>
                <a:latin typeface="Carelia"/>
              </a:rPr>
              <a:t>Організація вільного часу важковиховуваних учнів</a:t>
            </a:r>
          </a:p>
          <a:p>
            <a:pPr algn="ctr" marL="0" indent="0" lvl="0">
              <a:lnSpc>
                <a:spcPts val="5285"/>
              </a:lnSpc>
              <a:spcBef>
                <a:spcPct val="0"/>
              </a:spcBef>
            </a:pPr>
          </a:p>
        </p:txBody>
      </p:sp>
      <p:sp>
        <p:nvSpPr>
          <p:cNvPr name="TextBox 27" id="27"/>
          <p:cNvSpPr txBox="true"/>
          <p:nvPr/>
        </p:nvSpPr>
        <p:spPr>
          <a:xfrm rot="0">
            <a:off x="2966040" y="3559119"/>
            <a:ext cx="999650" cy="785190"/>
          </a:xfrm>
          <a:prstGeom prst="rect">
            <a:avLst/>
          </a:prstGeom>
        </p:spPr>
        <p:txBody>
          <a:bodyPr anchor="t" rtlCol="false" tIns="0" lIns="0" bIns="0" rIns="0">
            <a:spAutoFit/>
          </a:bodyPr>
          <a:lstStyle/>
          <a:p>
            <a:pPr algn="ctr" marL="0" indent="0" lvl="0">
              <a:lnSpc>
                <a:spcPts val="6596"/>
              </a:lnSpc>
              <a:spcBef>
                <a:spcPct val="0"/>
              </a:spcBef>
            </a:pPr>
            <a:r>
              <a:rPr lang="en-US" sz="4712">
                <a:solidFill>
                  <a:srgbClr val="FFFFFF"/>
                </a:solidFill>
                <a:latin typeface="Carelia"/>
              </a:rPr>
              <a:t>01</a:t>
            </a:r>
          </a:p>
        </p:txBody>
      </p:sp>
      <p:sp>
        <p:nvSpPr>
          <p:cNvPr name="TextBox 28" id="28"/>
          <p:cNvSpPr txBox="true"/>
          <p:nvPr/>
        </p:nvSpPr>
        <p:spPr>
          <a:xfrm rot="0">
            <a:off x="7287791" y="3455642"/>
            <a:ext cx="999650" cy="785190"/>
          </a:xfrm>
          <a:prstGeom prst="rect">
            <a:avLst/>
          </a:prstGeom>
        </p:spPr>
        <p:txBody>
          <a:bodyPr anchor="t" rtlCol="false" tIns="0" lIns="0" bIns="0" rIns="0">
            <a:spAutoFit/>
          </a:bodyPr>
          <a:lstStyle/>
          <a:p>
            <a:pPr algn="ctr" marL="0" indent="0" lvl="0">
              <a:lnSpc>
                <a:spcPts val="6596"/>
              </a:lnSpc>
              <a:spcBef>
                <a:spcPct val="0"/>
              </a:spcBef>
            </a:pPr>
            <a:r>
              <a:rPr lang="en-US" sz="4712">
                <a:solidFill>
                  <a:srgbClr val="FFFFFF"/>
                </a:solidFill>
                <a:latin typeface="Carelia"/>
              </a:rPr>
              <a:t>02</a:t>
            </a:r>
          </a:p>
        </p:txBody>
      </p:sp>
      <p:sp>
        <p:nvSpPr>
          <p:cNvPr name="TextBox 29" id="29"/>
          <p:cNvSpPr txBox="true"/>
          <p:nvPr/>
        </p:nvSpPr>
        <p:spPr>
          <a:xfrm rot="0">
            <a:off x="11571490" y="3559119"/>
            <a:ext cx="999650" cy="785190"/>
          </a:xfrm>
          <a:prstGeom prst="rect">
            <a:avLst/>
          </a:prstGeom>
        </p:spPr>
        <p:txBody>
          <a:bodyPr anchor="t" rtlCol="false" tIns="0" lIns="0" bIns="0" rIns="0">
            <a:spAutoFit/>
          </a:bodyPr>
          <a:lstStyle/>
          <a:p>
            <a:pPr algn="ctr" marL="0" indent="0" lvl="0">
              <a:lnSpc>
                <a:spcPts val="6596"/>
              </a:lnSpc>
              <a:spcBef>
                <a:spcPct val="0"/>
              </a:spcBef>
            </a:pPr>
            <a:r>
              <a:rPr lang="en-US" sz="4712">
                <a:solidFill>
                  <a:srgbClr val="FFFFFF"/>
                </a:solidFill>
                <a:latin typeface="Carelia"/>
              </a:rPr>
              <a:t>03</a:t>
            </a:r>
          </a:p>
        </p:txBody>
      </p:sp>
      <p:sp>
        <p:nvSpPr>
          <p:cNvPr name="TextBox 30" id="30"/>
          <p:cNvSpPr txBox="true"/>
          <p:nvPr/>
        </p:nvSpPr>
        <p:spPr>
          <a:xfrm rot="0">
            <a:off x="3465865" y="5095875"/>
            <a:ext cx="3283874" cy="2789724"/>
          </a:xfrm>
          <a:prstGeom prst="rect">
            <a:avLst/>
          </a:prstGeom>
        </p:spPr>
        <p:txBody>
          <a:bodyPr anchor="t" rtlCol="false" tIns="0" lIns="0" bIns="0" rIns="0">
            <a:spAutoFit/>
          </a:bodyPr>
          <a:lstStyle/>
          <a:p>
            <a:pPr algn="ctr">
              <a:lnSpc>
                <a:spcPts val="3210"/>
              </a:lnSpc>
              <a:spcBef>
                <a:spcPct val="0"/>
              </a:spcBef>
            </a:pPr>
            <a:r>
              <a:rPr lang="en-US" sz="2293">
                <a:solidFill>
                  <a:srgbClr val="000000"/>
                </a:solidFill>
                <a:latin typeface="Open Sans Bold"/>
              </a:rPr>
              <a:t> ДОПОМОГА УЧНЯМ ПРИ ВИБОРІ ПОЗАКЛАСНОГО ВИДУ ДІЯЛЬНОСТІ  З УРАХУВАННЯМ ІНТЕРЕСІВ І МОЖЛИВОСТЕЙ.</a:t>
            </a:r>
          </a:p>
        </p:txBody>
      </p:sp>
      <p:sp>
        <p:nvSpPr>
          <p:cNvPr name="TextBox 31" id="31"/>
          <p:cNvSpPr txBox="true"/>
          <p:nvPr/>
        </p:nvSpPr>
        <p:spPr>
          <a:xfrm rot="0">
            <a:off x="7787616" y="5220758"/>
            <a:ext cx="3750646" cy="1396476"/>
          </a:xfrm>
          <a:prstGeom prst="rect">
            <a:avLst/>
          </a:prstGeom>
        </p:spPr>
        <p:txBody>
          <a:bodyPr anchor="t" rtlCol="false" tIns="0" lIns="0" bIns="0" rIns="0">
            <a:spAutoFit/>
          </a:bodyPr>
          <a:lstStyle/>
          <a:p>
            <a:pPr algn="ctr">
              <a:lnSpc>
                <a:spcPts val="3765"/>
              </a:lnSpc>
              <a:spcBef>
                <a:spcPct val="0"/>
              </a:spcBef>
            </a:pPr>
            <a:r>
              <a:rPr lang="en-US" sz="2689">
                <a:solidFill>
                  <a:srgbClr val="000000"/>
                </a:solidFill>
                <a:latin typeface="Open Sans Bold"/>
              </a:rPr>
              <a:t>ЗАЛУЧЕННЯ ДО СУСПІЛЬНО-КОРИСНОЇ ПРАЦІ</a:t>
            </a:r>
          </a:p>
        </p:txBody>
      </p:sp>
      <p:sp>
        <p:nvSpPr>
          <p:cNvPr name="TextBox 32" id="32"/>
          <p:cNvSpPr txBox="true"/>
          <p:nvPr/>
        </p:nvSpPr>
        <p:spPr>
          <a:xfrm rot="0">
            <a:off x="12384805" y="4763558"/>
            <a:ext cx="3195276" cy="3189774"/>
          </a:xfrm>
          <a:prstGeom prst="rect">
            <a:avLst/>
          </a:prstGeom>
        </p:spPr>
        <p:txBody>
          <a:bodyPr anchor="t" rtlCol="false" tIns="0" lIns="0" bIns="0" rIns="0">
            <a:spAutoFit/>
          </a:bodyPr>
          <a:lstStyle/>
          <a:p>
            <a:pPr algn="ctr">
              <a:lnSpc>
                <a:spcPts val="3210"/>
              </a:lnSpc>
              <a:spcBef>
                <a:spcPct val="0"/>
              </a:spcBef>
            </a:pPr>
            <a:r>
              <a:rPr lang="en-US" sz="2293">
                <a:solidFill>
                  <a:srgbClr val="000000"/>
                </a:solidFill>
                <a:latin typeface="Open Sans Bold"/>
              </a:rPr>
              <a:t> УЧАСТЬ ВАЖКОВИХОВУВАНИХ УЧНІВ У КУЛЬТУРНО-МАСОВІЙ ДІЯЛЬНОСТІ ТА СПОРТИВНИХ ЗМАГАННЯХ.</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00000">
                <a:alpha val="0"/>
              </a:srgbClr>
            </a:solidFill>
            <a:ln w="657225" cap="sq">
              <a:solidFill>
                <a:srgbClr val="1E3F48"/>
              </a:solidFill>
              <a:prstDash val="solid"/>
              <a:miter/>
            </a:ln>
          </p:spPr>
        </p:sp>
        <p:sp>
          <p:nvSpPr>
            <p:cNvPr name="TextBox 5" id="5"/>
            <p:cNvSpPr txBox="true"/>
            <p:nvPr/>
          </p:nvSpPr>
          <p:spPr>
            <a:xfrm>
              <a:off x="0" y="-47625"/>
              <a:ext cx="4816593" cy="2756958"/>
            </a:xfrm>
            <a:prstGeom prst="rect">
              <a:avLst/>
            </a:prstGeom>
          </p:spPr>
          <p:txBody>
            <a:bodyPr anchor="ctr" rtlCol="false" tIns="50800" lIns="50800" bIns="50800" rIns="50800"/>
            <a:lstStyle/>
            <a:p>
              <a:pPr algn="ctr">
                <a:lnSpc>
                  <a:spcPts val="3210"/>
                </a:lnSpc>
              </a:pPr>
            </a:p>
          </p:txBody>
        </p:sp>
      </p:grpSp>
      <p:sp>
        <p:nvSpPr>
          <p:cNvPr name="Freeform 6" id="6"/>
          <p:cNvSpPr/>
          <p:nvPr/>
        </p:nvSpPr>
        <p:spPr>
          <a:xfrm flipH="false" flipV="false" rot="0">
            <a:off x="-1400634" y="5428244"/>
            <a:ext cx="8436357" cy="5844796"/>
          </a:xfrm>
          <a:custGeom>
            <a:avLst/>
            <a:gdLst/>
            <a:ahLst/>
            <a:cxnLst/>
            <a:rect r="r" b="b" t="t" l="l"/>
            <a:pathLst>
              <a:path h="5844796" w="8436357">
                <a:moveTo>
                  <a:pt x="0" y="0"/>
                </a:moveTo>
                <a:lnTo>
                  <a:pt x="8436357" y="0"/>
                </a:lnTo>
                <a:lnTo>
                  <a:pt x="8436357" y="5844796"/>
                </a:lnTo>
                <a:lnTo>
                  <a:pt x="0" y="58447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8396780">
            <a:off x="12638629" y="5678668"/>
            <a:ext cx="6331830" cy="2912642"/>
          </a:xfrm>
          <a:custGeom>
            <a:avLst/>
            <a:gdLst/>
            <a:ahLst/>
            <a:cxnLst/>
            <a:rect r="r" b="b" t="t" l="l"/>
            <a:pathLst>
              <a:path h="2912642" w="6331830">
                <a:moveTo>
                  <a:pt x="0" y="0"/>
                </a:moveTo>
                <a:lnTo>
                  <a:pt x="6331830" y="0"/>
                </a:lnTo>
                <a:lnTo>
                  <a:pt x="6331830" y="2912642"/>
                </a:lnTo>
                <a:lnTo>
                  <a:pt x="0" y="29126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3521240">
            <a:off x="8703409" y="5109735"/>
            <a:ext cx="4890079" cy="5564812"/>
          </a:xfrm>
          <a:custGeom>
            <a:avLst/>
            <a:gdLst/>
            <a:ahLst/>
            <a:cxnLst/>
            <a:rect r="r" b="b" t="t" l="l"/>
            <a:pathLst>
              <a:path h="5564812" w="4890079">
                <a:moveTo>
                  <a:pt x="0" y="0"/>
                </a:moveTo>
                <a:lnTo>
                  <a:pt x="4890079" y="0"/>
                </a:lnTo>
                <a:lnTo>
                  <a:pt x="4890079" y="5564812"/>
                </a:lnTo>
                <a:lnTo>
                  <a:pt x="0" y="55648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825017" y="835805"/>
            <a:ext cx="4636394" cy="4114800"/>
          </a:xfrm>
          <a:custGeom>
            <a:avLst/>
            <a:gdLst/>
            <a:ahLst/>
            <a:cxnLst/>
            <a:rect r="r" b="b" t="t" l="l"/>
            <a:pathLst>
              <a:path h="4114800" w="4636394">
                <a:moveTo>
                  <a:pt x="0" y="0"/>
                </a:moveTo>
                <a:lnTo>
                  <a:pt x="4636394" y="0"/>
                </a:lnTo>
                <a:lnTo>
                  <a:pt x="4636394"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4197966" y="2188095"/>
            <a:ext cx="13321088" cy="1794883"/>
          </a:xfrm>
          <a:prstGeom prst="rect">
            <a:avLst/>
          </a:prstGeom>
        </p:spPr>
        <p:txBody>
          <a:bodyPr anchor="t" rtlCol="false" tIns="0" lIns="0" bIns="0" rIns="0">
            <a:spAutoFit/>
          </a:bodyPr>
          <a:lstStyle/>
          <a:p>
            <a:pPr algn="ctr">
              <a:lnSpc>
                <a:spcPts val="14797"/>
              </a:lnSpc>
            </a:pPr>
            <a:r>
              <a:rPr lang="en-US" sz="10569">
                <a:solidFill>
                  <a:srgbClr val="1C2546"/>
                </a:solidFill>
                <a:latin typeface="Carelia"/>
              </a:rPr>
              <a:t>Дякую за увагу</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3037331" y="2030095"/>
            <a:ext cx="13293258" cy="6791564"/>
            <a:chOff x="0" y="0"/>
            <a:chExt cx="3501105" cy="1788725"/>
          </a:xfrm>
        </p:grpSpPr>
        <p:sp>
          <p:nvSpPr>
            <p:cNvPr name="Freeform 4" id="4"/>
            <p:cNvSpPr/>
            <p:nvPr/>
          </p:nvSpPr>
          <p:spPr>
            <a:xfrm flipH="false" flipV="false" rot="0">
              <a:off x="0" y="0"/>
              <a:ext cx="3501105" cy="1788725"/>
            </a:xfrm>
            <a:custGeom>
              <a:avLst/>
              <a:gdLst/>
              <a:ahLst/>
              <a:cxnLst/>
              <a:rect r="r" b="b" t="t" l="l"/>
              <a:pathLst>
                <a:path h="1788725" w="3501105">
                  <a:moveTo>
                    <a:pt x="0" y="0"/>
                  </a:moveTo>
                  <a:lnTo>
                    <a:pt x="3501105" y="0"/>
                  </a:lnTo>
                  <a:lnTo>
                    <a:pt x="3501105" y="1788725"/>
                  </a:lnTo>
                  <a:lnTo>
                    <a:pt x="0" y="1788725"/>
                  </a:ln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3501105" cy="1836350"/>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147716">
            <a:off x="2218603" y="2426254"/>
            <a:ext cx="13551400" cy="7182675"/>
            <a:chOff x="0" y="0"/>
            <a:chExt cx="3569093" cy="1891733"/>
          </a:xfrm>
        </p:grpSpPr>
        <p:sp>
          <p:nvSpPr>
            <p:cNvPr name="Freeform 7" id="7"/>
            <p:cNvSpPr/>
            <p:nvPr/>
          </p:nvSpPr>
          <p:spPr>
            <a:xfrm flipH="false" flipV="false" rot="0">
              <a:off x="0" y="0"/>
              <a:ext cx="3569093" cy="1891733"/>
            </a:xfrm>
            <a:custGeom>
              <a:avLst/>
              <a:gdLst/>
              <a:ahLst/>
              <a:cxnLst/>
              <a:rect r="r" b="b" t="t" l="l"/>
              <a:pathLst>
                <a:path h="1891733" w="3569093">
                  <a:moveTo>
                    <a:pt x="6284" y="0"/>
                  </a:moveTo>
                  <a:lnTo>
                    <a:pt x="3562809" y="0"/>
                  </a:lnTo>
                  <a:cubicBezTo>
                    <a:pt x="3566280" y="0"/>
                    <a:pt x="3569093" y="2814"/>
                    <a:pt x="3569093" y="6284"/>
                  </a:cubicBezTo>
                  <a:lnTo>
                    <a:pt x="3569093" y="1885449"/>
                  </a:lnTo>
                  <a:cubicBezTo>
                    <a:pt x="3569093" y="1888920"/>
                    <a:pt x="3566280" y="1891733"/>
                    <a:pt x="3562809" y="1891733"/>
                  </a:cubicBezTo>
                  <a:lnTo>
                    <a:pt x="6284" y="1891733"/>
                  </a:lnTo>
                  <a:cubicBezTo>
                    <a:pt x="2814" y="1891733"/>
                    <a:pt x="0" y="1888920"/>
                    <a:pt x="0" y="1885449"/>
                  </a:cubicBezTo>
                  <a:lnTo>
                    <a:pt x="0" y="6284"/>
                  </a:lnTo>
                  <a:cubicBezTo>
                    <a:pt x="0" y="2814"/>
                    <a:pt x="2814" y="0"/>
                    <a:pt x="6284" y="0"/>
                  </a:cubicBezTo>
                  <a:close/>
                </a:path>
              </a:pathLst>
            </a:custGeom>
            <a:solidFill>
              <a:srgbClr val="FFFFFF"/>
            </a:solidFill>
            <a:ln w="38100" cap="sq">
              <a:solidFill>
                <a:srgbClr val="000000"/>
              </a:solidFill>
              <a:prstDash val="solid"/>
              <a:miter/>
            </a:ln>
          </p:spPr>
        </p:sp>
        <p:sp>
          <p:nvSpPr>
            <p:cNvPr name="TextBox 8" id="8"/>
            <p:cNvSpPr txBox="true"/>
            <p:nvPr/>
          </p:nvSpPr>
          <p:spPr>
            <a:xfrm>
              <a:off x="0" y="-47625"/>
              <a:ext cx="3569093" cy="1939358"/>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7160637" y="2030095"/>
            <a:ext cx="3667332" cy="946839"/>
          </a:xfrm>
          <a:custGeom>
            <a:avLst/>
            <a:gdLst/>
            <a:ahLst/>
            <a:cxnLst/>
            <a:rect r="r" b="b" t="t" l="l"/>
            <a:pathLst>
              <a:path h="946839" w="3667332">
                <a:moveTo>
                  <a:pt x="0" y="0"/>
                </a:moveTo>
                <a:lnTo>
                  <a:pt x="3667332" y="0"/>
                </a:lnTo>
                <a:lnTo>
                  <a:pt x="3667332" y="946838"/>
                </a:lnTo>
                <a:lnTo>
                  <a:pt x="0" y="9468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302188" y="5976034"/>
            <a:ext cx="1367954" cy="378053"/>
          </a:xfrm>
          <a:custGeom>
            <a:avLst/>
            <a:gdLst/>
            <a:ahLst/>
            <a:cxnLst/>
            <a:rect r="r" b="b" t="t" l="l"/>
            <a:pathLst>
              <a:path h="378053" w="1367954">
                <a:moveTo>
                  <a:pt x="0" y="0"/>
                </a:moveTo>
                <a:lnTo>
                  <a:pt x="1367954" y="0"/>
                </a:lnTo>
                <a:lnTo>
                  <a:pt x="1367954" y="378053"/>
                </a:lnTo>
                <a:lnTo>
                  <a:pt x="0" y="3780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4302188" y="4131793"/>
            <a:ext cx="2622717" cy="324263"/>
          </a:xfrm>
          <a:custGeom>
            <a:avLst/>
            <a:gdLst/>
            <a:ahLst/>
            <a:cxnLst/>
            <a:rect r="r" b="b" t="t" l="l"/>
            <a:pathLst>
              <a:path h="324263" w="2622717">
                <a:moveTo>
                  <a:pt x="0" y="0"/>
                </a:moveTo>
                <a:lnTo>
                  <a:pt x="2622717" y="0"/>
                </a:lnTo>
                <a:lnTo>
                  <a:pt x="2622717" y="324263"/>
                </a:lnTo>
                <a:lnTo>
                  <a:pt x="0" y="324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2469465" y="5905716"/>
            <a:ext cx="6921795" cy="4114800"/>
          </a:xfrm>
          <a:custGeom>
            <a:avLst/>
            <a:gdLst/>
            <a:ahLst/>
            <a:cxnLst/>
            <a:rect r="r" b="b" t="t" l="l"/>
            <a:pathLst>
              <a:path h="4114800" w="6921795">
                <a:moveTo>
                  <a:pt x="0" y="0"/>
                </a:moveTo>
                <a:lnTo>
                  <a:pt x="6921795" y="0"/>
                </a:lnTo>
                <a:lnTo>
                  <a:pt x="692179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2484019" y="3477853"/>
            <a:ext cx="12803588" cy="4306402"/>
          </a:xfrm>
          <a:prstGeom prst="rect">
            <a:avLst/>
          </a:prstGeom>
        </p:spPr>
        <p:txBody>
          <a:bodyPr anchor="t" rtlCol="false" tIns="0" lIns="0" bIns="0" rIns="0">
            <a:spAutoFit/>
          </a:bodyPr>
          <a:lstStyle/>
          <a:p>
            <a:pPr algn="ctr">
              <a:lnSpc>
                <a:spcPts val="3999"/>
              </a:lnSpc>
              <a:spcBef>
                <a:spcPct val="0"/>
              </a:spcBef>
            </a:pPr>
            <a:r>
              <a:rPr lang="en-US" sz="2856">
                <a:solidFill>
                  <a:srgbClr val="000000"/>
                </a:solidFill>
                <a:latin typeface="Open Sans Bold"/>
              </a:rPr>
              <a:t>ЯК СВІДЧИТЬ ДОСВІД РОБОТИ, НЕГАТИВНІ ПРОЯВИ У НАВЧАННІ ТА ПОВЕДІНЦІ В ТАКИХ КЛАСАХ ЗРОСТАЮТЬ. ВАЖКОВИХОВУВАНІ УЧНІ ДОВОЛІ ШВИДКО АДАПТУЮТЬСЯ ДО НОВИХ УМОВ, ВИЗНАЮТЬ ЛІДЕРСТВО ОКРЕМОГО УЧНЯ АБО ГРУПИ ПІДЛІТКІВ. ДО СУБКУЛЬТУРИ НЕПОВНОЛІТНІХ ПРОНИКАЮТЬ АМОРАЛЬНІ АБО КРИМІНАЛЬНІ ЕЛЕМЕНТИ. ЗГУРТОВАНІСТЬ ПІДЛІТКІВ НАВКОЛО ДЕСТРУКТОРІВ ПРИЗВОДИТЬ ДО ПОСТІЙНОЇ ПРОВОКАЦІЇ КОНФЛІКТІВ.</a:t>
            </a:r>
          </a:p>
          <a:p>
            <a:pPr algn="ctr">
              <a:lnSpc>
                <a:spcPts val="2179"/>
              </a:lnSpc>
              <a:spcBef>
                <a:spcPct val="0"/>
              </a:spcBef>
            </a:pPr>
            <a:r>
              <a:rPr lang="en-US" sz="1556">
                <a:solidFill>
                  <a:srgbClr val="000000"/>
                </a:solidFill>
                <a:latin typeface="Open Sans Bold"/>
              </a:rPr>
              <a:t>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1912184" y="1119261"/>
            <a:ext cx="14418405" cy="8506074"/>
            <a:chOff x="0" y="0"/>
            <a:chExt cx="3797440" cy="2240283"/>
          </a:xfrm>
        </p:grpSpPr>
        <p:sp>
          <p:nvSpPr>
            <p:cNvPr name="Freeform 4" id="4"/>
            <p:cNvSpPr/>
            <p:nvPr/>
          </p:nvSpPr>
          <p:spPr>
            <a:xfrm flipH="false" flipV="false" rot="0">
              <a:off x="0" y="0"/>
              <a:ext cx="3797440" cy="2240283"/>
            </a:xfrm>
            <a:custGeom>
              <a:avLst/>
              <a:gdLst/>
              <a:ahLst/>
              <a:cxnLst/>
              <a:rect r="r" b="b" t="t" l="l"/>
              <a:pathLst>
                <a:path h="2240283" w="3797440">
                  <a:moveTo>
                    <a:pt x="0" y="0"/>
                  </a:moveTo>
                  <a:lnTo>
                    <a:pt x="3797440" y="0"/>
                  </a:lnTo>
                  <a:lnTo>
                    <a:pt x="3797440" y="2240283"/>
                  </a:lnTo>
                  <a:lnTo>
                    <a:pt x="0" y="2240283"/>
                  </a:ln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3797440" cy="2287908"/>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147716">
            <a:off x="2662282" y="1747718"/>
            <a:ext cx="13293258" cy="6791564"/>
            <a:chOff x="0" y="0"/>
            <a:chExt cx="3501105" cy="1788725"/>
          </a:xfrm>
        </p:grpSpPr>
        <p:sp>
          <p:nvSpPr>
            <p:cNvPr name="Freeform 7" id="7"/>
            <p:cNvSpPr/>
            <p:nvPr/>
          </p:nvSpPr>
          <p:spPr>
            <a:xfrm flipH="false" flipV="false" rot="0">
              <a:off x="0" y="0"/>
              <a:ext cx="3501105" cy="1788725"/>
            </a:xfrm>
            <a:custGeom>
              <a:avLst/>
              <a:gdLst/>
              <a:ahLst/>
              <a:cxnLst/>
              <a:rect r="r" b="b" t="t" l="l"/>
              <a:pathLst>
                <a:path h="1788725" w="3501105">
                  <a:moveTo>
                    <a:pt x="6406" y="0"/>
                  </a:moveTo>
                  <a:lnTo>
                    <a:pt x="3494699" y="0"/>
                  </a:lnTo>
                  <a:cubicBezTo>
                    <a:pt x="3496397" y="0"/>
                    <a:pt x="3498027" y="675"/>
                    <a:pt x="3499229" y="1876"/>
                  </a:cubicBezTo>
                  <a:cubicBezTo>
                    <a:pt x="3500430" y="3078"/>
                    <a:pt x="3501105" y="4707"/>
                    <a:pt x="3501105" y="6406"/>
                  </a:cubicBezTo>
                  <a:lnTo>
                    <a:pt x="3501105" y="1782318"/>
                  </a:lnTo>
                  <a:cubicBezTo>
                    <a:pt x="3501105" y="1785856"/>
                    <a:pt x="3498237" y="1788725"/>
                    <a:pt x="3494699" y="1788725"/>
                  </a:cubicBezTo>
                  <a:lnTo>
                    <a:pt x="6406" y="1788725"/>
                  </a:lnTo>
                  <a:cubicBezTo>
                    <a:pt x="4707" y="1788725"/>
                    <a:pt x="3078" y="1788050"/>
                    <a:pt x="1876" y="1786848"/>
                  </a:cubicBezTo>
                  <a:cubicBezTo>
                    <a:pt x="675" y="1785647"/>
                    <a:pt x="0" y="1784017"/>
                    <a:pt x="0" y="1782318"/>
                  </a:cubicBezTo>
                  <a:lnTo>
                    <a:pt x="0" y="6406"/>
                  </a:lnTo>
                  <a:cubicBezTo>
                    <a:pt x="0" y="4707"/>
                    <a:pt x="675" y="3078"/>
                    <a:pt x="1876" y="1876"/>
                  </a:cubicBezTo>
                  <a:cubicBezTo>
                    <a:pt x="3078" y="675"/>
                    <a:pt x="4707" y="0"/>
                    <a:pt x="6406" y="0"/>
                  </a:cubicBezTo>
                  <a:close/>
                </a:path>
              </a:pathLst>
            </a:custGeom>
            <a:solidFill>
              <a:srgbClr val="FFFFFF"/>
            </a:solidFill>
            <a:ln w="38100" cap="sq">
              <a:solidFill>
                <a:srgbClr val="000000"/>
              </a:solidFill>
              <a:prstDash val="solid"/>
              <a:miter/>
            </a:ln>
          </p:spPr>
        </p:sp>
        <p:sp>
          <p:nvSpPr>
            <p:cNvPr name="TextBox 8" id="8"/>
            <p:cNvSpPr txBox="true"/>
            <p:nvPr/>
          </p:nvSpPr>
          <p:spPr>
            <a:xfrm>
              <a:off x="0" y="-47625"/>
              <a:ext cx="3501105" cy="1836350"/>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6928985" y="1314623"/>
            <a:ext cx="3667332" cy="946839"/>
          </a:xfrm>
          <a:custGeom>
            <a:avLst/>
            <a:gdLst/>
            <a:ahLst/>
            <a:cxnLst/>
            <a:rect r="r" b="b" t="t" l="l"/>
            <a:pathLst>
              <a:path h="946839" w="3667332">
                <a:moveTo>
                  <a:pt x="0" y="0"/>
                </a:moveTo>
                <a:lnTo>
                  <a:pt x="3667333" y="0"/>
                </a:lnTo>
                <a:lnTo>
                  <a:pt x="3667333" y="946839"/>
                </a:lnTo>
                <a:lnTo>
                  <a:pt x="0" y="9468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302188" y="5976034"/>
            <a:ext cx="1367954" cy="378053"/>
          </a:xfrm>
          <a:custGeom>
            <a:avLst/>
            <a:gdLst/>
            <a:ahLst/>
            <a:cxnLst/>
            <a:rect r="r" b="b" t="t" l="l"/>
            <a:pathLst>
              <a:path h="378053" w="1367954">
                <a:moveTo>
                  <a:pt x="0" y="0"/>
                </a:moveTo>
                <a:lnTo>
                  <a:pt x="1367954" y="0"/>
                </a:lnTo>
                <a:lnTo>
                  <a:pt x="1367954" y="378053"/>
                </a:lnTo>
                <a:lnTo>
                  <a:pt x="0" y="3780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4302188" y="4131793"/>
            <a:ext cx="2622717" cy="324263"/>
          </a:xfrm>
          <a:custGeom>
            <a:avLst/>
            <a:gdLst/>
            <a:ahLst/>
            <a:cxnLst/>
            <a:rect r="r" b="b" t="t" l="l"/>
            <a:pathLst>
              <a:path h="324263" w="2622717">
                <a:moveTo>
                  <a:pt x="0" y="0"/>
                </a:moveTo>
                <a:lnTo>
                  <a:pt x="2622717" y="0"/>
                </a:lnTo>
                <a:lnTo>
                  <a:pt x="2622717" y="324263"/>
                </a:lnTo>
                <a:lnTo>
                  <a:pt x="0" y="324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2469465" y="5905716"/>
            <a:ext cx="6921795" cy="4114800"/>
          </a:xfrm>
          <a:custGeom>
            <a:avLst/>
            <a:gdLst/>
            <a:ahLst/>
            <a:cxnLst/>
            <a:rect r="r" b="b" t="t" l="l"/>
            <a:pathLst>
              <a:path h="4114800" w="6921795">
                <a:moveTo>
                  <a:pt x="0" y="0"/>
                </a:moveTo>
                <a:lnTo>
                  <a:pt x="6921795" y="0"/>
                </a:lnTo>
                <a:lnTo>
                  <a:pt x="692179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2844258" y="3813266"/>
            <a:ext cx="12738030" cy="3742823"/>
          </a:xfrm>
          <a:prstGeom prst="rect">
            <a:avLst/>
          </a:prstGeom>
        </p:spPr>
        <p:txBody>
          <a:bodyPr anchor="t" rtlCol="false" tIns="0" lIns="0" bIns="0" rIns="0">
            <a:spAutoFit/>
          </a:bodyPr>
          <a:lstStyle/>
          <a:p>
            <a:pPr algn="ctr">
              <a:lnSpc>
                <a:spcPts val="4010"/>
              </a:lnSpc>
              <a:spcBef>
                <a:spcPct val="0"/>
              </a:spcBef>
            </a:pPr>
            <a:r>
              <a:rPr lang="en-US" sz="2864">
                <a:solidFill>
                  <a:srgbClr val="000000"/>
                </a:solidFill>
                <a:latin typeface="Open Sans Bold"/>
              </a:rPr>
              <a:t> У ПОЧАТКОВІЙ ШКОЛІ ВАЖКОВИХОВУВАНІ ДІТИ ПРИВЕРТАЮТЬ УВАГУ НЕСТІЙКІСТЮ ПСИХІКИ, НИЗЬКИМИ ПІЗНАВАЛЬНИМИ ПОТРЕБАМИ. ПРИ ПЕРЕХОДІ ДО СЕРЕДНЬОЇ ЛАНКИ ШКОЛИ СИТУАЦІЯ З ВАЖКОВИХОВУВАНИМИ ДІТЬМИ УСКЛАДНЮЄТЬСЯ ПРОБЛЕМОЮ ПІДЛІТКОВОГО ВІКУ, КОЛИ "ВАЖКИМ" ЗА РІЗНИМИ ОЗНАКАМИ МОЖНА ВВАЖАТИ ПРАКТИЧНО КОЖНОГО УЧНЯ.</a:t>
            </a:r>
          </a:p>
          <a:p>
            <a:pPr algn="ctr">
              <a:lnSpc>
                <a:spcPts val="1164"/>
              </a:lnSpc>
              <a:spcBef>
                <a:spcPct val="0"/>
              </a:spcBef>
            </a:pPr>
          </a:p>
          <a:p>
            <a:pPr algn="ctr">
              <a:lnSpc>
                <a:spcPts val="1164"/>
              </a:lnSpc>
              <a:spcBef>
                <a:spcPct val="0"/>
              </a:spcBef>
            </a:pPr>
          </a:p>
          <a:p>
            <a:pPr algn="ctr">
              <a:lnSpc>
                <a:spcPts val="1164"/>
              </a:lnSpc>
              <a:spcBef>
                <a:spcPct val="0"/>
              </a:spcBef>
            </a:pPr>
          </a:p>
          <a:p>
            <a:pPr algn="ctr">
              <a:lnSpc>
                <a:spcPts val="1391"/>
              </a:lnSpc>
              <a:spcBef>
                <a:spcPct val="0"/>
              </a:spcBef>
            </a:pPr>
          </a:p>
          <a:p>
            <a:pPr algn="ctr">
              <a:lnSpc>
                <a:spcPts val="268"/>
              </a:lnSpc>
              <a:spcBef>
                <a:spcPct val="0"/>
              </a:spcBef>
            </a:pPr>
          </a:p>
          <a:p>
            <a:pPr algn="ctr">
              <a:lnSpc>
                <a:spcPts val="268"/>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2007541" y="1028700"/>
            <a:ext cx="14154503" cy="8229600"/>
            <a:chOff x="0" y="0"/>
            <a:chExt cx="3727935" cy="2167467"/>
          </a:xfrm>
        </p:grpSpPr>
        <p:sp>
          <p:nvSpPr>
            <p:cNvPr name="Freeform 4" id="4"/>
            <p:cNvSpPr/>
            <p:nvPr/>
          </p:nvSpPr>
          <p:spPr>
            <a:xfrm flipH="false" flipV="false" rot="0">
              <a:off x="0" y="0"/>
              <a:ext cx="3727935" cy="2167467"/>
            </a:xfrm>
            <a:custGeom>
              <a:avLst/>
              <a:gdLst/>
              <a:ahLst/>
              <a:cxnLst/>
              <a:rect r="r" b="b" t="t" l="l"/>
              <a:pathLst>
                <a:path h="2167467" w="3727935">
                  <a:moveTo>
                    <a:pt x="6017" y="0"/>
                  </a:moveTo>
                  <a:lnTo>
                    <a:pt x="3721918" y="0"/>
                  </a:lnTo>
                  <a:cubicBezTo>
                    <a:pt x="3725241" y="0"/>
                    <a:pt x="3727935" y="2694"/>
                    <a:pt x="3727935" y="6017"/>
                  </a:cubicBezTo>
                  <a:lnTo>
                    <a:pt x="3727935" y="2161450"/>
                  </a:lnTo>
                  <a:cubicBezTo>
                    <a:pt x="3727935" y="2164773"/>
                    <a:pt x="3725241" y="2167467"/>
                    <a:pt x="3721918" y="2167467"/>
                  </a:cubicBezTo>
                  <a:lnTo>
                    <a:pt x="6017" y="2167467"/>
                  </a:lnTo>
                  <a:cubicBezTo>
                    <a:pt x="2694" y="2167467"/>
                    <a:pt x="0" y="2164773"/>
                    <a:pt x="0" y="2161450"/>
                  </a:cubicBezTo>
                  <a:lnTo>
                    <a:pt x="0" y="6017"/>
                  </a:lnTo>
                  <a:cubicBezTo>
                    <a:pt x="0" y="2694"/>
                    <a:pt x="2694" y="0"/>
                    <a:pt x="6017" y="0"/>
                  </a:cubicBezTo>
                  <a:close/>
                </a:path>
              </a:pathLst>
            </a:custGeom>
            <a:solidFill>
              <a:srgbClr val="FFFFFF"/>
            </a:solidFill>
            <a:ln w="38100" cap="sq">
              <a:solidFill>
                <a:srgbClr val="000000"/>
              </a:solidFill>
              <a:prstDash val="solid"/>
              <a:miter/>
            </a:ln>
          </p:spPr>
        </p:sp>
        <p:sp>
          <p:nvSpPr>
            <p:cNvPr name="TextBox 5" id="5"/>
            <p:cNvSpPr txBox="true"/>
            <p:nvPr/>
          </p:nvSpPr>
          <p:spPr>
            <a:xfrm>
              <a:off x="0" y="-47625"/>
              <a:ext cx="3727935" cy="2215092"/>
            </a:xfrm>
            <a:prstGeom prst="rect">
              <a:avLst/>
            </a:prstGeom>
          </p:spPr>
          <p:txBody>
            <a:bodyPr anchor="ctr" rtlCol="false" tIns="50800" lIns="50800" bIns="50800" rIns="50800"/>
            <a:lstStyle/>
            <a:p>
              <a:pPr algn="ctr">
                <a:lnSpc>
                  <a:spcPts val="3210"/>
                </a:lnSpc>
              </a:pPr>
            </a:p>
          </p:txBody>
        </p:sp>
      </p:grpSp>
      <p:grpSp>
        <p:nvGrpSpPr>
          <p:cNvPr name="Group 6" id="6"/>
          <p:cNvGrpSpPr/>
          <p:nvPr/>
        </p:nvGrpSpPr>
        <p:grpSpPr>
          <a:xfrm rot="0">
            <a:off x="3437385" y="3367245"/>
            <a:ext cx="1855658" cy="185565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0">
            <a:off x="3794018" y="3738417"/>
            <a:ext cx="1142391" cy="1113312"/>
          </a:xfrm>
          <a:custGeom>
            <a:avLst/>
            <a:gdLst/>
            <a:ahLst/>
            <a:cxnLst/>
            <a:rect r="r" b="b" t="t" l="l"/>
            <a:pathLst>
              <a:path h="1113312" w="1142391">
                <a:moveTo>
                  <a:pt x="0" y="0"/>
                </a:moveTo>
                <a:lnTo>
                  <a:pt x="1142391" y="0"/>
                </a:lnTo>
                <a:lnTo>
                  <a:pt x="1142391" y="1113313"/>
                </a:lnTo>
                <a:lnTo>
                  <a:pt x="0" y="11133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276159" y="6894969"/>
            <a:ext cx="3835024" cy="3091905"/>
          </a:xfrm>
          <a:custGeom>
            <a:avLst/>
            <a:gdLst/>
            <a:ahLst/>
            <a:cxnLst/>
            <a:rect r="r" b="b" t="t" l="l"/>
            <a:pathLst>
              <a:path h="3091905" w="3835024">
                <a:moveTo>
                  <a:pt x="0" y="0"/>
                </a:moveTo>
                <a:lnTo>
                  <a:pt x="3835024" y="0"/>
                </a:lnTo>
                <a:lnTo>
                  <a:pt x="3835024" y="3091905"/>
                </a:lnTo>
                <a:lnTo>
                  <a:pt x="0" y="30919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6623173" y="3367245"/>
            <a:ext cx="1855658" cy="185565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3210"/>
                </a:lnSpc>
              </a:pPr>
            </a:p>
          </p:txBody>
        </p:sp>
      </p:grpSp>
      <p:grpSp>
        <p:nvGrpSpPr>
          <p:cNvPr name="Group 14" id="14"/>
          <p:cNvGrpSpPr/>
          <p:nvPr/>
        </p:nvGrpSpPr>
        <p:grpSpPr>
          <a:xfrm rot="0">
            <a:off x="9809169" y="3367245"/>
            <a:ext cx="1855658" cy="1855658"/>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3210"/>
                </a:lnSpc>
              </a:pPr>
            </a:p>
          </p:txBody>
        </p:sp>
      </p:grpSp>
      <p:grpSp>
        <p:nvGrpSpPr>
          <p:cNvPr name="Group 17" id="17"/>
          <p:cNvGrpSpPr/>
          <p:nvPr/>
        </p:nvGrpSpPr>
        <p:grpSpPr>
          <a:xfrm rot="0">
            <a:off x="12798302" y="3367245"/>
            <a:ext cx="1855658" cy="1855658"/>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19" id="19"/>
            <p:cNvSpPr txBox="true"/>
            <p:nvPr/>
          </p:nvSpPr>
          <p:spPr>
            <a:xfrm>
              <a:off x="76200" y="28575"/>
              <a:ext cx="660400" cy="708025"/>
            </a:xfrm>
            <a:prstGeom prst="rect">
              <a:avLst/>
            </a:prstGeom>
          </p:spPr>
          <p:txBody>
            <a:bodyPr anchor="ctr" rtlCol="false" tIns="50800" lIns="50800" bIns="50800" rIns="50800"/>
            <a:lstStyle/>
            <a:p>
              <a:pPr algn="ctr">
                <a:lnSpc>
                  <a:spcPts val="3210"/>
                </a:lnSpc>
              </a:pPr>
            </a:p>
          </p:txBody>
        </p:sp>
      </p:grpSp>
      <p:sp>
        <p:nvSpPr>
          <p:cNvPr name="Freeform 20" id="20"/>
          <p:cNvSpPr/>
          <p:nvPr/>
        </p:nvSpPr>
        <p:spPr>
          <a:xfrm flipH="false" flipV="false" rot="0">
            <a:off x="7026068" y="3665981"/>
            <a:ext cx="1177785" cy="1346740"/>
          </a:xfrm>
          <a:custGeom>
            <a:avLst/>
            <a:gdLst/>
            <a:ahLst/>
            <a:cxnLst/>
            <a:rect r="r" b="b" t="t" l="l"/>
            <a:pathLst>
              <a:path h="1346740" w="1177785">
                <a:moveTo>
                  <a:pt x="0" y="0"/>
                </a:moveTo>
                <a:lnTo>
                  <a:pt x="1177785" y="0"/>
                </a:lnTo>
                <a:lnTo>
                  <a:pt x="1177785" y="1346740"/>
                </a:lnTo>
                <a:lnTo>
                  <a:pt x="0" y="134674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0301062" y="3723426"/>
            <a:ext cx="871871" cy="1128304"/>
          </a:xfrm>
          <a:custGeom>
            <a:avLst/>
            <a:gdLst/>
            <a:ahLst/>
            <a:cxnLst/>
            <a:rect r="r" b="b" t="t" l="l"/>
            <a:pathLst>
              <a:path h="1128304" w="871871">
                <a:moveTo>
                  <a:pt x="0" y="0"/>
                </a:moveTo>
                <a:lnTo>
                  <a:pt x="871871" y="0"/>
                </a:lnTo>
                <a:lnTo>
                  <a:pt x="871871" y="1128304"/>
                </a:lnTo>
                <a:lnTo>
                  <a:pt x="0" y="112830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13236452" y="3621704"/>
            <a:ext cx="996588" cy="1346740"/>
          </a:xfrm>
          <a:custGeom>
            <a:avLst/>
            <a:gdLst/>
            <a:ahLst/>
            <a:cxnLst/>
            <a:rect r="r" b="b" t="t" l="l"/>
            <a:pathLst>
              <a:path h="1346740" w="996588">
                <a:moveTo>
                  <a:pt x="0" y="0"/>
                </a:moveTo>
                <a:lnTo>
                  <a:pt x="996587" y="0"/>
                </a:lnTo>
                <a:lnTo>
                  <a:pt x="996587" y="1346740"/>
                </a:lnTo>
                <a:lnTo>
                  <a:pt x="0" y="13467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0">
            <a:off x="12925212" y="7897309"/>
            <a:ext cx="4334088" cy="1887326"/>
          </a:xfrm>
          <a:custGeom>
            <a:avLst/>
            <a:gdLst/>
            <a:ahLst/>
            <a:cxnLst/>
            <a:rect r="r" b="b" t="t" l="l"/>
            <a:pathLst>
              <a:path h="1887326" w="4334088">
                <a:moveTo>
                  <a:pt x="0" y="0"/>
                </a:moveTo>
                <a:lnTo>
                  <a:pt x="4334088" y="0"/>
                </a:lnTo>
                <a:lnTo>
                  <a:pt x="4334088" y="1887326"/>
                </a:lnTo>
                <a:lnTo>
                  <a:pt x="0" y="188732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4" id="24"/>
          <p:cNvSpPr txBox="true"/>
          <p:nvPr/>
        </p:nvSpPr>
        <p:spPr>
          <a:xfrm rot="0">
            <a:off x="4703689" y="1762799"/>
            <a:ext cx="8762207" cy="78947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latin typeface="Open Sans Bold"/>
              </a:rPr>
              <a:t>РЕКОМЕНДАЦІЇ  ПЕДАГОГАМ</a:t>
            </a:r>
          </a:p>
          <a:p>
            <a:pPr algn="ctr">
              <a:lnSpc>
                <a:spcPts val="3210"/>
              </a:lnSpc>
              <a:spcBef>
                <a:spcPct val="0"/>
              </a:spcBef>
            </a:pPr>
            <a:r>
              <a:rPr lang="en-US" sz="2293">
                <a:solidFill>
                  <a:srgbClr val="01070A"/>
                </a:solidFill>
                <a:latin typeface="Open Sans Bold"/>
              </a:rPr>
              <a:t>ЩОДО РОБОТИ З ВАЖКОВИХОВУВАНИМИ УЧНЯМИ</a:t>
            </a:r>
          </a:p>
        </p:txBody>
      </p:sp>
      <p:sp>
        <p:nvSpPr>
          <p:cNvPr name="TextBox 25" id="25"/>
          <p:cNvSpPr txBox="true"/>
          <p:nvPr/>
        </p:nvSpPr>
        <p:spPr>
          <a:xfrm rot="0">
            <a:off x="2732601" y="5406814"/>
            <a:ext cx="3011194" cy="2614983"/>
          </a:xfrm>
          <a:prstGeom prst="rect">
            <a:avLst/>
          </a:prstGeom>
        </p:spPr>
        <p:txBody>
          <a:bodyPr anchor="t" rtlCol="false" tIns="0" lIns="0" bIns="0" rIns="0">
            <a:spAutoFit/>
          </a:bodyPr>
          <a:lstStyle/>
          <a:p>
            <a:pPr algn="ctr">
              <a:lnSpc>
                <a:spcPts val="3506"/>
              </a:lnSpc>
              <a:spcBef>
                <a:spcPct val="0"/>
              </a:spcBef>
            </a:pPr>
            <a:r>
              <a:rPr lang="en-US" sz="2504">
                <a:solidFill>
                  <a:srgbClr val="01070A"/>
                </a:solidFill>
                <a:sym typeface="Open Sans Bold"/>
              </a:rPr>
              <a:t> ПРОЯВЛЯЙТЕ ВИТРИМКУ ПІД ЧАС СПІЛКУВАННЯ З ПРОБЛЕМНИМИ ДІТЬМИ.</a:t>
            </a:r>
          </a:p>
        </p:txBody>
      </p:sp>
      <p:sp>
        <p:nvSpPr>
          <p:cNvPr name="TextBox 26" id="26"/>
          <p:cNvSpPr txBox="true"/>
          <p:nvPr/>
        </p:nvSpPr>
        <p:spPr>
          <a:xfrm rot="0">
            <a:off x="6172420" y="5416339"/>
            <a:ext cx="2757164" cy="238967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sym typeface="Open Sans Bold"/>
              </a:rPr>
              <a:t> ТЕРПЛЯЧЕ І НАПОЛЕГЛИВО ПОЯСНЮЙТЕ НЕПРАВИЛЬНІСТЬ ЇХНІХ ПОГЛЯДІВ І ПОВЕДІНКИ.</a:t>
            </a:r>
          </a:p>
        </p:txBody>
      </p:sp>
      <p:sp>
        <p:nvSpPr>
          <p:cNvPr name="TextBox 27" id="27"/>
          <p:cNvSpPr txBox="true"/>
          <p:nvPr/>
        </p:nvSpPr>
        <p:spPr>
          <a:xfrm rot="0">
            <a:off x="12953857" y="5251148"/>
            <a:ext cx="3400205" cy="278972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sym typeface="Open Sans Bold"/>
              </a:rPr>
              <a:t> НАМАГАЙТЕСЬ ПЕРЕКОНУВАТИ І ВІДКРИВАТИ «ВАЖКИМ» ДІТЯМ ГІДНІ ТА ЦІКАВІ ЖИТТЄВІ ПЕРСПЕКТИВИ.</a:t>
            </a:r>
          </a:p>
        </p:txBody>
      </p:sp>
      <p:sp>
        <p:nvSpPr>
          <p:cNvPr name="TextBox 28" id="28"/>
          <p:cNvSpPr txBox="true"/>
          <p:nvPr/>
        </p:nvSpPr>
        <p:spPr>
          <a:xfrm rot="0">
            <a:off x="9144000" y="5251148"/>
            <a:ext cx="3716315" cy="358982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sym typeface="Open Sans Bold"/>
              </a:rPr>
              <a:t> СПРИЯЙТЕ ОРГАНІЗАЦІЇ ПЕДАГОГАМИ ТА БАТЬКАМИ СПІЛЬНИХ МАСОВИХ ЗАХОДІВ, ЩО З’ЄДНУЮТЬ ДІТЕЙ З РІЗНОЮ ПОВЕДІНКОЮ, СВІТОСПРИЙНЯТТЯМ, УСПІШНІСТЮ.</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93123">
            <a:off x="2244226" y="1467293"/>
            <a:ext cx="13118097" cy="8000329"/>
            <a:chOff x="0" y="0"/>
            <a:chExt cx="4021842" cy="2452799"/>
          </a:xfrm>
        </p:grpSpPr>
        <p:sp>
          <p:nvSpPr>
            <p:cNvPr name="Freeform 4" id="4"/>
            <p:cNvSpPr/>
            <p:nvPr/>
          </p:nvSpPr>
          <p:spPr>
            <a:xfrm flipH="false" flipV="false" rot="0">
              <a:off x="0" y="0"/>
              <a:ext cx="4021842" cy="2452800"/>
            </a:xfrm>
            <a:custGeom>
              <a:avLst/>
              <a:gdLst/>
              <a:ahLst/>
              <a:cxnLst/>
              <a:rect r="r" b="b" t="t" l="l"/>
              <a:pathLst>
                <a:path h="2452800" w="4021842">
                  <a:moveTo>
                    <a:pt x="15344" y="0"/>
                  </a:moveTo>
                  <a:lnTo>
                    <a:pt x="4006497" y="0"/>
                  </a:lnTo>
                  <a:cubicBezTo>
                    <a:pt x="4010567" y="0"/>
                    <a:pt x="4014470" y="1617"/>
                    <a:pt x="4017347" y="4494"/>
                  </a:cubicBezTo>
                  <a:cubicBezTo>
                    <a:pt x="4020225" y="7372"/>
                    <a:pt x="4021842" y="11275"/>
                    <a:pt x="4021842" y="15344"/>
                  </a:cubicBezTo>
                  <a:lnTo>
                    <a:pt x="4021842" y="2437455"/>
                  </a:lnTo>
                  <a:cubicBezTo>
                    <a:pt x="4021842" y="2441525"/>
                    <a:pt x="4020225" y="2445428"/>
                    <a:pt x="4017347" y="2448305"/>
                  </a:cubicBezTo>
                  <a:cubicBezTo>
                    <a:pt x="4014470" y="2451183"/>
                    <a:pt x="4010567" y="2452800"/>
                    <a:pt x="4006497" y="2452800"/>
                  </a:cubicBezTo>
                  <a:lnTo>
                    <a:pt x="15344" y="2452800"/>
                  </a:lnTo>
                  <a:cubicBezTo>
                    <a:pt x="11275" y="2452800"/>
                    <a:pt x="7372" y="2451183"/>
                    <a:pt x="4494" y="2448305"/>
                  </a:cubicBezTo>
                  <a:cubicBezTo>
                    <a:pt x="1617" y="2445428"/>
                    <a:pt x="0" y="2441525"/>
                    <a:pt x="0" y="2437455"/>
                  </a:cubicBezTo>
                  <a:lnTo>
                    <a:pt x="0" y="15344"/>
                  </a:lnTo>
                  <a:cubicBezTo>
                    <a:pt x="0" y="11275"/>
                    <a:pt x="1617" y="7372"/>
                    <a:pt x="4494" y="4494"/>
                  </a:cubicBezTo>
                  <a:cubicBezTo>
                    <a:pt x="7372" y="1617"/>
                    <a:pt x="11275" y="0"/>
                    <a:pt x="15344" y="0"/>
                  </a:cubicBezTo>
                  <a:close/>
                </a:path>
              </a:pathLst>
            </a:custGeom>
            <a:solidFill>
              <a:srgbClr val="000000">
                <a:alpha val="31765"/>
              </a:srgbClr>
            </a:solidFill>
            <a:ln cap="rnd">
              <a:noFill/>
              <a:prstDash val="solid"/>
              <a:round/>
            </a:ln>
          </p:spPr>
        </p:sp>
        <p:sp>
          <p:nvSpPr>
            <p:cNvPr name="TextBox 5" id="5"/>
            <p:cNvSpPr txBox="true"/>
            <p:nvPr/>
          </p:nvSpPr>
          <p:spPr>
            <a:xfrm>
              <a:off x="0" y="-47625"/>
              <a:ext cx="4021842" cy="2500424"/>
            </a:xfrm>
            <a:prstGeom prst="rect">
              <a:avLst/>
            </a:prstGeom>
          </p:spPr>
          <p:txBody>
            <a:bodyPr anchor="ctr" rtlCol="false" tIns="50800" lIns="50800" bIns="50800" rIns="50800"/>
            <a:lstStyle/>
            <a:p>
              <a:pPr algn="ctr" marL="0" indent="0" lvl="0">
                <a:lnSpc>
                  <a:spcPts val="3210"/>
                </a:lnSpc>
                <a:spcBef>
                  <a:spcPct val="0"/>
                </a:spcBef>
              </a:pPr>
            </a:p>
          </p:txBody>
        </p:sp>
      </p:grpSp>
      <p:grpSp>
        <p:nvGrpSpPr>
          <p:cNvPr name="Group 6" id="6"/>
          <p:cNvGrpSpPr/>
          <p:nvPr/>
        </p:nvGrpSpPr>
        <p:grpSpPr>
          <a:xfrm rot="0">
            <a:off x="1943614" y="1047712"/>
            <a:ext cx="12705720" cy="8334250"/>
            <a:chOff x="0" y="0"/>
            <a:chExt cx="3895412" cy="2555175"/>
          </a:xfrm>
        </p:grpSpPr>
        <p:sp>
          <p:nvSpPr>
            <p:cNvPr name="Freeform 7" id="7"/>
            <p:cNvSpPr/>
            <p:nvPr/>
          </p:nvSpPr>
          <p:spPr>
            <a:xfrm flipH="false" flipV="false" rot="0">
              <a:off x="0" y="0"/>
              <a:ext cx="3895412" cy="2555175"/>
            </a:xfrm>
            <a:custGeom>
              <a:avLst/>
              <a:gdLst/>
              <a:ahLst/>
              <a:cxnLst/>
              <a:rect r="r" b="b" t="t" l="l"/>
              <a:pathLst>
                <a:path h="2555175" w="3895412">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cap="sq">
              <a:solidFill>
                <a:srgbClr val="000000"/>
              </a:solidFill>
              <a:prstDash val="solid"/>
              <a:miter/>
            </a:ln>
          </p:spPr>
        </p:sp>
        <p:sp>
          <p:nvSpPr>
            <p:cNvPr name="TextBox 8" id="8"/>
            <p:cNvSpPr txBox="true"/>
            <p:nvPr/>
          </p:nvSpPr>
          <p:spPr>
            <a:xfrm>
              <a:off x="0" y="-47625"/>
              <a:ext cx="3895412" cy="2602800"/>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true" flipV="false" rot="0">
            <a:off x="4700348" y="5021231"/>
            <a:ext cx="3131856" cy="387211"/>
          </a:xfrm>
          <a:custGeom>
            <a:avLst/>
            <a:gdLst/>
            <a:ahLst/>
            <a:cxnLst/>
            <a:rect r="r" b="b" t="t" l="l"/>
            <a:pathLst>
              <a:path h="387211" w="3131856">
                <a:moveTo>
                  <a:pt x="3131855" y="0"/>
                </a:moveTo>
                <a:lnTo>
                  <a:pt x="0" y="0"/>
                </a:lnTo>
                <a:lnTo>
                  <a:pt x="0" y="387212"/>
                </a:lnTo>
                <a:lnTo>
                  <a:pt x="3131855" y="387212"/>
                </a:lnTo>
                <a:lnTo>
                  <a:pt x="3131855"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3178043" y="4904720"/>
            <a:ext cx="1066105" cy="1066105"/>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70A"/>
            </a:solidFill>
            <a:ln cap="sq">
              <a:noFill/>
              <a:prstDash val="solid"/>
              <a:miter/>
            </a:ln>
          </p:spPr>
        </p:sp>
        <p:sp>
          <p:nvSpPr>
            <p:cNvPr name="TextBox 12" id="12"/>
            <p:cNvSpPr txBox="true"/>
            <p:nvPr/>
          </p:nvSpPr>
          <p:spPr>
            <a:xfrm>
              <a:off x="76200" y="0"/>
              <a:ext cx="660400" cy="736600"/>
            </a:xfrm>
            <a:prstGeom prst="rect">
              <a:avLst/>
            </a:prstGeom>
          </p:spPr>
          <p:txBody>
            <a:bodyPr anchor="ctr" rtlCol="false" tIns="50800" lIns="50800" bIns="50800" rIns="50800"/>
            <a:lstStyle/>
            <a:p>
              <a:pPr algn="ctr" marL="0" indent="0" lvl="1">
                <a:lnSpc>
                  <a:spcPts val="5141"/>
                </a:lnSpc>
                <a:spcBef>
                  <a:spcPct val="0"/>
                </a:spcBef>
              </a:pPr>
            </a:p>
          </p:txBody>
        </p:sp>
      </p:grpSp>
      <p:sp>
        <p:nvSpPr>
          <p:cNvPr name="Freeform 13" id="13"/>
          <p:cNvSpPr/>
          <p:nvPr/>
        </p:nvSpPr>
        <p:spPr>
          <a:xfrm flipH="false" flipV="false" rot="0">
            <a:off x="3367827" y="5145682"/>
            <a:ext cx="686539" cy="584182"/>
          </a:xfrm>
          <a:custGeom>
            <a:avLst/>
            <a:gdLst/>
            <a:ahLst/>
            <a:cxnLst/>
            <a:rect r="r" b="b" t="t" l="l"/>
            <a:pathLst>
              <a:path h="584182" w="686539">
                <a:moveTo>
                  <a:pt x="0" y="0"/>
                </a:moveTo>
                <a:lnTo>
                  <a:pt x="686538" y="0"/>
                </a:lnTo>
                <a:lnTo>
                  <a:pt x="686538" y="584182"/>
                </a:lnTo>
                <a:lnTo>
                  <a:pt x="0" y="58418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3178043" y="2639921"/>
            <a:ext cx="1066105" cy="106610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70A"/>
            </a:solidFill>
            <a:ln cap="sq">
              <a:noFill/>
              <a:prstDash val="solid"/>
              <a:miter/>
            </a:ln>
          </p:spPr>
        </p:sp>
        <p:sp>
          <p:nvSpPr>
            <p:cNvPr name="TextBox 16" id="16"/>
            <p:cNvSpPr txBox="true"/>
            <p:nvPr/>
          </p:nvSpPr>
          <p:spPr>
            <a:xfrm>
              <a:off x="76200" y="0"/>
              <a:ext cx="660400" cy="736600"/>
            </a:xfrm>
            <a:prstGeom prst="rect">
              <a:avLst/>
            </a:prstGeom>
          </p:spPr>
          <p:txBody>
            <a:bodyPr anchor="ctr" rtlCol="false" tIns="50800" lIns="50800" bIns="50800" rIns="50800"/>
            <a:lstStyle/>
            <a:p>
              <a:pPr algn="ctr" marL="0" indent="0" lvl="1">
                <a:lnSpc>
                  <a:spcPts val="5141"/>
                </a:lnSpc>
                <a:spcBef>
                  <a:spcPct val="0"/>
                </a:spcBef>
              </a:pPr>
            </a:p>
          </p:txBody>
        </p:sp>
      </p:grpSp>
      <p:sp>
        <p:nvSpPr>
          <p:cNvPr name="Freeform 17" id="17"/>
          <p:cNvSpPr/>
          <p:nvPr/>
        </p:nvSpPr>
        <p:spPr>
          <a:xfrm flipH="false" flipV="false" rot="0">
            <a:off x="3373848" y="2930856"/>
            <a:ext cx="674495" cy="506485"/>
          </a:xfrm>
          <a:custGeom>
            <a:avLst/>
            <a:gdLst/>
            <a:ahLst/>
            <a:cxnLst/>
            <a:rect r="r" b="b" t="t" l="l"/>
            <a:pathLst>
              <a:path h="506485" w="674495">
                <a:moveTo>
                  <a:pt x="0" y="0"/>
                </a:moveTo>
                <a:lnTo>
                  <a:pt x="674496" y="0"/>
                </a:lnTo>
                <a:lnTo>
                  <a:pt x="674496" y="506485"/>
                </a:lnTo>
                <a:lnTo>
                  <a:pt x="0" y="5064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8" id="18"/>
          <p:cNvGrpSpPr/>
          <p:nvPr/>
        </p:nvGrpSpPr>
        <p:grpSpPr>
          <a:xfrm rot="0">
            <a:off x="3178043" y="7170975"/>
            <a:ext cx="1066105" cy="1066105"/>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070A"/>
            </a:solidFill>
            <a:ln cap="sq">
              <a:noFill/>
              <a:prstDash val="solid"/>
              <a:miter/>
            </a:ln>
          </p:spPr>
        </p:sp>
        <p:sp>
          <p:nvSpPr>
            <p:cNvPr name="TextBox 20" id="20"/>
            <p:cNvSpPr txBox="true"/>
            <p:nvPr/>
          </p:nvSpPr>
          <p:spPr>
            <a:xfrm>
              <a:off x="76200" y="0"/>
              <a:ext cx="660400" cy="736600"/>
            </a:xfrm>
            <a:prstGeom prst="rect">
              <a:avLst/>
            </a:prstGeom>
          </p:spPr>
          <p:txBody>
            <a:bodyPr anchor="ctr" rtlCol="false" tIns="50800" lIns="50800" bIns="50800" rIns="50800"/>
            <a:lstStyle/>
            <a:p>
              <a:pPr algn="ctr" marL="0" indent="0" lvl="1">
                <a:lnSpc>
                  <a:spcPts val="5141"/>
                </a:lnSpc>
                <a:spcBef>
                  <a:spcPct val="0"/>
                </a:spcBef>
              </a:pPr>
            </a:p>
          </p:txBody>
        </p:sp>
      </p:grpSp>
      <p:sp>
        <p:nvSpPr>
          <p:cNvPr name="Freeform 21" id="21"/>
          <p:cNvSpPr/>
          <p:nvPr/>
        </p:nvSpPr>
        <p:spPr>
          <a:xfrm flipH="false" flipV="false" rot="0">
            <a:off x="3464631" y="7415477"/>
            <a:ext cx="492930" cy="682901"/>
          </a:xfrm>
          <a:custGeom>
            <a:avLst/>
            <a:gdLst/>
            <a:ahLst/>
            <a:cxnLst/>
            <a:rect r="r" b="b" t="t" l="l"/>
            <a:pathLst>
              <a:path h="682901" w="492930">
                <a:moveTo>
                  <a:pt x="0" y="0"/>
                </a:moveTo>
                <a:lnTo>
                  <a:pt x="492930" y="0"/>
                </a:lnTo>
                <a:lnTo>
                  <a:pt x="492930" y="682901"/>
                </a:lnTo>
                <a:lnTo>
                  <a:pt x="0" y="68290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4592187" y="2794921"/>
            <a:ext cx="1367954" cy="378053"/>
          </a:xfrm>
          <a:custGeom>
            <a:avLst/>
            <a:gdLst/>
            <a:ahLst/>
            <a:cxnLst/>
            <a:rect r="r" b="b" t="t" l="l"/>
            <a:pathLst>
              <a:path h="378053" w="1367954">
                <a:moveTo>
                  <a:pt x="0" y="0"/>
                </a:moveTo>
                <a:lnTo>
                  <a:pt x="1367954" y="0"/>
                </a:lnTo>
                <a:lnTo>
                  <a:pt x="1367954" y="378053"/>
                </a:lnTo>
                <a:lnTo>
                  <a:pt x="0" y="37805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0">
            <a:off x="4592187" y="7333736"/>
            <a:ext cx="4043515" cy="499925"/>
          </a:xfrm>
          <a:custGeom>
            <a:avLst/>
            <a:gdLst/>
            <a:ahLst/>
            <a:cxnLst/>
            <a:rect r="r" b="b" t="t" l="l"/>
            <a:pathLst>
              <a:path h="499925" w="4043515">
                <a:moveTo>
                  <a:pt x="0" y="0"/>
                </a:moveTo>
                <a:lnTo>
                  <a:pt x="4043515" y="0"/>
                </a:lnTo>
                <a:lnTo>
                  <a:pt x="4043515" y="499926"/>
                </a:lnTo>
                <a:lnTo>
                  <a:pt x="0" y="4999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4" id="24"/>
          <p:cNvSpPr/>
          <p:nvPr/>
        </p:nvSpPr>
        <p:spPr>
          <a:xfrm flipH="false" flipV="false" rot="-117286">
            <a:off x="12481505" y="1156774"/>
            <a:ext cx="3828638" cy="4509103"/>
          </a:xfrm>
          <a:custGeom>
            <a:avLst/>
            <a:gdLst/>
            <a:ahLst/>
            <a:cxnLst/>
            <a:rect r="r" b="b" t="t" l="l"/>
            <a:pathLst>
              <a:path h="4509103" w="3828638">
                <a:moveTo>
                  <a:pt x="0" y="0"/>
                </a:moveTo>
                <a:lnTo>
                  <a:pt x="3828638" y="0"/>
                </a:lnTo>
                <a:lnTo>
                  <a:pt x="3828638" y="4509103"/>
                </a:lnTo>
                <a:lnTo>
                  <a:pt x="0" y="45091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false" flipV="false" rot="0">
            <a:off x="2225464" y="239562"/>
            <a:ext cx="1239167" cy="1189600"/>
          </a:xfrm>
          <a:custGeom>
            <a:avLst/>
            <a:gdLst/>
            <a:ahLst/>
            <a:cxnLst/>
            <a:rect r="r" b="b" t="t" l="l"/>
            <a:pathLst>
              <a:path h="1189600" w="1239167">
                <a:moveTo>
                  <a:pt x="0" y="0"/>
                </a:moveTo>
                <a:lnTo>
                  <a:pt x="1239167" y="0"/>
                </a:lnTo>
                <a:lnTo>
                  <a:pt x="1239167" y="1189600"/>
                </a:lnTo>
                <a:lnTo>
                  <a:pt x="0" y="11896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6" id="26"/>
          <p:cNvSpPr txBox="true"/>
          <p:nvPr/>
        </p:nvSpPr>
        <p:spPr>
          <a:xfrm rot="0">
            <a:off x="3178043" y="1352962"/>
            <a:ext cx="10236861" cy="2022319"/>
          </a:xfrm>
          <a:prstGeom prst="rect">
            <a:avLst/>
          </a:prstGeom>
        </p:spPr>
        <p:txBody>
          <a:bodyPr anchor="t" rtlCol="false" tIns="0" lIns="0" bIns="0" rIns="0">
            <a:spAutoFit/>
          </a:bodyPr>
          <a:lstStyle/>
          <a:p>
            <a:pPr algn="ctr">
              <a:lnSpc>
                <a:spcPts val="5373"/>
              </a:lnSpc>
            </a:pPr>
            <a:r>
              <a:rPr lang="en-US" sz="3837">
                <a:solidFill>
                  <a:srgbClr val="01070A"/>
                </a:solidFill>
                <a:latin typeface="Carelia"/>
              </a:rPr>
              <a:t>Постановка проблеми. Типи важковиховуваних учнів</a:t>
            </a:r>
          </a:p>
          <a:p>
            <a:pPr algn="ctr" marL="0" indent="0" lvl="0">
              <a:lnSpc>
                <a:spcPts val="5373"/>
              </a:lnSpc>
              <a:spcBef>
                <a:spcPct val="0"/>
              </a:spcBef>
            </a:pPr>
          </a:p>
        </p:txBody>
      </p:sp>
      <p:sp>
        <p:nvSpPr>
          <p:cNvPr name="TextBox 27" id="27"/>
          <p:cNvSpPr txBox="true"/>
          <p:nvPr/>
        </p:nvSpPr>
        <p:spPr>
          <a:xfrm rot="0">
            <a:off x="3562779" y="3134874"/>
            <a:ext cx="9467391" cy="1556415"/>
          </a:xfrm>
          <a:prstGeom prst="rect">
            <a:avLst/>
          </a:prstGeom>
        </p:spPr>
        <p:txBody>
          <a:bodyPr anchor="t" rtlCol="false" tIns="0" lIns="0" bIns="0" rIns="0">
            <a:spAutoFit/>
          </a:bodyPr>
          <a:lstStyle/>
          <a:p>
            <a:pPr algn="ctr">
              <a:lnSpc>
                <a:spcPts val="3161"/>
              </a:lnSpc>
              <a:spcBef>
                <a:spcPct val="0"/>
              </a:spcBef>
            </a:pPr>
            <a:r>
              <a:rPr lang="en-US" sz="2258">
                <a:solidFill>
                  <a:srgbClr val="01070A"/>
                </a:solidFill>
                <a:latin typeface="Open Sans Bold"/>
              </a:rPr>
              <a:t>ДІТИ НЕ НАРОДЖУЮТЬСЯ ВАЖКОВИХОВУВАНИМИ. ВАЖКОВИХОВУВАНІСТЬ ПОТРІБНО СПРИЙМАТИ ЯК НАСЛІДОК ВПЛИВУ НА СУСПІЛЬСТВО, СОЦІАЛЬНІ ІНСТИТУТИ ВИХОВАННЯ ТА НА САМИХ ДІТЕЙ НЕСПРИЯТЛИВИХ ЗОВНІШНІХ ФАКТОРІВ</a:t>
            </a:r>
          </a:p>
        </p:txBody>
      </p:sp>
      <p:sp>
        <p:nvSpPr>
          <p:cNvPr name="TextBox 28" id="28"/>
          <p:cNvSpPr txBox="true"/>
          <p:nvPr/>
        </p:nvSpPr>
        <p:spPr>
          <a:xfrm rot="0">
            <a:off x="4592187" y="4911264"/>
            <a:ext cx="8437983" cy="1227285"/>
          </a:xfrm>
          <a:prstGeom prst="rect">
            <a:avLst/>
          </a:prstGeom>
        </p:spPr>
        <p:txBody>
          <a:bodyPr anchor="t" rtlCol="false" tIns="0" lIns="0" bIns="0" rIns="0">
            <a:spAutoFit/>
          </a:bodyPr>
          <a:lstStyle/>
          <a:p>
            <a:pPr algn="ctr">
              <a:lnSpc>
                <a:spcPts val="3316"/>
              </a:lnSpc>
              <a:spcBef>
                <a:spcPct val="0"/>
              </a:spcBef>
            </a:pPr>
            <a:r>
              <a:rPr lang="en-US" sz="2369">
                <a:solidFill>
                  <a:srgbClr val="01070A"/>
                </a:solidFill>
                <a:latin typeface="Open Sans Bold"/>
              </a:rPr>
              <a:t>. ПРИЧИНАМИ ТАКОГО НЕГАТИВНОГО ВПЛИВУ МОЖУТЬ БУТИ РІЗНОМАНІТНІ СОЦІАЛЬНІ, ІСТОРИЧНІ, ПОЛІТИЧНІ ТА ЕКОНОМІЧНІ ПРИЧИНИ.</a:t>
            </a:r>
          </a:p>
        </p:txBody>
      </p:sp>
      <p:sp>
        <p:nvSpPr>
          <p:cNvPr name="TextBox 29" id="29"/>
          <p:cNvSpPr txBox="true"/>
          <p:nvPr/>
        </p:nvSpPr>
        <p:spPr>
          <a:xfrm rot="0">
            <a:off x="4244149" y="6345331"/>
            <a:ext cx="10405185" cy="2438635"/>
          </a:xfrm>
          <a:prstGeom prst="rect">
            <a:avLst/>
          </a:prstGeom>
        </p:spPr>
        <p:txBody>
          <a:bodyPr anchor="t" rtlCol="false" tIns="0" lIns="0" bIns="0" rIns="0">
            <a:spAutoFit/>
          </a:bodyPr>
          <a:lstStyle/>
          <a:p>
            <a:pPr algn="ctr">
              <a:lnSpc>
                <a:spcPts val="3290"/>
              </a:lnSpc>
              <a:spcBef>
                <a:spcPct val="0"/>
              </a:spcBef>
            </a:pPr>
            <a:r>
              <a:rPr lang="en-US" sz="2350">
                <a:solidFill>
                  <a:srgbClr val="01070A"/>
                </a:solidFill>
                <a:latin typeface="Open Sans Bold"/>
              </a:rPr>
              <a:t>У ПОЧАТКОВІЙ ШКОЛІ ВАЖКОВИХОВУВАНІ ДІТИ ПРИВЕРТАЮТЬ УВАГУ НЕСТІЙКІСТЮ ПСИХІКИ, НИЗЬКИМИ ПІЗНАВАЛЬНИМИ ПОТРЕБАМИ. ПРИ ПЕРЕХОДІ ДО СЕРЕДНЬОЇ ЛАНКИ ШКОЛИ СИТУАЦІЯ З ВАЖКОВИХОВУВАНИМИ ДІТЬМИ УСКЛАДНЮЄТЬСЯ ПРОБЛЕМОЮ ПІДЛІТКОВОГО ВІКУ, КОЛИ «ВАЖКИМ» ЗА РІЗНИМИ ОЗНАКАМИ МОЖНА ВВАЖАТИ ПРАКТИЧНО КОЖНОГО УЧНЯ.</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0">
            <a:off x="1975437" y="2725793"/>
            <a:ext cx="3320006" cy="5572849"/>
            <a:chOff x="0" y="0"/>
            <a:chExt cx="1415529" cy="2376060"/>
          </a:xfrm>
        </p:grpSpPr>
        <p:sp>
          <p:nvSpPr>
            <p:cNvPr name="Freeform 4" id="4"/>
            <p:cNvSpPr/>
            <p:nvPr/>
          </p:nvSpPr>
          <p:spPr>
            <a:xfrm flipH="false" flipV="false" rot="0">
              <a:off x="0" y="0"/>
              <a:ext cx="1415529" cy="2376060"/>
            </a:xfrm>
            <a:custGeom>
              <a:avLst/>
              <a:gdLst/>
              <a:ahLst/>
              <a:cxnLst/>
              <a:rect r="r" b="b" t="t" l="l"/>
              <a:pathLst>
                <a:path h="2376060" w="1415529">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name="TextBox 5" id="5"/>
            <p:cNvSpPr txBox="true"/>
            <p:nvPr/>
          </p:nvSpPr>
          <p:spPr>
            <a:xfrm>
              <a:off x="0" y="-47625"/>
              <a:ext cx="1415529" cy="2423685"/>
            </a:xfrm>
            <a:prstGeom prst="rect">
              <a:avLst/>
            </a:prstGeom>
          </p:spPr>
          <p:txBody>
            <a:bodyPr anchor="ctr" rtlCol="false" tIns="50800" lIns="50800" bIns="50800" rIns="50800"/>
            <a:lstStyle/>
            <a:p>
              <a:pPr algn="ctr">
                <a:lnSpc>
                  <a:spcPts val="3210"/>
                </a:lnSpc>
              </a:pPr>
            </a:p>
          </p:txBody>
        </p:sp>
      </p:grpSp>
      <p:grpSp>
        <p:nvGrpSpPr>
          <p:cNvPr name="Group 6" id="6"/>
          <p:cNvGrpSpPr>
            <a:grpSpLocks noChangeAspect="true"/>
          </p:cNvGrpSpPr>
          <p:nvPr/>
        </p:nvGrpSpPr>
        <p:grpSpPr>
          <a:xfrm rot="0">
            <a:off x="2181266" y="2902296"/>
            <a:ext cx="2903889" cy="2903889"/>
            <a:chOff x="0" y="0"/>
            <a:chExt cx="6350000" cy="6350000"/>
          </a:xfrm>
        </p:grpSpPr>
        <p:sp>
          <p:nvSpPr>
            <p:cNvPr name="Freeform 7" id="7"/>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3"/>
              <a:stretch>
                <a:fillRect l="-3106" t="0" r="-3106" b="0"/>
              </a:stretch>
            </a:blipFill>
          </p:spPr>
        </p:sp>
      </p:grpSp>
      <p:grpSp>
        <p:nvGrpSpPr>
          <p:cNvPr name="Group 8" id="8"/>
          <p:cNvGrpSpPr/>
          <p:nvPr/>
        </p:nvGrpSpPr>
        <p:grpSpPr>
          <a:xfrm rot="0">
            <a:off x="5647867" y="2725793"/>
            <a:ext cx="3320006" cy="5572849"/>
            <a:chOff x="0" y="0"/>
            <a:chExt cx="1415529" cy="2376060"/>
          </a:xfrm>
        </p:grpSpPr>
        <p:sp>
          <p:nvSpPr>
            <p:cNvPr name="Freeform 9" id="9"/>
            <p:cNvSpPr/>
            <p:nvPr/>
          </p:nvSpPr>
          <p:spPr>
            <a:xfrm flipH="false" flipV="false" rot="0">
              <a:off x="0" y="0"/>
              <a:ext cx="1415529" cy="2376060"/>
            </a:xfrm>
            <a:custGeom>
              <a:avLst/>
              <a:gdLst/>
              <a:ahLst/>
              <a:cxnLst/>
              <a:rect r="r" b="b" t="t" l="l"/>
              <a:pathLst>
                <a:path h="2376060" w="1415529">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name="TextBox 10" id="10"/>
            <p:cNvSpPr txBox="true"/>
            <p:nvPr/>
          </p:nvSpPr>
          <p:spPr>
            <a:xfrm>
              <a:off x="0" y="-47625"/>
              <a:ext cx="1415529" cy="2423685"/>
            </a:xfrm>
            <a:prstGeom prst="rect">
              <a:avLst/>
            </a:prstGeom>
          </p:spPr>
          <p:txBody>
            <a:bodyPr anchor="ctr" rtlCol="false" tIns="50800" lIns="50800" bIns="50800" rIns="50800"/>
            <a:lstStyle/>
            <a:p>
              <a:pPr algn="ctr">
                <a:lnSpc>
                  <a:spcPts val="3210"/>
                </a:lnSpc>
              </a:pPr>
            </a:p>
          </p:txBody>
        </p:sp>
      </p:grpSp>
      <p:grpSp>
        <p:nvGrpSpPr>
          <p:cNvPr name="Group 11" id="11"/>
          <p:cNvGrpSpPr>
            <a:grpSpLocks noChangeAspect="true"/>
          </p:cNvGrpSpPr>
          <p:nvPr/>
        </p:nvGrpSpPr>
        <p:grpSpPr>
          <a:xfrm rot="0">
            <a:off x="5855926" y="2902296"/>
            <a:ext cx="2903889" cy="2903889"/>
            <a:chOff x="0" y="0"/>
            <a:chExt cx="6350000" cy="6350000"/>
          </a:xfrm>
        </p:grpSpPr>
        <p:sp>
          <p:nvSpPr>
            <p:cNvPr name="Freeform 12" id="12"/>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solidFill>
              <a:srgbClr val="000000">
                <a:alpha val="0"/>
              </a:srgbClr>
            </a:solidFill>
            <a:ln w="12700">
              <a:solidFill>
                <a:srgbClr val="000000"/>
              </a:solidFill>
            </a:ln>
          </p:spPr>
        </p:sp>
      </p:grpSp>
      <p:sp>
        <p:nvSpPr>
          <p:cNvPr name="Freeform 13" id="13"/>
          <p:cNvSpPr/>
          <p:nvPr/>
        </p:nvSpPr>
        <p:spPr>
          <a:xfrm flipH="false" flipV="false" rot="0">
            <a:off x="5973505" y="6187563"/>
            <a:ext cx="2664364" cy="329412"/>
          </a:xfrm>
          <a:custGeom>
            <a:avLst/>
            <a:gdLst/>
            <a:ahLst/>
            <a:cxnLst/>
            <a:rect r="r" b="b" t="t" l="l"/>
            <a:pathLst>
              <a:path h="329412" w="2664364">
                <a:moveTo>
                  <a:pt x="0" y="0"/>
                </a:moveTo>
                <a:lnTo>
                  <a:pt x="2664364" y="0"/>
                </a:lnTo>
                <a:lnTo>
                  <a:pt x="2664364" y="329412"/>
                </a:lnTo>
                <a:lnTo>
                  <a:pt x="0" y="3294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4" id="14"/>
          <p:cNvGrpSpPr/>
          <p:nvPr/>
        </p:nvGrpSpPr>
        <p:grpSpPr>
          <a:xfrm rot="0">
            <a:off x="9321327" y="2781549"/>
            <a:ext cx="3320006" cy="5572849"/>
            <a:chOff x="0" y="0"/>
            <a:chExt cx="1415529" cy="2376060"/>
          </a:xfrm>
        </p:grpSpPr>
        <p:sp>
          <p:nvSpPr>
            <p:cNvPr name="Freeform 15" id="15"/>
            <p:cNvSpPr/>
            <p:nvPr/>
          </p:nvSpPr>
          <p:spPr>
            <a:xfrm flipH="false" flipV="false" rot="0">
              <a:off x="0" y="0"/>
              <a:ext cx="1415529" cy="2376060"/>
            </a:xfrm>
            <a:custGeom>
              <a:avLst/>
              <a:gdLst/>
              <a:ahLst/>
              <a:cxnLst/>
              <a:rect r="r" b="b" t="t" l="l"/>
              <a:pathLst>
                <a:path h="2376060" w="1415529">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name="TextBox 16" id="16"/>
            <p:cNvSpPr txBox="true"/>
            <p:nvPr/>
          </p:nvSpPr>
          <p:spPr>
            <a:xfrm>
              <a:off x="0" y="-47625"/>
              <a:ext cx="1415529" cy="2423685"/>
            </a:xfrm>
            <a:prstGeom prst="rect">
              <a:avLst/>
            </a:prstGeom>
          </p:spPr>
          <p:txBody>
            <a:bodyPr anchor="ctr" rtlCol="false" tIns="50800" lIns="50800" bIns="50800" rIns="50800"/>
            <a:lstStyle/>
            <a:p>
              <a:pPr algn="ctr">
                <a:lnSpc>
                  <a:spcPts val="3210"/>
                </a:lnSpc>
              </a:pPr>
            </a:p>
          </p:txBody>
        </p:sp>
      </p:grpSp>
      <p:grpSp>
        <p:nvGrpSpPr>
          <p:cNvPr name="Group 17" id="17"/>
          <p:cNvGrpSpPr>
            <a:grpSpLocks noChangeAspect="true"/>
          </p:cNvGrpSpPr>
          <p:nvPr/>
        </p:nvGrpSpPr>
        <p:grpSpPr>
          <a:xfrm rot="0">
            <a:off x="9610853" y="2992341"/>
            <a:ext cx="2869600" cy="2869600"/>
            <a:chOff x="0" y="0"/>
            <a:chExt cx="6350000" cy="6350000"/>
          </a:xfrm>
        </p:grpSpPr>
        <p:sp>
          <p:nvSpPr>
            <p:cNvPr name="Freeform 18" id="18"/>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0" t="-13145" r="0" b="-13145"/>
              </a:stretch>
            </a:blipFill>
          </p:spPr>
        </p:sp>
      </p:grpSp>
      <p:sp>
        <p:nvSpPr>
          <p:cNvPr name="Freeform 19" id="19"/>
          <p:cNvSpPr/>
          <p:nvPr/>
        </p:nvSpPr>
        <p:spPr>
          <a:xfrm flipH="false" flipV="false" rot="0">
            <a:off x="9646965" y="6243319"/>
            <a:ext cx="2664364" cy="329412"/>
          </a:xfrm>
          <a:custGeom>
            <a:avLst/>
            <a:gdLst/>
            <a:ahLst/>
            <a:cxnLst/>
            <a:rect r="r" b="b" t="t" l="l"/>
            <a:pathLst>
              <a:path h="329412" w="2664364">
                <a:moveTo>
                  <a:pt x="0" y="0"/>
                </a:moveTo>
                <a:lnTo>
                  <a:pt x="2664364" y="0"/>
                </a:lnTo>
                <a:lnTo>
                  <a:pt x="2664364" y="329412"/>
                </a:lnTo>
                <a:lnTo>
                  <a:pt x="0" y="3294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0" id="20"/>
          <p:cNvGrpSpPr/>
          <p:nvPr/>
        </p:nvGrpSpPr>
        <p:grpSpPr>
          <a:xfrm rot="0">
            <a:off x="12994787" y="2725793"/>
            <a:ext cx="3320006" cy="5572849"/>
            <a:chOff x="0" y="0"/>
            <a:chExt cx="1415529" cy="2376060"/>
          </a:xfrm>
        </p:grpSpPr>
        <p:sp>
          <p:nvSpPr>
            <p:cNvPr name="Freeform 21" id="21"/>
            <p:cNvSpPr/>
            <p:nvPr/>
          </p:nvSpPr>
          <p:spPr>
            <a:xfrm flipH="false" flipV="false" rot="0">
              <a:off x="0" y="0"/>
              <a:ext cx="1415529" cy="2376060"/>
            </a:xfrm>
            <a:custGeom>
              <a:avLst/>
              <a:gdLst/>
              <a:ahLst/>
              <a:cxnLst/>
              <a:rect r="r" b="b" t="t" l="l"/>
              <a:pathLst>
                <a:path h="2376060" w="1415529">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name="TextBox 22" id="22"/>
            <p:cNvSpPr txBox="true"/>
            <p:nvPr/>
          </p:nvSpPr>
          <p:spPr>
            <a:xfrm>
              <a:off x="0" y="-47625"/>
              <a:ext cx="1415529" cy="2423685"/>
            </a:xfrm>
            <a:prstGeom prst="rect">
              <a:avLst/>
            </a:prstGeom>
          </p:spPr>
          <p:txBody>
            <a:bodyPr anchor="ctr" rtlCol="false" tIns="50800" lIns="50800" bIns="50800" rIns="50800"/>
            <a:lstStyle/>
            <a:p>
              <a:pPr algn="ctr">
                <a:lnSpc>
                  <a:spcPts val="3210"/>
                </a:lnSpc>
              </a:pPr>
            </a:p>
          </p:txBody>
        </p:sp>
      </p:grpSp>
      <p:grpSp>
        <p:nvGrpSpPr>
          <p:cNvPr name="Group 23" id="23"/>
          <p:cNvGrpSpPr>
            <a:grpSpLocks noChangeAspect="true"/>
          </p:cNvGrpSpPr>
          <p:nvPr/>
        </p:nvGrpSpPr>
        <p:grpSpPr>
          <a:xfrm rot="0">
            <a:off x="13489058" y="3241304"/>
            <a:ext cx="2225872" cy="2225872"/>
            <a:chOff x="0" y="0"/>
            <a:chExt cx="6350000" cy="6350000"/>
          </a:xfrm>
        </p:grpSpPr>
        <p:sp>
          <p:nvSpPr>
            <p:cNvPr name="Freeform 24" id="24"/>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7"/>
              <a:stretch>
                <a:fillRect l="-36765" t="0" r="-36765" b="0"/>
              </a:stretch>
            </a:blipFill>
          </p:spPr>
        </p:sp>
      </p:grpSp>
      <p:sp>
        <p:nvSpPr>
          <p:cNvPr name="Freeform 25" id="25"/>
          <p:cNvSpPr/>
          <p:nvPr/>
        </p:nvSpPr>
        <p:spPr>
          <a:xfrm flipH="false" flipV="false" rot="0">
            <a:off x="2298846" y="6187563"/>
            <a:ext cx="2664364" cy="329412"/>
          </a:xfrm>
          <a:custGeom>
            <a:avLst/>
            <a:gdLst/>
            <a:ahLst/>
            <a:cxnLst/>
            <a:rect r="r" b="b" t="t" l="l"/>
            <a:pathLst>
              <a:path h="329412" w="2664364">
                <a:moveTo>
                  <a:pt x="0" y="0"/>
                </a:moveTo>
                <a:lnTo>
                  <a:pt x="2664364" y="0"/>
                </a:lnTo>
                <a:lnTo>
                  <a:pt x="2664364" y="329412"/>
                </a:lnTo>
                <a:lnTo>
                  <a:pt x="0" y="3294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6" id="26"/>
          <p:cNvSpPr/>
          <p:nvPr/>
        </p:nvSpPr>
        <p:spPr>
          <a:xfrm flipH="false" flipV="false" rot="0">
            <a:off x="13496103" y="6103849"/>
            <a:ext cx="2317374" cy="640438"/>
          </a:xfrm>
          <a:custGeom>
            <a:avLst/>
            <a:gdLst/>
            <a:ahLst/>
            <a:cxnLst/>
            <a:rect r="r" b="b" t="t" l="l"/>
            <a:pathLst>
              <a:path h="640438" w="2317374">
                <a:moveTo>
                  <a:pt x="0" y="0"/>
                </a:moveTo>
                <a:lnTo>
                  <a:pt x="2317373" y="0"/>
                </a:lnTo>
                <a:lnTo>
                  <a:pt x="2317373" y="640438"/>
                </a:lnTo>
                <a:lnTo>
                  <a:pt x="0" y="6404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14957345" y="6744287"/>
            <a:ext cx="6266893" cy="4307065"/>
          </a:xfrm>
          <a:custGeom>
            <a:avLst/>
            <a:gdLst/>
            <a:ahLst/>
            <a:cxnLst/>
            <a:rect r="r" b="b" t="t" l="l"/>
            <a:pathLst>
              <a:path h="4307065" w="6266893">
                <a:moveTo>
                  <a:pt x="0" y="0"/>
                </a:moveTo>
                <a:lnTo>
                  <a:pt x="6266894" y="0"/>
                </a:lnTo>
                <a:lnTo>
                  <a:pt x="6266894" y="4307064"/>
                </a:lnTo>
                <a:lnTo>
                  <a:pt x="0" y="43070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8" id="28"/>
          <p:cNvSpPr/>
          <p:nvPr/>
        </p:nvSpPr>
        <p:spPr>
          <a:xfrm flipH="false" flipV="false" rot="0">
            <a:off x="-2023959" y="6897975"/>
            <a:ext cx="4793068" cy="3485868"/>
          </a:xfrm>
          <a:custGeom>
            <a:avLst/>
            <a:gdLst/>
            <a:ahLst/>
            <a:cxnLst/>
            <a:rect r="r" b="b" t="t" l="l"/>
            <a:pathLst>
              <a:path h="3485868" w="4793068">
                <a:moveTo>
                  <a:pt x="0" y="0"/>
                </a:moveTo>
                <a:lnTo>
                  <a:pt x="4793068" y="0"/>
                </a:lnTo>
                <a:lnTo>
                  <a:pt x="4793068" y="3485868"/>
                </a:lnTo>
                <a:lnTo>
                  <a:pt x="0" y="348586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9" id="29"/>
          <p:cNvSpPr/>
          <p:nvPr/>
        </p:nvSpPr>
        <p:spPr>
          <a:xfrm flipH="false" flipV="false" rot="0">
            <a:off x="5814936" y="2958052"/>
            <a:ext cx="2904400" cy="2850522"/>
          </a:xfrm>
          <a:custGeom>
            <a:avLst/>
            <a:gdLst/>
            <a:ahLst/>
            <a:cxnLst/>
            <a:rect r="r" b="b" t="t" l="l"/>
            <a:pathLst>
              <a:path h="2850522" w="2904400">
                <a:moveTo>
                  <a:pt x="0" y="0"/>
                </a:moveTo>
                <a:lnTo>
                  <a:pt x="2904401" y="0"/>
                </a:lnTo>
                <a:lnTo>
                  <a:pt x="2904401" y="2850522"/>
                </a:lnTo>
                <a:lnTo>
                  <a:pt x="0" y="2850522"/>
                </a:lnTo>
                <a:lnTo>
                  <a:pt x="0" y="0"/>
                </a:lnTo>
                <a:close/>
              </a:path>
            </a:pathLst>
          </a:custGeom>
          <a:blipFill>
            <a:blip r:embed="rId14"/>
            <a:stretch>
              <a:fillRect l="-47516" t="-6191" r="-50697" b="0"/>
            </a:stretch>
          </a:blipFill>
        </p:spPr>
      </p:sp>
      <p:sp>
        <p:nvSpPr>
          <p:cNvPr name="TextBox 30" id="30"/>
          <p:cNvSpPr txBox="true"/>
          <p:nvPr/>
        </p:nvSpPr>
        <p:spPr>
          <a:xfrm rot="0">
            <a:off x="2954546" y="1247013"/>
            <a:ext cx="12378908" cy="885831"/>
          </a:xfrm>
          <a:prstGeom prst="rect">
            <a:avLst/>
          </a:prstGeom>
        </p:spPr>
        <p:txBody>
          <a:bodyPr anchor="t" rtlCol="false" tIns="0" lIns="0" bIns="0" rIns="0">
            <a:spAutoFit/>
          </a:bodyPr>
          <a:lstStyle/>
          <a:p>
            <a:pPr algn="ctr">
              <a:lnSpc>
                <a:spcPts val="7349"/>
              </a:lnSpc>
            </a:pPr>
            <a:r>
              <a:rPr lang="en-US" sz="5249">
                <a:solidFill>
                  <a:srgbClr val="01070A"/>
                </a:solidFill>
                <a:latin typeface="Carelia"/>
              </a:rPr>
              <a:t>перелік типів проблемних учнів</a:t>
            </a:r>
          </a:p>
        </p:txBody>
      </p:sp>
      <p:sp>
        <p:nvSpPr>
          <p:cNvPr name="TextBox 31" id="31"/>
          <p:cNvSpPr txBox="true"/>
          <p:nvPr/>
        </p:nvSpPr>
        <p:spPr>
          <a:xfrm rot="0">
            <a:off x="1953411" y="5814316"/>
            <a:ext cx="3008656" cy="198962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latin typeface="Open Sans Bold"/>
              </a:rPr>
              <a:t>1. КОНФЛІКТНО-СИТУАЦІЙНИЙ З ПЕРЕВАЖНО ПОЗИТИВНОЮ СПРЯМОВАНІСТЮ</a:t>
            </a:r>
          </a:p>
        </p:txBody>
      </p:sp>
      <p:sp>
        <p:nvSpPr>
          <p:cNvPr name="TextBox 32" id="32"/>
          <p:cNvSpPr txBox="true"/>
          <p:nvPr/>
        </p:nvSpPr>
        <p:spPr>
          <a:xfrm rot="0">
            <a:off x="5648896" y="5976364"/>
            <a:ext cx="3320006" cy="198962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latin typeface="Open Sans Bold"/>
              </a:rPr>
              <a:t>2.</a:t>
            </a:r>
            <a:r>
              <a:rPr lang="en-US" sz="2293">
                <a:solidFill>
                  <a:srgbClr val="01070A"/>
                </a:solidFill>
                <a:latin typeface="Open Sans Bold"/>
              </a:rPr>
              <a:t>НЕВРІВНОВАЖЕНО-СИТУАЦІЙНИЙ З НЕЗНАЧНОЮ НЕГАТИВНОЮ СПРЯМОВАНІСТЮ. </a:t>
            </a:r>
          </a:p>
        </p:txBody>
      </p:sp>
      <p:sp>
        <p:nvSpPr>
          <p:cNvPr name="TextBox 33" id="33"/>
          <p:cNvSpPr txBox="true"/>
          <p:nvPr/>
        </p:nvSpPr>
        <p:spPr>
          <a:xfrm rot="0">
            <a:off x="9610853" y="5976364"/>
            <a:ext cx="2869600" cy="1588560"/>
          </a:xfrm>
          <a:prstGeom prst="rect">
            <a:avLst/>
          </a:prstGeom>
        </p:spPr>
        <p:txBody>
          <a:bodyPr anchor="t" rtlCol="false" tIns="0" lIns="0" bIns="0" rIns="0">
            <a:spAutoFit/>
          </a:bodyPr>
          <a:lstStyle/>
          <a:p>
            <a:pPr algn="ctr">
              <a:lnSpc>
                <a:spcPts val="3208"/>
              </a:lnSpc>
              <a:spcBef>
                <a:spcPct val="0"/>
              </a:spcBef>
            </a:pPr>
            <a:r>
              <a:rPr lang="en-US" sz="2291">
                <a:solidFill>
                  <a:srgbClr val="01070A"/>
                </a:solidFill>
                <a:latin typeface="Open Sans Bold"/>
              </a:rPr>
              <a:t>3. НЕСТІЙКИЙ З ПЕРЕВАЖНО НЕГАТИВНОЮ СПРЯМОВАНІСТЮ.  </a:t>
            </a:r>
          </a:p>
        </p:txBody>
      </p:sp>
      <p:sp>
        <p:nvSpPr>
          <p:cNvPr name="TextBox 34" id="34"/>
          <p:cNvSpPr txBox="true"/>
          <p:nvPr/>
        </p:nvSpPr>
        <p:spPr>
          <a:xfrm rot="0">
            <a:off x="12993758" y="5976364"/>
            <a:ext cx="3320006" cy="118952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latin typeface="Open Sans Bold"/>
              </a:rPr>
              <a:t>4. СТІЙКИЙ З НЕГАТИВНОЮ СПРЯМОВАНІСТЮ.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sp>
        <p:nvSpPr>
          <p:cNvPr name="TextBox 3" id="3"/>
          <p:cNvSpPr txBox="true"/>
          <p:nvPr/>
        </p:nvSpPr>
        <p:spPr>
          <a:xfrm rot="0">
            <a:off x="5450077" y="799925"/>
            <a:ext cx="7832231" cy="811309"/>
          </a:xfrm>
          <a:prstGeom prst="rect">
            <a:avLst/>
          </a:prstGeom>
        </p:spPr>
        <p:txBody>
          <a:bodyPr anchor="t" rtlCol="false" tIns="0" lIns="0" bIns="0" rIns="0">
            <a:spAutoFit/>
          </a:bodyPr>
          <a:lstStyle/>
          <a:p>
            <a:pPr algn="ctr" marL="0" indent="0" lvl="0">
              <a:lnSpc>
                <a:spcPts val="6732"/>
              </a:lnSpc>
              <a:spcBef>
                <a:spcPct val="0"/>
              </a:spcBef>
            </a:pPr>
            <a:r>
              <a:rPr lang="en-US" sz="4808">
                <a:solidFill>
                  <a:srgbClr val="01070A"/>
                </a:solidFill>
                <a:latin typeface="Carelia"/>
              </a:rPr>
              <a:t>1 тип</a:t>
            </a:r>
          </a:p>
        </p:txBody>
      </p:sp>
      <p:grpSp>
        <p:nvGrpSpPr>
          <p:cNvPr name="Group 4" id="4"/>
          <p:cNvGrpSpPr/>
          <p:nvPr/>
        </p:nvGrpSpPr>
        <p:grpSpPr>
          <a:xfrm rot="93123">
            <a:off x="1127266" y="2027439"/>
            <a:ext cx="4029798" cy="6331585"/>
            <a:chOff x="0" y="0"/>
            <a:chExt cx="1093241" cy="1717691"/>
          </a:xfrm>
        </p:grpSpPr>
        <p:sp>
          <p:nvSpPr>
            <p:cNvPr name="Freeform 5" id="5"/>
            <p:cNvSpPr/>
            <p:nvPr/>
          </p:nvSpPr>
          <p:spPr>
            <a:xfrm flipH="false" flipV="false" rot="0">
              <a:off x="0" y="0"/>
              <a:ext cx="1093241" cy="1717691"/>
            </a:xfrm>
            <a:custGeom>
              <a:avLst/>
              <a:gdLst/>
              <a:ahLst/>
              <a:cxnLst/>
              <a:rect r="r" b="b" t="t" l="l"/>
              <a:pathLst>
                <a:path h="1717691" w="1093241">
                  <a:moveTo>
                    <a:pt x="13448" y="0"/>
                  </a:moveTo>
                  <a:lnTo>
                    <a:pt x="1079793" y="0"/>
                  </a:lnTo>
                  <a:cubicBezTo>
                    <a:pt x="1087220" y="0"/>
                    <a:pt x="1093241" y="6021"/>
                    <a:pt x="1093241" y="13448"/>
                  </a:cubicBezTo>
                  <a:lnTo>
                    <a:pt x="1093241" y="1704243"/>
                  </a:lnTo>
                  <a:cubicBezTo>
                    <a:pt x="1093241" y="1707810"/>
                    <a:pt x="1091824" y="1711230"/>
                    <a:pt x="1089302" y="1713752"/>
                  </a:cubicBezTo>
                  <a:cubicBezTo>
                    <a:pt x="1086780" y="1716274"/>
                    <a:pt x="1083360" y="1717691"/>
                    <a:pt x="1079793" y="1717691"/>
                  </a:cubicBezTo>
                  <a:lnTo>
                    <a:pt x="13448" y="1717691"/>
                  </a:lnTo>
                  <a:cubicBezTo>
                    <a:pt x="9881" y="1717691"/>
                    <a:pt x="6461" y="1716274"/>
                    <a:pt x="3939" y="1713752"/>
                  </a:cubicBezTo>
                  <a:cubicBezTo>
                    <a:pt x="1417" y="1711230"/>
                    <a:pt x="0" y="1707810"/>
                    <a:pt x="0" y="1704243"/>
                  </a:cubicBezTo>
                  <a:lnTo>
                    <a:pt x="0" y="13448"/>
                  </a:lnTo>
                  <a:cubicBezTo>
                    <a:pt x="0" y="9881"/>
                    <a:pt x="1417" y="6461"/>
                    <a:pt x="3939" y="3939"/>
                  </a:cubicBezTo>
                  <a:cubicBezTo>
                    <a:pt x="6461" y="1417"/>
                    <a:pt x="9881" y="0"/>
                    <a:pt x="13448" y="0"/>
                  </a:cubicBezTo>
                  <a:close/>
                </a:path>
              </a:pathLst>
            </a:custGeom>
            <a:solidFill>
              <a:srgbClr val="000000">
                <a:alpha val="31765"/>
              </a:srgbClr>
            </a:solidFill>
            <a:ln w="38100" cap="sq">
              <a:solidFill>
                <a:srgbClr val="000000">
                  <a:alpha val="31765"/>
                </a:srgbClr>
              </a:solidFill>
              <a:prstDash val="solid"/>
              <a:miter/>
            </a:ln>
          </p:spPr>
        </p:sp>
        <p:sp>
          <p:nvSpPr>
            <p:cNvPr name="TextBox 6" id="6"/>
            <p:cNvSpPr txBox="true"/>
            <p:nvPr/>
          </p:nvSpPr>
          <p:spPr>
            <a:xfrm>
              <a:off x="0" y="-47625"/>
              <a:ext cx="1093241" cy="1765316"/>
            </a:xfrm>
            <a:prstGeom prst="rect">
              <a:avLst/>
            </a:prstGeom>
          </p:spPr>
          <p:txBody>
            <a:bodyPr anchor="ctr" rtlCol="false" tIns="50800" lIns="50800" bIns="50800" rIns="50800"/>
            <a:lstStyle/>
            <a:p>
              <a:pPr algn="ctr" marL="0" indent="0" lvl="0">
                <a:lnSpc>
                  <a:spcPts val="3210"/>
                </a:lnSpc>
                <a:spcBef>
                  <a:spcPct val="0"/>
                </a:spcBef>
              </a:pPr>
            </a:p>
          </p:txBody>
        </p:sp>
      </p:grpSp>
      <p:grpSp>
        <p:nvGrpSpPr>
          <p:cNvPr name="Group 7" id="7"/>
          <p:cNvGrpSpPr/>
          <p:nvPr/>
        </p:nvGrpSpPr>
        <p:grpSpPr>
          <a:xfrm rot="0">
            <a:off x="1661760" y="1876249"/>
            <a:ext cx="4002005" cy="6536188"/>
            <a:chOff x="0" y="0"/>
            <a:chExt cx="1226964" cy="2003912"/>
          </a:xfrm>
        </p:grpSpPr>
        <p:sp>
          <p:nvSpPr>
            <p:cNvPr name="Freeform 8" id="8"/>
            <p:cNvSpPr/>
            <p:nvPr/>
          </p:nvSpPr>
          <p:spPr>
            <a:xfrm flipH="false" flipV="false" rot="0">
              <a:off x="0" y="0"/>
              <a:ext cx="1226964" cy="2003912"/>
            </a:xfrm>
            <a:custGeom>
              <a:avLst/>
              <a:gdLst/>
              <a:ahLst/>
              <a:cxnLst/>
              <a:rect r="r" b="b" t="t" l="l"/>
              <a:pathLst>
                <a:path h="2003912" w="1226964">
                  <a:moveTo>
                    <a:pt x="21280" y="0"/>
                  </a:moveTo>
                  <a:lnTo>
                    <a:pt x="1205684" y="0"/>
                  </a:lnTo>
                  <a:cubicBezTo>
                    <a:pt x="1217437" y="0"/>
                    <a:pt x="1226964" y="9527"/>
                    <a:pt x="1226964" y="21280"/>
                  </a:cubicBezTo>
                  <a:lnTo>
                    <a:pt x="1226964" y="1982633"/>
                  </a:lnTo>
                  <a:cubicBezTo>
                    <a:pt x="1226964" y="1994385"/>
                    <a:pt x="1217437" y="2003912"/>
                    <a:pt x="1205684" y="2003912"/>
                  </a:cubicBezTo>
                  <a:lnTo>
                    <a:pt x="21280" y="2003912"/>
                  </a:lnTo>
                  <a:cubicBezTo>
                    <a:pt x="9527" y="2003912"/>
                    <a:pt x="0" y="1994385"/>
                    <a:pt x="0" y="1982633"/>
                  </a:cubicBezTo>
                  <a:lnTo>
                    <a:pt x="0" y="21280"/>
                  </a:lnTo>
                  <a:cubicBezTo>
                    <a:pt x="0" y="9527"/>
                    <a:pt x="9527" y="0"/>
                    <a:pt x="21280" y="0"/>
                  </a:cubicBezTo>
                  <a:close/>
                </a:path>
              </a:pathLst>
            </a:custGeom>
            <a:solidFill>
              <a:srgbClr val="FFFFFF"/>
            </a:solidFill>
            <a:ln w="19050" cap="sq">
              <a:solidFill>
                <a:srgbClr val="000000"/>
              </a:solidFill>
              <a:prstDash val="solid"/>
              <a:miter/>
            </a:ln>
          </p:spPr>
        </p:sp>
        <p:sp>
          <p:nvSpPr>
            <p:cNvPr name="TextBox 9" id="9"/>
            <p:cNvSpPr txBox="true"/>
            <p:nvPr/>
          </p:nvSpPr>
          <p:spPr>
            <a:xfrm>
              <a:off x="0" y="-47625"/>
              <a:ext cx="1226964" cy="2051537"/>
            </a:xfrm>
            <a:prstGeom prst="rect">
              <a:avLst/>
            </a:prstGeom>
          </p:spPr>
          <p:txBody>
            <a:bodyPr anchor="ctr" rtlCol="false" tIns="50800" lIns="50800" bIns="50800" rIns="50800"/>
            <a:lstStyle/>
            <a:p>
              <a:pPr algn="ctr">
                <a:lnSpc>
                  <a:spcPts val="3210"/>
                </a:lnSpc>
              </a:pPr>
            </a:p>
          </p:txBody>
        </p:sp>
      </p:grpSp>
      <p:sp>
        <p:nvSpPr>
          <p:cNvPr name="Freeform 10" id="10"/>
          <p:cNvSpPr/>
          <p:nvPr/>
        </p:nvSpPr>
        <p:spPr>
          <a:xfrm flipH="false" flipV="false" rot="-78655">
            <a:off x="2679655" y="1631230"/>
            <a:ext cx="1752527" cy="388742"/>
          </a:xfrm>
          <a:custGeom>
            <a:avLst/>
            <a:gdLst/>
            <a:ahLst/>
            <a:cxnLst/>
            <a:rect r="r" b="b" t="t" l="l"/>
            <a:pathLst>
              <a:path h="388742" w="1752527">
                <a:moveTo>
                  <a:pt x="0" y="0"/>
                </a:moveTo>
                <a:lnTo>
                  <a:pt x="1752527" y="0"/>
                </a:lnTo>
                <a:lnTo>
                  <a:pt x="1752527" y="388742"/>
                </a:lnTo>
                <a:lnTo>
                  <a:pt x="0" y="3887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7549119" y="2681161"/>
            <a:ext cx="3991057" cy="4554111"/>
          </a:xfrm>
          <a:custGeom>
            <a:avLst/>
            <a:gdLst/>
            <a:ahLst/>
            <a:cxnLst/>
            <a:rect r="r" b="b" t="t" l="l"/>
            <a:pathLst>
              <a:path h="4554111" w="3991057">
                <a:moveTo>
                  <a:pt x="0" y="0"/>
                </a:moveTo>
                <a:lnTo>
                  <a:pt x="3991057" y="0"/>
                </a:lnTo>
                <a:lnTo>
                  <a:pt x="3991057" y="4554111"/>
                </a:lnTo>
                <a:lnTo>
                  <a:pt x="0" y="45541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999048">
            <a:off x="5406865" y="4742290"/>
            <a:ext cx="2287365" cy="777704"/>
          </a:xfrm>
          <a:custGeom>
            <a:avLst/>
            <a:gdLst/>
            <a:ahLst/>
            <a:cxnLst/>
            <a:rect r="r" b="b" t="t" l="l"/>
            <a:pathLst>
              <a:path h="777704" w="2287365">
                <a:moveTo>
                  <a:pt x="0" y="0"/>
                </a:moveTo>
                <a:lnTo>
                  <a:pt x="2287364" y="0"/>
                </a:lnTo>
                <a:lnTo>
                  <a:pt x="2287364" y="777704"/>
                </a:lnTo>
                <a:lnTo>
                  <a:pt x="0" y="7777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true" flipV="false" rot="-2790442">
            <a:off x="11757537" y="2558968"/>
            <a:ext cx="2043165" cy="1675395"/>
          </a:xfrm>
          <a:custGeom>
            <a:avLst/>
            <a:gdLst/>
            <a:ahLst/>
            <a:cxnLst/>
            <a:rect r="r" b="b" t="t" l="l"/>
            <a:pathLst>
              <a:path h="1675395" w="2043165">
                <a:moveTo>
                  <a:pt x="2043165" y="0"/>
                </a:moveTo>
                <a:lnTo>
                  <a:pt x="0" y="0"/>
                </a:lnTo>
                <a:lnTo>
                  <a:pt x="0" y="1675395"/>
                </a:lnTo>
                <a:lnTo>
                  <a:pt x="2043165" y="1675395"/>
                </a:lnTo>
                <a:lnTo>
                  <a:pt x="2043165"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13635676" y="2078991"/>
            <a:ext cx="4235596" cy="4428855"/>
          </a:xfrm>
          <a:custGeom>
            <a:avLst/>
            <a:gdLst/>
            <a:ahLst/>
            <a:cxnLst/>
            <a:rect r="r" b="b" t="t" l="l"/>
            <a:pathLst>
              <a:path h="4428855" w="4235596">
                <a:moveTo>
                  <a:pt x="0" y="0"/>
                </a:moveTo>
                <a:lnTo>
                  <a:pt x="4235595" y="0"/>
                </a:lnTo>
                <a:lnTo>
                  <a:pt x="4235595" y="4428855"/>
                </a:lnTo>
                <a:lnTo>
                  <a:pt x="0" y="44288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2757092" y="6998306"/>
            <a:ext cx="2378808" cy="1414130"/>
          </a:xfrm>
          <a:custGeom>
            <a:avLst/>
            <a:gdLst/>
            <a:ahLst/>
            <a:cxnLst/>
            <a:rect r="r" b="b" t="t" l="l"/>
            <a:pathLst>
              <a:path h="1414130" w="2378808">
                <a:moveTo>
                  <a:pt x="0" y="0"/>
                </a:moveTo>
                <a:lnTo>
                  <a:pt x="2378809" y="0"/>
                </a:lnTo>
                <a:lnTo>
                  <a:pt x="2378809" y="1414130"/>
                </a:lnTo>
                <a:lnTo>
                  <a:pt x="0" y="141413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6" id="16"/>
          <p:cNvSpPr txBox="true"/>
          <p:nvPr/>
        </p:nvSpPr>
        <p:spPr>
          <a:xfrm rot="0">
            <a:off x="1661760" y="2624011"/>
            <a:ext cx="3788317" cy="4512333"/>
          </a:xfrm>
          <a:prstGeom prst="rect">
            <a:avLst/>
          </a:prstGeom>
        </p:spPr>
        <p:txBody>
          <a:bodyPr anchor="t" rtlCol="false" tIns="0" lIns="0" bIns="0" rIns="0">
            <a:spAutoFit/>
          </a:bodyPr>
          <a:lstStyle/>
          <a:p>
            <a:pPr algn="ctr">
              <a:lnSpc>
                <a:spcPts val="3628"/>
              </a:lnSpc>
              <a:spcBef>
                <a:spcPct val="0"/>
              </a:spcBef>
            </a:pPr>
            <a:r>
              <a:rPr lang="en-US" sz="2591">
                <a:solidFill>
                  <a:srgbClr val="01070A"/>
                </a:solidFill>
                <a:latin typeface="Open Sans Bold"/>
              </a:rPr>
              <a:t>ФОРМУВАННЯ ОСОБИСТОСТІ ВІДБУВАЄТЬСЯ У ПОЗИТИВНОМУ СЕРЕДОВИЩІ. ОСОБЛИВОСТІ ДУХОВНОГО СВІТУ УЧНІВ НЕ ВИКЛИКАЮТЬ ПОБОЮВАНЬ. </a:t>
            </a:r>
          </a:p>
        </p:txBody>
      </p:sp>
      <p:sp>
        <p:nvSpPr>
          <p:cNvPr name="TextBox 17" id="17"/>
          <p:cNvSpPr txBox="true"/>
          <p:nvPr/>
        </p:nvSpPr>
        <p:spPr>
          <a:xfrm rot="0">
            <a:off x="8136780" y="3979228"/>
            <a:ext cx="2815734" cy="2389674"/>
          </a:xfrm>
          <a:prstGeom prst="rect">
            <a:avLst/>
          </a:prstGeom>
        </p:spPr>
        <p:txBody>
          <a:bodyPr anchor="t" rtlCol="false" tIns="0" lIns="0" bIns="0" rIns="0">
            <a:spAutoFit/>
          </a:bodyPr>
          <a:lstStyle/>
          <a:p>
            <a:pPr algn="ctr">
              <a:lnSpc>
                <a:spcPts val="3210"/>
              </a:lnSpc>
              <a:spcBef>
                <a:spcPct val="0"/>
              </a:spcBef>
            </a:pPr>
            <a:r>
              <a:rPr lang="en-US" sz="2293">
                <a:solidFill>
                  <a:srgbClr val="01070A"/>
                </a:solidFill>
                <a:latin typeface="Open Sans Bold"/>
              </a:rPr>
              <a:t>ВІДХИЛЕННЯ ВИНИКАЮТЬ ПЕРЕВАЖНО У СФЕРІ ПОТРЕБ, ІНТЕРЕСІВ, ЗВИЧОК..</a:t>
            </a:r>
          </a:p>
        </p:txBody>
      </p:sp>
      <p:sp>
        <p:nvSpPr>
          <p:cNvPr name="TextBox 18" id="18"/>
          <p:cNvSpPr txBox="true"/>
          <p:nvPr/>
        </p:nvSpPr>
        <p:spPr>
          <a:xfrm rot="0">
            <a:off x="14089954" y="3342945"/>
            <a:ext cx="3327040" cy="2137784"/>
          </a:xfrm>
          <a:prstGeom prst="rect">
            <a:avLst/>
          </a:prstGeom>
        </p:spPr>
        <p:txBody>
          <a:bodyPr anchor="t" rtlCol="false" tIns="0" lIns="0" bIns="0" rIns="0">
            <a:spAutoFit/>
          </a:bodyPr>
          <a:lstStyle/>
          <a:p>
            <a:pPr algn="ctr">
              <a:lnSpc>
                <a:spcPts val="2878"/>
              </a:lnSpc>
              <a:spcBef>
                <a:spcPct val="0"/>
              </a:spcBef>
            </a:pPr>
            <a:r>
              <a:rPr lang="en-US" sz="2056">
                <a:solidFill>
                  <a:srgbClr val="01070A"/>
                </a:solidFill>
                <a:latin typeface="Open Sans Bold"/>
              </a:rPr>
              <a:t>ЦІ УЧНІ ПОТРЕБУЮТЬ ЩИРИХ, ДОВІРЛИВИХ БЕСІД, ДОПОМОГИ У ВИБОРІ ПІЗНАВАЛЬНИХ СИТУАЦІЙ, ТРУДОВИХ ВИДІВ ДІЯЛЬНОСТІ.</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555" r="0" b="-5555"/>
            </a:stretch>
          </a:blipFill>
        </p:spPr>
      </p:sp>
      <p:grpSp>
        <p:nvGrpSpPr>
          <p:cNvPr name="Group 3" id="3"/>
          <p:cNvGrpSpPr/>
          <p:nvPr/>
        </p:nvGrpSpPr>
        <p:grpSpPr>
          <a:xfrm rot="93123">
            <a:off x="3120061" y="2639393"/>
            <a:ext cx="4508800" cy="6365736"/>
            <a:chOff x="0" y="0"/>
            <a:chExt cx="1382341" cy="1951654"/>
          </a:xfrm>
        </p:grpSpPr>
        <p:sp>
          <p:nvSpPr>
            <p:cNvPr name="Freeform 4" id="4"/>
            <p:cNvSpPr/>
            <p:nvPr/>
          </p:nvSpPr>
          <p:spPr>
            <a:xfrm flipH="false" flipV="false" rot="0">
              <a:off x="0" y="0"/>
              <a:ext cx="1382341" cy="1951654"/>
            </a:xfrm>
            <a:custGeom>
              <a:avLst/>
              <a:gdLst/>
              <a:ahLst/>
              <a:cxnLst/>
              <a:rect r="r" b="b" t="t" l="l"/>
              <a:pathLst>
                <a:path h="1951654" w="1382341">
                  <a:moveTo>
                    <a:pt x="12019" y="0"/>
                  </a:moveTo>
                  <a:lnTo>
                    <a:pt x="1370321" y="0"/>
                  </a:lnTo>
                  <a:cubicBezTo>
                    <a:pt x="1376959" y="0"/>
                    <a:pt x="1382341" y="5381"/>
                    <a:pt x="1382341" y="12019"/>
                  </a:cubicBezTo>
                  <a:lnTo>
                    <a:pt x="1382341" y="1939635"/>
                  </a:lnTo>
                  <a:cubicBezTo>
                    <a:pt x="1382341" y="1942822"/>
                    <a:pt x="1381074" y="1945879"/>
                    <a:pt x="1378820" y="1948134"/>
                  </a:cubicBezTo>
                  <a:cubicBezTo>
                    <a:pt x="1376566" y="1950388"/>
                    <a:pt x="1373509" y="1951654"/>
                    <a:pt x="1370321" y="1951654"/>
                  </a:cubicBezTo>
                  <a:lnTo>
                    <a:pt x="12019" y="1951654"/>
                  </a:lnTo>
                  <a:cubicBezTo>
                    <a:pt x="5381" y="1951654"/>
                    <a:pt x="0" y="1946273"/>
                    <a:pt x="0" y="1939635"/>
                  </a:cubicBezTo>
                  <a:lnTo>
                    <a:pt x="0" y="12019"/>
                  </a:lnTo>
                  <a:cubicBezTo>
                    <a:pt x="0" y="8832"/>
                    <a:pt x="1266" y="5775"/>
                    <a:pt x="3520" y="3520"/>
                  </a:cubicBezTo>
                  <a:cubicBezTo>
                    <a:pt x="5775" y="1266"/>
                    <a:pt x="8832" y="0"/>
                    <a:pt x="12019" y="0"/>
                  </a:cubicBezTo>
                  <a:close/>
                </a:path>
              </a:pathLst>
            </a:custGeom>
            <a:solidFill>
              <a:srgbClr val="000000">
                <a:alpha val="31765"/>
              </a:srgbClr>
            </a:solidFill>
            <a:ln w="38100" cap="sq">
              <a:solidFill>
                <a:srgbClr val="000000">
                  <a:alpha val="31765"/>
                </a:srgbClr>
              </a:solidFill>
              <a:prstDash val="solid"/>
              <a:miter/>
            </a:ln>
          </p:spPr>
        </p:sp>
        <p:sp>
          <p:nvSpPr>
            <p:cNvPr name="TextBox 5" id="5"/>
            <p:cNvSpPr txBox="true"/>
            <p:nvPr/>
          </p:nvSpPr>
          <p:spPr>
            <a:xfrm>
              <a:off x="0" y="-47625"/>
              <a:ext cx="1382341" cy="1999279"/>
            </a:xfrm>
            <a:prstGeom prst="rect">
              <a:avLst/>
            </a:prstGeom>
          </p:spPr>
          <p:txBody>
            <a:bodyPr anchor="ctr" rtlCol="false" tIns="50800" lIns="50800" bIns="50800" rIns="50800"/>
            <a:lstStyle/>
            <a:p>
              <a:pPr algn="ctr" marL="0" indent="0" lvl="0">
                <a:lnSpc>
                  <a:spcPts val="3210"/>
                </a:lnSpc>
                <a:spcBef>
                  <a:spcPct val="0"/>
                </a:spcBef>
              </a:pPr>
            </a:p>
          </p:txBody>
        </p:sp>
      </p:grpSp>
      <p:grpSp>
        <p:nvGrpSpPr>
          <p:cNvPr name="Group 6" id="6"/>
          <p:cNvGrpSpPr/>
          <p:nvPr/>
        </p:nvGrpSpPr>
        <p:grpSpPr>
          <a:xfrm rot="0">
            <a:off x="2635758" y="2872566"/>
            <a:ext cx="4627916" cy="6023415"/>
            <a:chOff x="0" y="0"/>
            <a:chExt cx="1418860" cy="1846703"/>
          </a:xfrm>
        </p:grpSpPr>
        <p:sp>
          <p:nvSpPr>
            <p:cNvPr name="Freeform 7" id="7"/>
            <p:cNvSpPr/>
            <p:nvPr/>
          </p:nvSpPr>
          <p:spPr>
            <a:xfrm flipH="false" flipV="false" rot="0">
              <a:off x="0" y="0"/>
              <a:ext cx="1418860" cy="1846703"/>
            </a:xfrm>
            <a:custGeom>
              <a:avLst/>
              <a:gdLst/>
              <a:ahLst/>
              <a:cxnLst/>
              <a:rect r="r" b="b" t="t" l="l"/>
              <a:pathLst>
                <a:path h="1846703" w="1418860">
                  <a:moveTo>
                    <a:pt x="18402" y="0"/>
                  </a:moveTo>
                  <a:lnTo>
                    <a:pt x="1400459" y="0"/>
                  </a:lnTo>
                  <a:cubicBezTo>
                    <a:pt x="1405339" y="0"/>
                    <a:pt x="1410019" y="1939"/>
                    <a:pt x="1413470" y="5390"/>
                  </a:cubicBezTo>
                  <a:cubicBezTo>
                    <a:pt x="1416921" y="8841"/>
                    <a:pt x="1418860" y="13521"/>
                    <a:pt x="1418860" y="18402"/>
                  </a:cubicBezTo>
                  <a:lnTo>
                    <a:pt x="1418860" y="1828301"/>
                  </a:lnTo>
                  <a:cubicBezTo>
                    <a:pt x="1418860" y="1833181"/>
                    <a:pt x="1416921" y="1837862"/>
                    <a:pt x="1413470" y="1841313"/>
                  </a:cubicBezTo>
                  <a:cubicBezTo>
                    <a:pt x="1410019" y="1844764"/>
                    <a:pt x="1405339" y="1846703"/>
                    <a:pt x="1400459" y="1846703"/>
                  </a:cubicBezTo>
                  <a:lnTo>
                    <a:pt x="18402" y="1846703"/>
                  </a:lnTo>
                  <a:cubicBezTo>
                    <a:pt x="13521" y="1846703"/>
                    <a:pt x="8841" y="1844764"/>
                    <a:pt x="5390" y="1841313"/>
                  </a:cubicBezTo>
                  <a:cubicBezTo>
                    <a:pt x="1939" y="1837862"/>
                    <a:pt x="0" y="1833181"/>
                    <a:pt x="0" y="1828301"/>
                  </a:cubicBezTo>
                  <a:lnTo>
                    <a:pt x="0" y="18402"/>
                  </a:lnTo>
                  <a:cubicBezTo>
                    <a:pt x="0" y="13521"/>
                    <a:pt x="1939" y="8841"/>
                    <a:pt x="5390" y="5390"/>
                  </a:cubicBezTo>
                  <a:cubicBezTo>
                    <a:pt x="8841" y="1939"/>
                    <a:pt x="13521" y="0"/>
                    <a:pt x="18402" y="0"/>
                  </a:cubicBezTo>
                  <a:close/>
                </a:path>
              </a:pathLst>
            </a:custGeom>
            <a:solidFill>
              <a:srgbClr val="FFFFFF"/>
            </a:solidFill>
            <a:ln w="19050" cap="sq">
              <a:solidFill>
                <a:srgbClr val="000000"/>
              </a:solidFill>
              <a:prstDash val="solid"/>
              <a:miter/>
            </a:ln>
          </p:spPr>
        </p:sp>
        <p:sp>
          <p:nvSpPr>
            <p:cNvPr name="TextBox 8" id="8"/>
            <p:cNvSpPr txBox="true"/>
            <p:nvPr/>
          </p:nvSpPr>
          <p:spPr>
            <a:xfrm>
              <a:off x="0" y="-47625"/>
              <a:ext cx="1418860" cy="1894328"/>
            </a:xfrm>
            <a:prstGeom prst="rect">
              <a:avLst/>
            </a:prstGeom>
          </p:spPr>
          <p:txBody>
            <a:bodyPr anchor="ctr" rtlCol="false" tIns="50800" lIns="50800" bIns="50800" rIns="50800"/>
            <a:lstStyle/>
            <a:p>
              <a:pPr algn="ctr">
                <a:lnSpc>
                  <a:spcPts val="3210"/>
                </a:lnSpc>
              </a:pPr>
            </a:p>
          </p:txBody>
        </p:sp>
      </p:grpSp>
      <p:sp>
        <p:nvSpPr>
          <p:cNvPr name="Freeform 9" id="9"/>
          <p:cNvSpPr/>
          <p:nvPr/>
        </p:nvSpPr>
        <p:spPr>
          <a:xfrm flipH="false" flipV="false" rot="-78655">
            <a:off x="3705632" y="2607890"/>
            <a:ext cx="2488167" cy="551921"/>
          </a:xfrm>
          <a:custGeom>
            <a:avLst/>
            <a:gdLst/>
            <a:ahLst/>
            <a:cxnLst/>
            <a:rect r="r" b="b" t="t" l="l"/>
            <a:pathLst>
              <a:path h="551921" w="2488167">
                <a:moveTo>
                  <a:pt x="0" y="0"/>
                </a:moveTo>
                <a:lnTo>
                  <a:pt x="2488167" y="0"/>
                </a:lnTo>
                <a:lnTo>
                  <a:pt x="2488167" y="551921"/>
                </a:lnTo>
                <a:lnTo>
                  <a:pt x="0" y="5519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7319518" y="4969319"/>
            <a:ext cx="3648964" cy="577200"/>
          </a:xfrm>
          <a:custGeom>
            <a:avLst/>
            <a:gdLst/>
            <a:ahLst/>
            <a:cxnLst/>
            <a:rect r="r" b="b" t="t" l="l"/>
            <a:pathLst>
              <a:path h="577200" w="3648964">
                <a:moveTo>
                  <a:pt x="0" y="0"/>
                </a:moveTo>
                <a:lnTo>
                  <a:pt x="3648964" y="0"/>
                </a:lnTo>
                <a:lnTo>
                  <a:pt x="3648964" y="577200"/>
                </a:lnTo>
                <a:lnTo>
                  <a:pt x="0" y="5772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6467503" y="778397"/>
            <a:ext cx="5780681" cy="1746700"/>
            <a:chOff x="0" y="0"/>
            <a:chExt cx="1772283" cy="535516"/>
          </a:xfrm>
        </p:grpSpPr>
        <p:sp>
          <p:nvSpPr>
            <p:cNvPr name="Freeform 12" id="12"/>
            <p:cNvSpPr/>
            <p:nvPr/>
          </p:nvSpPr>
          <p:spPr>
            <a:xfrm flipH="false" flipV="false" rot="0">
              <a:off x="0" y="0"/>
              <a:ext cx="1772283" cy="535516"/>
            </a:xfrm>
            <a:custGeom>
              <a:avLst/>
              <a:gdLst/>
              <a:ahLst/>
              <a:cxnLst/>
              <a:rect r="r" b="b" t="t" l="l"/>
              <a:pathLst>
                <a:path h="535516" w="1772283">
                  <a:moveTo>
                    <a:pt x="2679" y="0"/>
                  </a:moveTo>
                  <a:lnTo>
                    <a:pt x="1769605" y="0"/>
                  </a:lnTo>
                  <a:cubicBezTo>
                    <a:pt x="1771084" y="0"/>
                    <a:pt x="1772283" y="1199"/>
                    <a:pt x="1772283" y="2679"/>
                  </a:cubicBezTo>
                  <a:lnTo>
                    <a:pt x="1772283" y="532837"/>
                  </a:lnTo>
                  <a:cubicBezTo>
                    <a:pt x="1772283" y="533548"/>
                    <a:pt x="1772001" y="534229"/>
                    <a:pt x="1771499" y="534731"/>
                  </a:cubicBezTo>
                  <a:cubicBezTo>
                    <a:pt x="1770997" y="535234"/>
                    <a:pt x="1770315" y="535516"/>
                    <a:pt x="1769605" y="535516"/>
                  </a:cubicBezTo>
                  <a:lnTo>
                    <a:pt x="2679" y="535516"/>
                  </a:lnTo>
                  <a:cubicBezTo>
                    <a:pt x="1199" y="535516"/>
                    <a:pt x="0" y="534317"/>
                    <a:pt x="0" y="532837"/>
                  </a:cubicBezTo>
                  <a:lnTo>
                    <a:pt x="0" y="2679"/>
                  </a:lnTo>
                  <a:cubicBezTo>
                    <a:pt x="0" y="1199"/>
                    <a:pt x="1199" y="0"/>
                    <a:pt x="2679" y="0"/>
                  </a:cubicBezTo>
                  <a:close/>
                </a:path>
              </a:pathLst>
            </a:custGeom>
            <a:solidFill>
              <a:srgbClr val="FFFFFF"/>
            </a:solidFill>
            <a:ln w="19050" cap="sq">
              <a:solidFill>
                <a:srgbClr val="000000"/>
              </a:solidFill>
              <a:prstDash val="solid"/>
              <a:miter/>
            </a:ln>
          </p:spPr>
        </p:sp>
        <p:sp>
          <p:nvSpPr>
            <p:cNvPr name="TextBox 13" id="13"/>
            <p:cNvSpPr txBox="true"/>
            <p:nvPr/>
          </p:nvSpPr>
          <p:spPr>
            <a:xfrm>
              <a:off x="0" y="-47625"/>
              <a:ext cx="1772283" cy="583141"/>
            </a:xfrm>
            <a:prstGeom prst="rect">
              <a:avLst/>
            </a:prstGeom>
          </p:spPr>
          <p:txBody>
            <a:bodyPr anchor="ctr" rtlCol="false" tIns="50800" lIns="50800" bIns="50800" rIns="50800"/>
            <a:lstStyle/>
            <a:p>
              <a:pPr algn="ctr">
                <a:lnSpc>
                  <a:spcPts val="3210"/>
                </a:lnSpc>
              </a:pPr>
            </a:p>
          </p:txBody>
        </p:sp>
      </p:grpSp>
      <p:sp>
        <p:nvSpPr>
          <p:cNvPr name="Freeform 14" id="14"/>
          <p:cNvSpPr/>
          <p:nvPr/>
        </p:nvSpPr>
        <p:spPr>
          <a:xfrm flipH="false" flipV="false" rot="0">
            <a:off x="10858413" y="622017"/>
            <a:ext cx="585624" cy="813367"/>
          </a:xfrm>
          <a:custGeom>
            <a:avLst/>
            <a:gdLst/>
            <a:ahLst/>
            <a:cxnLst/>
            <a:rect r="r" b="b" t="t" l="l"/>
            <a:pathLst>
              <a:path h="813367" w="585624">
                <a:moveTo>
                  <a:pt x="0" y="0"/>
                </a:moveTo>
                <a:lnTo>
                  <a:pt x="585624" y="0"/>
                </a:lnTo>
                <a:lnTo>
                  <a:pt x="585624" y="813366"/>
                </a:lnTo>
                <a:lnTo>
                  <a:pt x="0" y="81336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5" id="15"/>
          <p:cNvGrpSpPr/>
          <p:nvPr/>
        </p:nvGrpSpPr>
        <p:grpSpPr>
          <a:xfrm rot="0">
            <a:off x="11151225" y="3481967"/>
            <a:ext cx="5428321" cy="2476540"/>
            <a:chOff x="0" y="0"/>
            <a:chExt cx="1664254" cy="759276"/>
          </a:xfrm>
        </p:grpSpPr>
        <p:sp>
          <p:nvSpPr>
            <p:cNvPr name="Freeform 16" id="16"/>
            <p:cNvSpPr/>
            <p:nvPr/>
          </p:nvSpPr>
          <p:spPr>
            <a:xfrm flipH="false" flipV="false" rot="0">
              <a:off x="0" y="0"/>
              <a:ext cx="1664254" cy="759276"/>
            </a:xfrm>
            <a:custGeom>
              <a:avLst/>
              <a:gdLst/>
              <a:ahLst/>
              <a:cxnLst/>
              <a:rect r="r" b="b" t="t" l="l"/>
              <a:pathLst>
                <a:path h="759276" w="1664254">
                  <a:moveTo>
                    <a:pt x="2852" y="0"/>
                  </a:moveTo>
                  <a:lnTo>
                    <a:pt x="1661402" y="0"/>
                  </a:lnTo>
                  <a:cubicBezTo>
                    <a:pt x="1662158" y="0"/>
                    <a:pt x="1662884" y="301"/>
                    <a:pt x="1663419" y="835"/>
                  </a:cubicBezTo>
                  <a:cubicBezTo>
                    <a:pt x="1663954" y="1370"/>
                    <a:pt x="1664254" y="2096"/>
                    <a:pt x="1664254" y="2852"/>
                  </a:cubicBezTo>
                  <a:lnTo>
                    <a:pt x="1664254" y="756423"/>
                  </a:lnTo>
                  <a:cubicBezTo>
                    <a:pt x="1664254" y="757180"/>
                    <a:pt x="1663954" y="757905"/>
                    <a:pt x="1663419" y="758440"/>
                  </a:cubicBezTo>
                  <a:cubicBezTo>
                    <a:pt x="1662884" y="758975"/>
                    <a:pt x="1662158" y="759276"/>
                    <a:pt x="1661402" y="759276"/>
                  </a:cubicBezTo>
                  <a:lnTo>
                    <a:pt x="2852" y="759276"/>
                  </a:lnTo>
                  <a:cubicBezTo>
                    <a:pt x="2096" y="759276"/>
                    <a:pt x="1370" y="758975"/>
                    <a:pt x="835" y="758440"/>
                  </a:cubicBezTo>
                  <a:cubicBezTo>
                    <a:pt x="301" y="757905"/>
                    <a:pt x="0" y="757180"/>
                    <a:pt x="0" y="756423"/>
                  </a:cubicBezTo>
                  <a:lnTo>
                    <a:pt x="0" y="2852"/>
                  </a:lnTo>
                  <a:cubicBezTo>
                    <a:pt x="0" y="2096"/>
                    <a:pt x="301" y="1370"/>
                    <a:pt x="835" y="835"/>
                  </a:cubicBezTo>
                  <a:cubicBezTo>
                    <a:pt x="1370" y="301"/>
                    <a:pt x="2096" y="0"/>
                    <a:pt x="2852" y="0"/>
                  </a:cubicBezTo>
                  <a:close/>
                </a:path>
              </a:pathLst>
            </a:custGeom>
            <a:solidFill>
              <a:srgbClr val="FFFFFF"/>
            </a:solidFill>
            <a:ln w="19050" cap="sq">
              <a:solidFill>
                <a:srgbClr val="000000"/>
              </a:solidFill>
              <a:prstDash val="solid"/>
              <a:miter/>
            </a:ln>
          </p:spPr>
        </p:sp>
        <p:sp>
          <p:nvSpPr>
            <p:cNvPr name="TextBox 17" id="17"/>
            <p:cNvSpPr txBox="true"/>
            <p:nvPr/>
          </p:nvSpPr>
          <p:spPr>
            <a:xfrm>
              <a:off x="0" y="-47625"/>
              <a:ext cx="1664254" cy="806901"/>
            </a:xfrm>
            <a:prstGeom prst="rect">
              <a:avLst/>
            </a:prstGeom>
          </p:spPr>
          <p:txBody>
            <a:bodyPr anchor="ctr" rtlCol="false" tIns="50800" lIns="50800" bIns="50800" rIns="50800"/>
            <a:lstStyle/>
            <a:p>
              <a:pPr algn="ctr">
                <a:lnSpc>
                  <a:spcPts val="3210"/>
                </a:lnSpc>
              </a:pPr>
              <a:r>
                <a:rPr lang="en-US" sz="2293">
                  <a:solidFill>
                    <a:srgbClr val="000000"/>
                  </a:solidFill>
                  <a:latin typeface="Open Sans Bold"/>
                </a:rPr>
                <a:t>ДІТИ ПОТРЕБУЮТЬ ПОСТІЙНОГО КОНТРОЛЮ ТА ДОПОМОГИ.</a:t>
              </a:r>
            </a:p>
          </p:txBody>
        </p:sp>
      </p:grpSp>
      <p:sp>
        <p:nvSpPr>
          <p:cNvPr name="Freeform 18" id="18"/>
          <p:cNvSpPr/>
          <p:nvPr/>
        </p:nvSpPr>
        <p:spPr>
          <a:xfrm flipH="false" flipV="false" rot="0">
            <a:off x="15113642" y="3174710"/>
            <a:ext cx="691726" cy="960730"/>
          </a:xfrm>
          <a:custGeom>
            <a:avLst/>
            <a:gdLst/>
            <a:ahLst/>
            <a:cxnLst/>
            <a:rect r="r" b="b" t="t" l="l"/>
            <a:pathLst>
              <a:path h="960730" w="691726">
                <a:moveTo>
                  <a:pt x="0" y="0"/>
                </a:moveTo>
                <a:lnTo>
                  <a:pt x="691725" y="0"/>
                </a:lnTo>
                <a:lnTo>
                  <a:pt x="691725" y="960730"/>
                </a:lnTo>
                <a:lnTo>
                  <a:pt x="0" y="96073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2757092" y="6915377"/>
            <a:ext cx="2378808" cy="1414130"/>
          </a:xfrm>
          <a:custGeom>
            <a:avLst/>
            <a:gdLst/>
            <a:ahLst/>
            <a:cxnLst/>
            <a:rect r="r" b="b" t="t" l="l"/>
            <a:pathLst>
              <a:path h="1414130" w="2378808">
                <a:moveTo>
                  <a:pt x="0" y="0"/>
                </a:moveTo>
                <a:lnTo>
                  <a:pt x="2378809" y="0"/>
                </a:lnTo>
                <a:lnTo>
                  <a:pt x="2378809" y="1414130"/>
                </a:lnTo>
                <a:lnTo>
                  <a:pt x="0" y="141413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1628147">
            <a:off x="13831838" y="-266243"/>
            <a:ext cx="3255333" cy="3699242"/>
          </a:xfrm>
          <a:custGeom>
            <a:avLst/>
            <a:gdLst/>
            <a:ahLst/>
            <a:cxnLst/>
            <a:rect r="r" b="b" t="t" l="l"/>
            <a:pathLst>
              <a:path h="3699242" w="3255333">
                <a:moveTo>
                  <a:pt x="0" y="0"/>
                </a:moveTo>
                <a:lnTo>
                  <a:pt x="3255333" y="0"/>
                </a:lnTo>
                <a:lnTo>
                  <a:pt x="3255333" y="3699241"/>
                </a:lnTo>
                <a:lnTo>
                  <a:pt x="0" y="369924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1" id="21"/>
          <p:cNvSpPr/>
          <p:nvPr/>
        </p:nvSpPr>
        <p:spPr>
          <a:xfrm flipH="false" flipV="false" rot="-10800000">
            <a:off x="715997" y="778397"/>
            <a:ext cx="2716947" cy="3087440"/>
          </a:xfrm>
          <a:custGeom>
            <a:avLst/>
            <a:gdLst/>
            <a:ahLst/>
            <a:cxnLst/>
            <a:rect r="r" b="b" t="t" l="l"/>
            <a:pathLst>
              <a:path h="3087440" w="2716947">
                <a:moveTo>
                  <a:pt x="0" y="0"/>
                </a:moveTo>
                <a:lnTo>
                  <a:pt x="2716947" y="0"/>
                </a:lnTo>
                <a:lnTo>
                  <a:pt x="2716947" y="3087440"/>
                </a:lnTo>
                <a:lnTo>
                  <a:pt x="0" y="30874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2" id="22"/>
          <p:cNvSpPr/>
          <p:nvPr/>
        </p:nvSpPr>
        <p:spPr>
          <a:xfrm flipH="false" flipV="false" rot="0">
            <a:off x="14320730" y="6207321"/>
            <a:ext cx="3226056" cy="4285823"/>
          </a:xfrm>
          <a:custGeom>
            <a:avLst/>
            <a:gdLst/>
            <a:ahLst/>
            <a:cxnLst/>
            <a:rect r="r" b="b" t="t" l="l"/>
            <a:pathLst>
              <a:path h="4285823" w="3226056">
                <a:moveTo>
                  <a:pt x="0" y="0"/>
                </a:moveTo>
                <a:lnTo>
                  <a:pt x="3226056" y="0"/>
                </a:lnTo>
                <a:lnTo>
                  <a:pt x="3226056" y="4285823"/>
                </a:lnTo>
                <a:lnTo>
                  <a:pt x="0" y="428582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3" id="23"/>
          <p:cNvSpPr txBox="true"/>
          <p:nvPr/>
        </p:nvSpPr>
        <p:spPr>
          <a:xfrm rot="0">
            <a:off x="6854600" y="472639"/>
            <a:ext cx="4589437" cy="1713498"/>
          </a:xfrm>
          <a:prstGeom prst="rect">
            <a:avLst/>
          </a:prstGeom>
        </p:spPr>
        <p:txBody>
          <a:bodyPr anchor="t" rtlCol="false" tIns="0" lIns="0" bIns="0" rIns="0">
            <a:spAutoFit/>
          </a:bodyPr>
          <a:lstStyle/>
          <a:p>
            <a:pPr>
              <a:lnSpc>
                <a:spcPts val="8455"/>
              </a:lnSpc>
            </a:pPr>
            <a:r>
              <a:rPr lang="en-US" sz="6039">
                <a:solidFill>
                  <a:srgbClr val="01070A"/>
                </a:solidFill>
                <a:latin typeface="Foda Display"/>
              </a:rPr>
              <a:t>           2 тип                        </a:t>
            </a:r>
          </a:p>
        </p:txBody>
      </p:sp>
      <p:sp>
        <p:nvSpPr>
          <p:cNvPr name="TextBox 24" id="24"/>
          <p:cNvSpPr txBox="true"/>
          <p:nvPr/>
        </p:nvSpPr>
        <p:spPr>
          <a:xfrm rot="0">
            <a:off x="2757092" y="3552836"/>
            <a:ext cx="3557471" cy="3362541"/>
          </a:xfrm>
          <a:prstGeom prst="rect">
            <a:avLst/>
          </a:prstGeom>
        </p:spPr>
        <p:txBody>
          <a:bodyPr anchor="t" rtlCol="false" tIns="0" lIns="0" bIns="0" rIns="0">
            <a:spAutoFit/>
          </a:bodyPr>
          <a:lstStyle/>
          <a:p>
            <a:pPr algn="ctr">
              <a:lnSpc>
                <a:spcPts val="3004"/>
              </a:lnSpc>
              <a:spcBef>
                <a:spcPct val="0"/>
              </a:spcBef>
            </a:pPr>
            <a:r>
              <a:rPr lang="en-US" sz="2146">
                <a:solidFill>
                  <a:srgbClr val="01070A"/>
                </a:solidFill>
                <a:latin typeface="Open Sans Bold"/>
              </a:rPr>
              <a:t>ДЛЯ ДІТЕЙ ХАРАКТЕРНИМИ Є ЖЕБРАЦТВО,  ДОГОДЖАННЯ, СЕРЕДНЯ ПРАЦЕЗДАТНІСТЬ, ПОСЛАБЛЕНИЙ ІНТЕРЕС ДО НАВЧАННЯ; У КЛАСІ ЇХ НЕДООЦІНЮЮТЬ, ПРИНИЖУЮТЬ.</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DAFyLWhF4po</dc:identifier>
  <dcterms:modified xsi:type="dcterms:W3CDTF">2011-08-01T06:04:30Z</dcterms:modified>
  <cp:revision>1</cp:revision>
  <dc:title>White Illustrative Creative Literature Project Presentation</dc:title>
</cp:coreProperties>
</file>