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4BC6-D729-4F7C-ADC2-6FB36FEDC27A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8651-B05B-4C72-9005-9DBF1901A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601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4BC6-D729-4F7C-ADC2-6FB36FEDC27A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8651-B05B-4C72-9005-9DBF1901A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40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4BC6-D729-4F7C-ADC2-6FB36FEDC27A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8651-B05B-4C72-9005-9DBF1901A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66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4BC6-D729-4F7C-ADC2-6FB36FEDC27A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8651-B05B-4C72-9005-9DBF1901A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07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4BC6-D729-4F7C-ADC2-6FB36FEDC27A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8651-B05B-4C72-9005-9DBF1901A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37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4BC6-D729-4F7C-ADC2-6FB36FEDC27A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8651-B05B-4C72-9005-9DBF1901A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472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4BC6-D729-4F7C-ADC2-6FB36FEDC27A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8651-B05B-4C72-9005-9DBF1901A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26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4BC6-D729-4F7C-ADC2-6FB36FEDC27A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8651-B05B-4C72-9005-9DBF1901A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54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4BC6-D729-4F7C-ADC2-6FB36FEDC27A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8651-B05B-4C72-9005-9DBF1901A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09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4BC6-D729-4F7C-ADC2-6FB36FEDC27A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8651-B05B-4C72-9005-9DBF1901A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11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4BC6-D729-4F7C-ADC2-6FB36FEDC27A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8651-B05B-4C72-9005-9DBF1901A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48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84BC6-D729-4F7C-ADC2-6FB36FEDC27A}" type="datetimeFigureOut">
              <a:rPr lang="ru-RU" smtClean="0"/>
              <a:t>ср 25.10.23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8651-B05B-4C72-9005-9DBF1901A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6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257908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 організацію та проведення атестації педагогічних  працівників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650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65471"/>
            <a:ext cx="9144000" cy="6076335"/>
          </a:xfrm>
        </p:spPr>
        <p:txBody>
          <a:bodyPr/>
          <a:lstStyle/>
          <a:p>
            <a:pPr>
              <a:lnSpc>
                <a:spcPts val="2160"/>
              </a:lnSpc>
            </a:pPr>
            <a:r>
              <a:rPr lang="uk-UA" sz="1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Список педагогічних працівників ЗПШ «Еврика», </a:t>
            </a:r>
            <a:endParaRPr lang="ru-RU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00"/>
              </a:lnSpc>
            </a:pPr>
            <a:r>
              <a:rPr lang="uk-UA" sz="1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 підлягають черговій атестації в 2023 – 2024 навчальному році</a:t>
            </a:r>
            <a:endParaRPr lang="ru-RU" sz="18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867883"/>
              </p:ext>
            </p:extLst>
          </p:nvPr>
        </p:nvGraphicFramePr>
        <p:xfrm>
          <a:off x="3839433" y="1061884"/>
          <a:ext cx="4513134" cy="51324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030"/>
                <a:gridCol w="888240"/>
                <a:gridCol w="670955"/>
                <a:gridCol w="1255412"/>
                <a:gridCol w="1426497"/>
              </a:tblGrid>
              <a:tr h="803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№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ПІБ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Посада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Дата </a:t>
                      </a:r>
                      <a:r>
                        <a:rPr lang="uk-UA" sz="900" dirty="0">
                          <a:effectLst/>
                        </a:rPr>
                        <a:t>та результати попередньої </a:t>
                      </a:r>
                      <a:r>
                        <a:rPr lang="ru-RU" sz="900" dirty="0" err="1">
                          <a:effectLst/>
                        </a:rPr>
                        <a:t>атестації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</a:rPr>
                        <a:t>Останні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курси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підвищення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кваліфікації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(дата, </a:t>
                      </a:r>
                      <a:r>
                        <a:rPr lang="ru-RU" sz="900" dirty="0" err="1">
                          <a:effectLst/>
                        </a:rPr>
                        <a:t>місце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проходження</a:t>
                      </a:r>
                      <a:r>
                        <a:rPr lang="ru-RU" sz="900" dirty="0">
                          <a:effectLst/>
                        </a:rPr>
                        <a:t>, </a:t>
                      </a:r>
                      <a:r>
                        <a:rPr lang="ru-RU" sz="900" dirty="0" err="1">
                          <a:effectLst/>
                        </a:rPr>
                        <a:t>назва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курсів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20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 dirty="0">
                          <a:effectLst/>
                        </a:rPr>
                        <a:t>1.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Бурцева Наталія Леонідівна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 dirty="0">
                          <a:effectLst/>
                        </a:rPr>
                        <a:t>вчитель початкових класів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18.03.2019, керівник гуртка, встановити 11 тарифний розряд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11.12.2020, КЗ ЗОІППО, «Учителі початкової школи»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</a:tr>
              <a:tr h="693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 dirty="0">
                          <a:effectLst/>
                        </a:rPr>
                        <a:t>2.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Вертегел Олена Григорівна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вихователь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18.03.2019, встановити 11 тарифний розряд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03.05.2023, КЗ ЗОІППО, «Вихователі груп раннього віку закладу дошкільної освіти»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</a:tr>
              <a:tr h="520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 dirty="0">
                          <a:effectLst/>
                        </a:rPr>
                        <a:t>3.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Касьяненко Віра Олексіївна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вихователь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не атестувалась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07.12.2022, КЗ ЗОІППО, «Вихователі закладу дошкільної освіти»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</a:tr>
              <a:tr h="693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 dirty="0">
                          <a:effectLst/>
                        </a:rPr>
                        <a:t>4.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Лисенко 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Юлія Григорівна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вчитель англійської мови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20.03.2019, присвоїти кваліфікаційну категорію «спеціаліст вищої категорії»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06.12.2019, КЗ ЗОІППО, «Учителі англійської мови»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</a:tr>
              <a:tr h="1209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 dirty="0">
                          <a:effectLst/>
                        </a:rPr>
                        <a:t>5.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Пархоменко Ольга 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Юріївна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вихователь-методист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20.03.2019, присвоїти кваліфікаційну категорію «спеціаліст вищої категорії» та педагогічне звання «вихователь-методист»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27.05.2021, КЗ ЗОІППО, «Вихователі-методисти закладів дошкільної освіти»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</a:tr>
              <a:tr h="693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 dirty="0">
                          <a:effectLst/>
                        </a:rPr>
                        <a:t>6.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Рубан 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Любов Володимирівна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вихователь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>
                          <a:effectLst/>
                        </a:rPr>
                        <a:t>22.03.2019, присвоїти кваліфікаційну категорію «спеціаліст вищої категорії»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uk-UA" sz="900" dirty="0">
                          <a:effectLst/>
                        </a:rPr>
                        <a:t>31.05.2023, КЗ ЗОІППО, «Вихователі закладу дошкільної освіти»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183" marR="5118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411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35277" y="648928"/>
            <a:ext cx="7757652" cy="4608871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09.10.2023 </a:t>
            </a:r>
            <a:r>
              <a:rPr lang="ru-RU" dirty="0" err="1" smtClean="0">
                <a:solidFill>
                  <a:schemeClr val="bg1"/>
                </a:solidFill>
              </a:rPr>
              <a:t>відбулось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організаційне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засідання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атестаційної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комісії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Запорізької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початкової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школи</a:t>
            </a:r>
            <a:r>
              <a:rPr lang="ru-RU" dirty="0" smtClean="0">
                <a:solidFill>
                  <a:schemeClr val="bg1"/>
                </a:solidFill>
              </a:rPr>
              <a:t> «</a:t>
            </a:r>
            <a:r>
              <a:rPr lang="ru-RU" dirty="0" err="1" smtClean="0">
                <a:solidFill>
                  <a:schemeClr val="bg1"/>
                </a:solidFill>
              </a:rPr>
              <a:t>Еврика</a:t>
            </a:r>
            <a:r>
              <a:rPr lang="ru-RU" dirty="0" smtClean="0">
                <a:solidFill>
                  <a:schemeClr val="bg1"/>
                </a:solidFill>
              </a:rPr>
              <a:t>» </a:t>
            </a:r>
            <a:r>
              <a:rPr lang="ru-RU" dirty="0" err="1" smtClean="0">
                <a:solidFill>
                  <a:schemeClr val="bg1"/>
                </a:solidFill>
              </a:rPr>
              <a:t>Запорізької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міської</a:t>
            </a:r>
            <a:r>
              <a:rPr lang="ru-RU" dirty="0" smtClean="0">
                <a:solidFill>
                  <a:schemeClr val="bg1"/>
                </a:solidFill>
              </a:rPr>
              <a:t> ради. На </a:t>
            </a:r>
            <a:r>
              <a:rPr lang="ru-RU" dirty="0" err="1" smtClean="0">
                <a:solidFill>
                  <a:schemeClr val="bg1"/>
                </a:solidFill>
              </a:rPr>
              <a:t>засіданні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відповідно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вимог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Положення</a:t>
            </a:r>
            <a:r>
              <a:rPr lang="ru-RU" dirty="0" smtClean="0">
                <a:solidFill>
                  <a:schemeClr val="bg1"/>
                </a:solidFill>
              </a:rPr>
              <a:t> про </a:t>
            </a:r>
            <a:r>
              <a:rPr lang="ru-RU" dirty="0" err="1" smtClean="0">
                <a:solidFill>
                  <a:schemeClr val="bg1"/>
                </a:solidFill>
              </a:rPr>
              <a:t>атестацію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педагогічних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працівників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затвердженого</a:t>
            </a:r>
            <a:r>
              <a:rPr lang="ru-RU" dirty="0" smtClean="0">
                <a:solidFill>
                  <a:schemeClr val="bg1"/>
                </a:solidFill>
              </a:rPr>
              <a:t> наказом </a:t>
            </a:r>
            <a:r>
              <a:rPr lang="ru-RU" dirty="0" err="1" smtClean="0">
                <a:solidFill>
                  <a:schemeClr val="bg1"/>
                </a:solidFill>
              </a:rPr>
              <a:t>Міністерства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освіти</a:t>
            </a:r>
            <a:r>
              <a:rPr lang="ru-RU" dirty="0" smtClean="0">
                <a:solidFill>
                  <a:schemeClr val="bg1"/>
                </a:solidFill>
              </a:rPr>
              <a:t> і науки </a:t>
            </a:r>
            <a:r>
              <a:rPr lang="ru-RU" dirty="0" err="1" smtClean="0">
                <a:solidFill>
                  <a:schemeClr val="bg1"/>
                </a:solidFill>
              </a:rPr>
              <a:t>України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09.09.2022 № 805, </a:t>
            </a:r>
            <a:r>
              <a:rPr lang="ru-RU" dirty="0" err="1" smtClean="0">
                <a:solidFill>
                  <a:schemeClr val="bg1"/>
                </a:solidFill>
              </a:rPr>
              <a:t>затверджено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</a:p>
          <a:p>
            <a:pPr algn="l"/>
            <a:r>
              <a:rPr lang="ru-RU" dirty="0" smtClean="0">
                <a:solidFill>
                  <a:schemeClr val="bg1"/>
                </a:solidFill>
              </a:rPr>
              <a:t>- список </a:t>
            </a:r>
            <a:r>
              <a:rPr lang="ru-RU" dirty="0" err="1" smtClean="0">
                <a:solidFill>
                  <a:schemeClr val="bg1"/>
                </a:solidFill>
              </a:rPr>
              <a:t>педагогічних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працівників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школи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атестуються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черговому</a:t>
            </a:r>
            <a:r>
              <a:rPr lang="ru-RU" dirty="0" smtClean="0">
                <a:solidFill>
                  <a:schemeClr val="bg1"/>
                </a:solidFill>
              </a:rPr>
              <a:t> порядку;</a:t>
            </a:r>
          </a:p>
          <a:p>
            <a:pPr marL="342900" indent="-342900" algn="l">
              <a:buFontTx/>
              <a:buChar char="-"/>
            </a:pPr>
            <a:r>
              <a:rPr lang="ru-RU" dirty="0" err="1" smtClean="0">
                <a:solidFill>
                  <a:schemeClr val="bg1"/>
                </a:solidFill>
              </a:rPr>
              <a:t>графік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засідань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атестаційної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комісії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algn="l"/>
            <a:r>
              <a:rPr lang="ru-RU" dirty="0" err="1">
                <a:solidFill>
                  <a:schemeClr val="bg1"/>
                </a:solidFill>
              </a:rPr>
              <a:t>П</a:t>
            </a:r>
            <a:r>
              <a:rPr lang="ru-RU" dirty="0" err="1" smtClean="0">
                <a:solidFill>
                  <a:schemeClr val="bg1"/>
                </a:solidFill>
              </a:rPr>
              <a:t>ротягом</a:t>
            </a:r>
            <a:r>
              <a:rPr lang="ru-RU" dirty="0" smtClean="0">
                <a:solidFill>
                  <a:schemeClr val="bg1"/>
                </a:solidFill>
              </a:rPr>
              <a:t> 5 </a:t>
            </a:r>
            <a:r>
              <a:rPr lang="ru-RU" dirty="0" err="1" smtClean="0">
                <a:solidFill>
                  <a:schemeClr val="bg1"/>
                </a:solidFill>
              </a:rPr>
              <a:t>робочих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днів</a:t>
            </a:r>
            <a:r>
              <a:rPr lang="ru-RU" dirty="0" smtClean="0">
                <a:solidFill>
                  <a:schemeClr val="bg1"/>
                </a:solidFill>
              </a:rPr>
              <a:t> з дня </a:t>
            </a:r>
            <a:r>
              <a:rPr lang="ru-RU" dirty="0" err="1" smtClean="0">
                <a:solidFill>
                  <a:schemeClr val="bg1"/>
                </a:solidFill>
              </a:rPr>
              <a:t>прийняття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рішення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атестаційною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комісією</a:t>
            </a:r>
            <a:r>
              <a:rPr lang="ru-RU" dirty="0" smtClean="0">
                <a:solidFill>
                  <a:schemeClr val="bg1"/>
                </a:solidFill>
              </a:rPr>
              <a:t> документи </a:t>
            </a:r>
            <a:r>
              <a:rPr lang="ru-RU" dirty="0" err="1" smtClean="0">
                <a:solidFill>
                  <a:schemeClr val="bg1"/>
                </a:solidFill>
              </a:rPr>
              <a:t>було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оприлюднено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офіційному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вебсайті</a:t>
            </a:r>
            <a:r>
              <a:rPr lang="ru-RU" dirty="0" smtClean="0">
                <a:solidFill>
                  <a:schemeClr val="bg1"/>
                </a:solidFill>
              </a:rPr>
              <a:t> ЗПШ «</a:t>
            </a:r>
            <a:r>
              <a:rPr lang="ru-RU" dirty="0" err="1" smtClean="0">
                <a:solidFill>
                  <a:schemeClr val="bg1"/>
                </a:solidFill>
              </a:rPr>
              <a:t>Еврика</a:t>
            </a:r>
            <a:r>
              <a:rPr lang="ru-RU" dirty="0" smtClean="0">
                <a:solidFill>
                  <a:schemeClr val="bg1"/>
                </a:solidFill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450162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31690" y="501446"/>
            <a:ext cx="6961239" cy="2802193"/>
          </a:xfrm>
        </p:spPr>
        <p:txBody>
          <a:bodyPr/>
          <a:lstStyle/>
          <a:p>
            <a:pPr algn="l"/>
            <a:r>
              <a:rPr lang="uk-UA" dirty="0" smtClean="0">
                <a:solidFill>
                  <a:schemeClr val="bg1"/>
                </a:solidFill>
              </a:rPr>
              <a:t>Також було затверджено індивідуальні плани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вивчення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системи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роботи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педагогічних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працівників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підлягають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черговій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атестації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розподілено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обов’язки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членів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атестаційної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комісії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визначені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проведення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моніторингового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дослідження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роботи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педагогів</a:t>
            </a:r>
            <a:r>
              <a:rPr lang="ru-RU" dirty="0" smtClean="0">
                <a:solidFill>
                  <a:schemeClr val="bg1"/>
                </a:solidFill>
              </a:rPr>
              <a:t>. Робота з </a:t>
            </a:r>
            <a:r>
              <a:rPr lang="ru-RU" dirty="0" err="1" smtClean="0">
                <a:solidFill>
                  <a:schemeClr val="bg1"/>
                </a:solidFill>
              </a:rPr>
              <a:t>атестації</a:t>
            </a:r>
            <a:r>
              <a:rPr lang="ru-RU" dirty="0" smtClean="0">
                <a:solidFill>
                  <a:schemeClr val="bg1"/>
                </a:solidFill>
              </a:rPr>
              <a:t> проходить </a:t>
            </a:r>
            <a:r>
              <a:rPr lang="ru-RU" dirty="0" err="1" smtClean="0">
                <a:solidFill>
                  <a:schemeClr val="bg1"/>
                </a:solidFill>
              </a:rPr>
              <a:t>планово</a:t>
            </a:r>
            <a:r>
              <a:rPr lang="ru-RU" dirty="0" smtClean="0">
                <a:solidFill>
                  <a:schemeClr val="bg1"/>
                </a:solidFill>
              </a:rPr>
              <a:t> та згідно нормативно-</a:t>
            </a:r>
            <a:r>
              <a:rPr lang="ru-RU" dirty="0" err="1" smtClean="0">
                <a:solidFill>
                  <a:schemeClr val="bg1"/>
                </a:solidFill>
              </a:rPr>
              <a:t>правових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prstClr val="white"/>
                </a:solidFill>
              </a:rPr>
              <a:t>документів</a:t>
            </a:r>
            <a:r>
              <a:rPr lang="ru-RU" dirty="0" smtClean="0">
                <a:solidFill>
                  <a:prstClr val="white"/>
                </a:solidFill>
              </a:rPr>
              <a:t>.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56402">
            <a:off x="1752600" y="3598607"/>
            <a:ext cx="1828800" cy="18288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04" b="10775"/>
          <a:stretch/>
        </p:blipFill>
        <p:spPr>
          <a:xfrm>
            <a:off x="4032135" y="3546667"/>
            <a:ext cx="3445298" cy="216095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35" t="11035" r="5624" b="15339"/>
          <a:stretch/>
        </p:blipFill>
        <p:spPr>
          <a:xfrm rot="893755">
            <a:off x="8099966" y="3585790"/>
            <a:ext cx="1412744" cy="1928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902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324</Words>
  <Application>Microsoft Office PowerPoint</Application>
  <PresentationFormat>Широкоэкранный</PresentationFormat>
  <Paragraphs>48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Про організацію та проведення атестації педагогічних  працівників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організацію та проведення атестації педагогічних  працівників</dc:title>
  <dc:creator>Dell</dc:creator>
  <cp:lastModifiedBy>Dell</cp:lastModifiedBy>
  <cp:revision>4</cp:revision>
  <dcterms:created xsi:type="dcterms:W3CDTF">2023-10-25T20:57:58Z</dcterms:created>
  <dcterms:modified xsi:type="dcterms:W3CDTF">2023-10-25T21:38:07Z</dcterms:modified>
</cp:coreProperties>
</file>