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1" r:id="rId7"/>
    <p:sldId id="264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3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2679025"/>
            <a:ext cx="679704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Діяльнісний підхід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38454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ea typeface="Fira Sans" pitchFamily="34" charset="-122"/>
                <a:cs typeface="Fira Sans" pitchFamily="34" charset="-120"/>
              </a:rPr>
              <a:t>Діяльнісний підхід - це підхід до навчання, що акцентується на активній участі учнів у процесі навчання та виконанні реальних завдань.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61311" y="5173147"/>
            <a:ext cx="9906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dirty="0">
                <a:solidFill>
                  <a:srgbClr val="3C3838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</a:t>
            </a:r>
            <a:endParaRPr lang="en-US" sz="1152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18" y="0"/>
            <a:ext cx="5200079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Основні поняття про діяльнісний підхід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Діяльнісний підхід передбачає активну участь учнів у процесі навчання, сприяє розвитку творчих навичок та обробки інформації. </a:t>
            </a:r>
            <a:r>
              <a:rPr lang="uk-UA" sz="1750" dirty="0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Він </a:t>
            </a:r>
            <a:r>
              <a:rPr lang="uk-UA" sz="1750" dirty="0" err="1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орі</a:t>
            </a:r>
            <a:r>
              <a:rPr lang="en-US" sz="1750" dirty="0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є</a:t>
            </a:r>
            <a:r>
              <a:rPr lang="uk-UA" sz="1750" dirty="0" err="1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нтує</a:t>
            </a:r>
            <a:r>
              <a:rPr lang="en-US" sz="1750" dirty="0" err="1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ться</a:t>
            </a:r>
            <a:r>
              <a:rPr lang="en-US" sz="1750" dirty="0" smtClean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 благо взаємодії та вирішення реальних проблем.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2388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Goudy Stout" panose="0202090407030B020401" pitchFamily="18" charset="0"/>
                <a:ea typeface="Inconsolata" pitchFamily="34" charset="-122"/>
                <a:cs typeface="Inconsolata" pitchFamily="34" charset="-120"/>
              </a:rPr>
              <a:t>Принципи діяльнісного підходу</a:t>
            </a:r>
            <a:endParaRPr lang="en-US" sz="4374" dirty="0">
              <a:latin typeface="Goudy Stout" panose="0202090407030B020401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4194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7" name="Text 4"/>
          <p:cNvSpPr/>
          <p:nvPr/>
        </p:nvSpPr>
        <p:spPr>
          <a:xfrm>
            <a:off x="999292" y="346114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4957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Gill Sans Ultra Bold" panose="020B0A02020104020203" pitchFamily="34" charset="0"/>
                <a:ea typeface="Inconsolata" pitchFamily="34" charset="-122"/>
                <a:cs typeface="Inconsolata" pitchFamily="34" charset="-120"/>
              </a:rPr>
              <a:t>Активність</a:t>
            </a:r>
            <a:endParaRPr lang="en-US" sz="2187" dirty="0">
              <a:latin typeface="Gill Sans Ultra Bold" panose="020B0A02020104020203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Учні активно залучаються до участі в навчальних процесах та самостійно їх організовують.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4194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1" name="Text 8"/>
          <p:cNvSpPr/>
          <p:nvPr/>
        </p:nvSpPr>
        <p:spPr>
          <a:xfrm>
            <a:off x="5763578" y="3461147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495794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Gill Sans Ultra Bold" panose="020B0A02020104020203" pitchFamily="34" charset="0"/>
                <a:ea typeface="Inconsolata" pitchFamily="34" charset="-122"/>
                <a:cs typeface="Inconsolata" pitchFamily="34" charset="-120"/>
              </a:rPr>
              <a:t>Співробітництво</a:t>
            </a:r>
            <a:endParaRPr lang="en-US" sz="2187" dirty="0">
              <a:latin typeface="Gill Sans Ultra Bold" panose="020B0A02020104020203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Створюються умови для спільної роботи, комунікації та взаємодії між учнями.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43818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312140"/>
          </a:solidFill>
          <a:ln/>
        </p:spPr>
      </p:sp>
      <p:sp>
        <p:nvSpPr>
          <p:cNvPr id="15" name="Text 12"/>
          <p:cNvSpPr/>
          <p:nvPr/>
        </p:nvSpPr>
        <p:spPr>
          <a:xfrm>
            <a:off x="999292" y="5479852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514499"/>
            <a:ext cx="28194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uk-UA" sz="2187" b="1" dirty="0" smtClean="0">
                <a:solidFill>
                  <a:srgbClr val="FF726D"/>
                </a:solidFill>
                <a:ea typeface="Inconsolata" pitchFamily="34" charset="-122"/>
              </a:rPr>
              <a:t>Реальність</a:t>
            </a:r>
            <a:endParaRPr lang="en-US" sz="2187" dirty="0">
              <a:latin typeface="Arial Rounded MT Bold" panose="020F070403050403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599491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Діяльність учнів спрямована на звернення із реальними інтересами, проблемами і завданнями.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5" y="2912509"/>
            <a:ext cx="3338623" cy="2095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88" y="2912509"/>
            <a:ext cx="3338624" cy="2163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21" y="2912509"/>
            <a:ext cx="3359891" cy="20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83894" y="607576"/>
            <a:ext cx="9320213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uk-UA" sz="4338" b="1" dirty="0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Впровадження</a:t>
            </a:r>
            <a:r>
              <a:rPr lang="en-US" sz="4338" b="1" dirty="0" smtClean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4338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діяльнісного підходу в освітньому процесі</a:t>
            </a:r>
            <a:endParaRPr lang="en-US" sz="4338" dirty="0"/>
          </a:p>
        </p:txBody>
      </p:sp>
      <p:sp>
        <p:nvSpPr>
          <p:cNvPr id="6" name="Shape 3"/>
          <p:cNvSpPr/>
          <p:nvPr/>
        </p:nvSpPr>
        <p:spPr>
          <a:xfrm>
            <a:off x="4800719" y="2315170"/>
            <a:ext cx="27503" cy="5306854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4"/>
          <p:cNvSpPr/>
          <p:nvPr/>
        </p:nvSpPr>
        <p:spPr>
          <a:xfrm>
            <a:off x="5062299" y="2721352"/>
            <a:ext cx="771168" cy="27503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8" name="Shape 5"/>
          <p:cNvSpPr/>
          <p:nvPr/>
        </p:nvSpPr>
        <p:spPr>
          <a:xfrm>
            <a:off x="4566523" y="2487335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312140"/>
          </a:solidFill>
          <a:ln/>
        </p:spPr>
      </p:sp>
      <p:sp>
        <p:nvSpPr>
          <p:cNvPr id="9" name="Text 6"/>
          <p:cNvSpPr/>
          <p:nvPr/>
        </p:nvSpPr>
        <p:spPr>
          <a:xfrm>
            <a:off x="4730591" y="2528649"/>
            <a:ext cx="16764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7"/>
          <p:cNvSpPr/>
          <p:nvPr/>
        </p:nvSpPr>
        <p:spPr>
          <a:xfrm>
            <a:off x="6026348" y="2535436"/>
            <a:ext cx="240030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Етап підготовки</a:t>
            </a:r>
            <a:endParaRPr lang="en-US" sz="2169" dirty="0"/>
          </a:p>
        </p:txBody>
      </p:sp>
      <p:sp>
        <p:nvSpPr>
          <p:cNvPr id="11" name="Text 8"/>
          <p:cNvSpPr/>
          <p:nvPr/>
        </p:nvSpPr>
        <p:spPr>
          <a:xfrm>
            <a:off x="6026348" y="3011924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Аналіз програми та розробка планування, створення необхідного матеріалу та методичних посібників.</a:t>
            </a:r>
            <a:endParaRPr lang="en-US" sz="1735" dirty="0"/>
          </a:p>
        </p:txBody>
      </p:sp>
      <p:sp>
        <p:nvSpPr>
          <p:cNvPr id="12" name="Shape 9"/>
          <p:cNvSpPr/>
          <p:nvPr/>
        </p:nvSpPr>
        <p:spPr>
          <a:xfrm>
            <a:off x="5062299" y="4563725"/>
            <a:ext cx="771168" cy="27503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3" name="Shape 10"/>
          <p:cNvSpPr/>
          <p:nvPr/>
        </p:nvSpPr>
        <p:spPr>
          <a:xfrm>
            <a:off x="4566523" y="4329708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312140"/>
          </a:solidFill>
          <a:ln/>
        </p:spPr>
      </p:sp>
      <p:sp>
        <p:nvSpPr>
          <p:cNvPr id="14" name="Text 11"/>
          <p:cNvSpPr/>
          <p:nvPr/>
        </p:nvSpPr>
        <p:spPr>
          <a:xfrm>
            <a:off x="4730591" y="4371023"/>
            <a:ext cx="16764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2"/>
          <p:cNvSpPr/>
          <p:nvPr/>
        </p:nvSpPr>
        <p:spPr>
          <a:xfrm>
            <a:off x="6026348" y="4377809"/>
            <a:ext cx="294132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Етап впровадження</a:t>
            </a:r>
            <a:endParaRPr lang="en-US" sz="2169" dirty="0"/>
          </a:p>
        </p:txBody>
      </p:sp>
      <p:sp>
        <p:nvSpPr>
          <p:cNvPr id="16" name="Text 13"/>
          <p:cNvSpPr/>
          <p:nvPr/>
        </p:nvSpPr>
        <p:spPr>
          <a:xfrm>
            <a:off x="6026348" y="4854297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Організація уроків та позакласних заходів, підготовка матеріалів для діяльності учнів.</a:t>
            </a:r>
            <a:endParaRPr lang="en-US" sz="1735" dirty="0"/>
          </a:p>
        </p:txBody>
      </p:sp>
      <p:sp>
        <p:nvSpPr>
          <p:cNvPr id="17" name="Shape 14"/>
          <p:cNvSpPr/>
          <p:nvPr/>
        </p:nvSpPr>
        <p:spPr>
          <a:xfrm>
            <a:off x="5062299" y="6406098"/>
            <a:ext cx="771168" cy="27503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8" name="Shape 15"/>
          <p:cNvSpPr/>
          <p:nvPr/>
        </p:nvSpPr>
        <p:spPr>
          <a:xfrm>
            <a:off x="4566523" y="6172081"/>
            <a:ext cx="495776" cy="495776"/>
          </a:xfrm>
          <a:prstGeom prst="roundRect">
            <a:avLst>
              <a:gd name="adj" fmla="val 13334"/>
            </a:avLst>
          </a:prstGeom>
          <a:solidFill>
            <a:srgbClr val="312140"/>
          </a:solidFill>
          <a:ln/>
        </p:spPr>
      </p:sp>
      <p:sp>
        <p:nvSpPr>
          <p:cNvPr id="19" name="Text 16"/>
          <p:cNvSpPr/>
          <p:nvPr/>
        </p:nvSpPr>
        <p:spPr>
          <a:xfrm>
            <a:off x="4730591" y="6213396"/>
            <a:ext cx="167640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7"/>
          <p:cNvSpPr/>
          <p:nvPr/>
        </p:nvSpPr>
        <p:spPr>
          <a:xfrm>
            <a:off x="6026348" y="6220182"/>
            <a:ext cx="2529840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Етап оцінювання</a:t>
            </a:r>
            <a:endParaRPr lang="en-US" sz="2169" dirty="0"/>
          </a:p>
        </p:txBody>
      </p:sp>
      <p:sp>
        <p:nvSpPr>
          <p:cNvPr id="21" name="Text 18"/>
          <p:cNvSpPr/>
          <p:nvPr/>
        </p:nvSpPr>
        <p:spPr>
          <a:xfrm>
            <a:off x="6026348" y="6696670"/>
            <a:ext cx="7777758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Підбиття підсумків, контроль рівня засвоєння навчального матеріалу, оцінювання учнівських досягнень.</a:t>
            </a:r>
            <a:endParaRPr lang="en-US" sz="173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6036"/>
            <a:ext cx="14630400" cy="8245636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306955" y="581144"/>
            <a:ext cx="10016490" cy="1977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9"/>
              </a:lnSpc>
              <a:buNone/>
            </a:pPr>
            <a:r>
              <a:rPr lang="en-US" sz="415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Оцінювання та відстежування результатів використання діяльнісного підходу</a:t>
            </a:r>
            <a:endParaRPr lang="en-US" sz="4151" dirty="0"/>
          </a:p>
        </p:txBody>
      </p:sp>
      <p:sp>
        <p:nvSpPr>
          <p:cNvPr id="6" name="Text 3"/>
          <p:cNvSpPr/>
          <p:nvPr/>
        </p:nvSpPr>
        <p:spPr>
          <a:xfrm>
            <a:off x="2306955" y="5176599"/>
            <a:ext cx="3128010" cy="658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Інтерактивні методи оцінювання</a:t>
            </a:r>
            <a:endParaRPr lang="en-US" sz="2076" dirty="0"/>
          </a:p>
        </p:txBody>
      </p:sp>
      <p:sp>
        <p:nvSpPr>
          <p:cNvPr id="7" name="Text 4"/>
          <p:cNvSpPr/>
          <p:nvPr/>
        </p:nvSpPr>
        <p:spPr>
          <a:xfrm>
            <a:off x="2306955" y="5961936"/>
            <a:ext cx="3128010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Використання вправ, після яких учні висловлюють свої думки, відповідають на запитання та обговорюють матеріал.</a:t>
            </a:r>
            <a:endParaRPr lang="en-US" sz="1660" dirty="0"/>
          </a:p>
        </p:txBody>
      </p:sp>
      <p:sp>
        <p:nvSpPr>
          <p:cNvPr id="9" name="Text 5"/>
          <p:cNvSpPr/>
          <p:nvPr/>
        </p:nvSpPr>
        <p:spPr>
          <a:xfrm>
            <a:off x="5751195" y="5176599"/>
            <a:ext cx="2108716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Самооцінка</a:t>
            </a:r>
            <a:endParaRPr lang="en-US" sz="2076" dirty="0"/>
          </a:p>
        </p:txBody>
      </p:sp>
      <p:sp>
        <p:nvSpPr>
          <p:cNvPr id="10" name="Text 6"/>
          <p:cNvSpPr/>
          <p:nvPr/>
        </p:nvSpPr>
        <p:spPr>
          <a:xfrm>
            <a:off x="5751195" y="5632490"/>
            <a:ext cx="3128010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Учні оцінюють свій рівень засвоєння матеріалу, відстежують свій прогрес та виявляють потреби у подальшій допомозі.</a:t>
            </a:r>
            <a:endParaRPr lang="en-US" sz="1660" dirty="0"/>
          </a:p>
        </p:txBody>
      </p:sp>
      <p:sp>
        <p:nvSpPr>
          <p:cNvPr id="12" name="Text 7"/>
          <p:cNvSpPr/>
          <p:nvPr/>
        </p:nvSpPr>
        <p:spPr>
          <a:xfrm>
            <a:off x="9195435" y="5176599"/>
            <a:ext cx="2910840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Групове оцінювання</a:t>
            </a:r>
            <a:endParaRPr lang="en-US" sz="2076" dirty="0"/>
          </a:p>
        </p:txBody>
      </p:sp>
      <p:sp>
        <p:nvSpPr>
          <p:cNvPr id="13" name="Text 8"/>
          <p:cNvSpPr/>
          <p:nvPr/>
        </p:nvSpPr>
        <p:spPr>
          <a:xfrm>
            <a:off x="9195435" y="5632490"/>
            <a:ext cx="3128010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Учні оцінюють роботу та спільний внесок учасників групи для здобуття знань та виконанні завдань.</a:t>
            </a:r>
            <a:endParaRPr lang="en-US" sz="166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218" y="2782309"/>
            <a:ext cx="3253560" cy="21701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65" y="2747845"/>
            <a:ext cx="3307500" cy="2365532"/>
          </a:xfrm>
          <a:prstGeom prst="rect">
            <a:avLst/>
          </a:prstGeom>
        </p:spPr>
      </p:pic>
      <p:pic>
        <p:nvPicPr>
          <p:cNvPr id="1026" name="Picture 2" descr="http://evryka.softbi.info/files/upload/images/albums/000372/27408589312870540351322672908168484033173813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95" y="2747845"/>
            <a:ext cx="2956811" cy="236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14312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Переваги та недоліки діяльнісного підходу в освіті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408729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Переваги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93394" y="4753689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Залучення до навчання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93394" y="5197912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Розвиток творчих навичок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393394" y="5642134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Практична спрямованість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3806" y="408729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Недоліки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949208" y="4753689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Високі вимоги до вчителя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49208" y="5197912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Обмежена кількість матеріалу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49208" y="5642134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Часові витрати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5" name="Text 2"/>
          <p:cNvSpPr/>
          <p:nvPr/>
        </p:nvSpPr>
        <p:spPr>
          <a:xfrm>
            <a:off x="510363" y="350875"/>
            <a:ext cx="10696353" cy="13290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726D"/>
                </a:solidFill>
                <a:ea typeface="Inconsolata" pitchFamily="34" charset="-122"/>
                <a:cs typeface="Inconsolata" pitchFamily="34" charset="-120"/>
              </a:rPr>
              <a:t>Заключні слова та висновки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96481" y="1137684"/>
            <a:ext cx="10404179" cy="6507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1E6"/>
                </a:solidFill>
                <a:ea typeface="Fira Sans" pitchFamily="34" charset="-122"/>
                <a:cs typeface="Fira Sans" pitchFamily="34" charset="-120"/>
              </a:rPr>
              <a:t>Діяльнісний підхід в освіті є важливим для забезпечення ефективного навчання та розвитку учнів. Незважаючи на деякі недоліки, він сприяє підвищенню мотивації та позитивному ставленню до навчання. Застосувавши діяльнісний підхід у класі, вчителі можуть стимулювати активну участь учнів та сприяти їхньому повноцінному розвитку.</a:t>
            </a:r>
            <a:endParaRPr lang="en-US" sz="17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61" y="2391661"/>
            <a:ext cx="7713699" cy="498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307</Words>
  <Application>Microsoft Office PowerPoint</Application>
  <PresentationFormat>Произвольный</PresentationFormat>
  <Paragraphs>50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Calibri</vt:lpstr>
      <vt:lpstr>Fira Sans</vt:lpstr>
      <vt:lpstr>Gill Sans Ultra Bold</vt:lpstr>
      <vt:lpstr>Goudy Stout</vt:lpstr>
      <vt:lpstr>Inconsolata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7</cp:revision>
  <dcterms:created xsi:type="dcterms:W3CDTF">2023-12-26T11:18:08Z</dcterms:created>
  <dcterms:modified xsi:type="dcterms:W3CDTF">2023-12-26T19:27:53Z</dcterms:modified>
</cp:coreProperties>
</file>