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20.jpg" ContentType="image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41" autoAdjust="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1DBC-7D56-4BE7-B57E-4ACFAE3C50DE}" type="datetimeFigureOut">
              <a:rPr lang="x-none" smtClean="0"/>
              <a:t>16.01.2024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2347-2D45-4244-9DB9-761B03207D0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5714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1DBC-7D56-4BE7-B57E-4ACFAE3C50DE}" type="datetimeFigureOut">
              <a:rPr lang="x-none" smtClean="0"/>
              <a:t>16.01.2024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2347-2D45-4244-9DB9-761B03207D0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14537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1DBC-7D56-4BE7-B57E-4ACFAE3C50DE}" type="datetimeFigureOut">
              <a:rPr lang="x-none" smtClean="0"/>
              <a:t>16.01.2024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2347-2D45-4244-9DB9-761B03207D00}" type="slidenum">
              <a:rPr lang="x-none" smtClean="0"/>
              <a:t>‹#›</a:t>
            </a:fld>
            <a:endParaRPr lang="x-non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5765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1DBC-7D56-4BE7-B57E-4ACFAE3C50DE}" type="datetimeFigureOut">
              <a:rPr lang="x-none" smtClean="0"/>
              <a:t>16.01.2024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2347-2D45-4244-9DB9-761B03207D0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225177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1DBC-7D56-4BE7-B57E-4ACFAE3C50DE}" type="datetimeFigureOut">
              <a:rPr lang="x-none" smtClean="0"/>
              <a:t>16.01.2024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2347-2D45-4244-9DB9-761B03207D00}" type="slidenum">
              <a:rPr lang="x-none" smtClean="0"/>
              <a:t>‹#›</a:t>
            </a:fld>
            <a:endParaRPr lang="x-non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7005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1DBC-7D56-4BE7-B57E-4ACFAE3C50DE}" type="datetimeFigureOut">
              <a:rPr lang="x-none" smtClean="0"/>
              <a:t>16.01.2024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2347-2D45-4244-9DB9-761B03207D0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2782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1DBC-7D56-4BE7-B57E-4ACFAE3C50DE}" type="datetimeFigureOut">
              <a:rPr lang="x-none" smtClean="0"/>
              <a:t>16.01.2024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2347-2D45-4244-9DB9-761B03207D0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80713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1DBC-7D56-4BE7-B57E-4ACFAE3C50DE}" type="datetimeFigureOut">
              <a:rPr lang="x-none" smtClean="0"/>
              <a:t>16.01.2024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2347-2D45-4244-9DB9-761B03207D0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7375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1DBC-7D56-4BE7-B57E-4ACFAE3C50DE}" type="datetimeFigureOut">
              <a:rPr lang="x-none" smtClean="0"/>
              <a:t>16.01.2024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2347-2D45-4244-9DB9-761B03207D0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96811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1DBC-7D56-4BE7-B57E-4ACFAE3C50DE}" type="datetimeFigureOut">
              <a:rPr lang="x-none" smtClean="0"/>
              <a:t>16.01.2024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2347-2D45-4244-9DB9-761B03207D0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3805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1DBC-7D56-4BE7-B57E-4ACFAE3C50DE}" type="datetimeFigureOut">
              <a:rPr lang="x-none" smtClean="0"/>
              <a:t>16.01.2024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2347-2D45-4244-9DB9-761B03207D0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23204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1DBC-7D56-4BE7-B57E-4ACFAE3C50DE}" type="datetimeFigureOut">
              <a:rPr lang="x-none" smtClean="0"/>
              <a:t>16.01.2024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2347-2D45-4244-9DB9-761B03207D0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2572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1DBC-7D56-4BE7-B57E-4ACFAE3C50DE}" type="datetimeFigureOut">
              <a:rPr lang="x-none" smtClean="0"/>
              <a:t>16.01.2024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2347-2D45-4244-9DB9-761B03207D0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73751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1DBC-7D56-4BE7-B57E-4ACFAE3C50DE}" type="datetimeFigureOut">
              <a:rPr lang="x-none" smtClean="0"/>
              <a:t>16.01.2024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2347-2D45-4244-9DB9-761B03207D0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60391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1DBC-7D56-4BE7-B57E-4ACFAE3C50DE}" type="datetimeFigureOut">
              <a:rPr lang="x-none" smtClean="0"/>
              <a:t>16.01.2024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2347-2D45-4244-9DB9-761B03207D0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58914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1DBC-7D56-4BE7-B57E-4ACFAE3C50DE}" type="datetimeFigureOut">
              <a:rPr lang="x-none" smtClean="0"/>
              <a:t>16.01.2024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F2347-2D45-4244-9DB9-761B03207D0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6497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41DBC-7D56-4BE7-B57E-4ACFAE3C50DE}" type="datetimeFigureOut">
              <a:rPr lang="x-none" smtClean="0"/>
              <a:t>16.01.2024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5FF2347-2D45-4244-9DB9-761B03207D0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9419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fif"/><Relationship Id="rId12" Type="http://schemas.openxmlformats.org/officeDocument/2006/relationships/image" Target="../media/image14.jf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fif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5C64A-6A52-58CE-CE20-DCFB05A8A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0791"/>
            <a:ext cx="9144000" cy="1989171"/>
          </a:xfrm>
        </p:spPr>
        <p:txBody>
          <a:bodyPr>
            <a:noAutofit/>
          </a:bodyPr>
          <a:lstStyle/>
          <a:p>
            <a:r>
              <a:rPr lang="ru-RU" sz="4000" dirty="0" err="1"/>
              <a:t>Діяльнісний</a:t>
            </a:r>
            <a:r>
              <a:rPr lang="ru-RU" sz="4000" dirty="0"/>
              <a:t> </a:t>
            </a:r>
            <a:r>
              <a:rPr lang="ru-RU" sz="4000" dirty="0" err="1"/>
              <a:t>підхід</a:t>
            </a:r>
            <a:r>
              <a:rPr lang="ru-RU" sz="4000" dirty="0"/>
              <a:t> в </a:t>
            </a:r>
            <a:r>
              <a:rPr lang="ru-RU" sz="4000" dirty="0" err="1"/>
              <a:t>освітньому</a:t>
            </a:r>
            <a:r>
              <a:rPr lang="ru-RU" sz="4000" dirty="0"/>
              <a:t> </a:t>
            </a:r>
            <a:r>
              <a:rPr lang="ru-RU" sz="4000" dirty="0" err="1"/>
              <a:t>процесі</a:t>
            </a:r>
            <a:r>
              <a:rPr lang="ru-RU" sz="4000" dirty="0"/>
              <a:t> в </a:t>
            </a:r>
            <a:r>
              <a:rPr lang="ru-RU" sz="4000" dirty="0" err="1"/>
              <a:t>дошкіллі</a:t>
            </a:r>
            <a:r>
              <a:rPr lang="ru-RU" sz="4000" dirty="0"/>
              <a:t>.</a:t>
            </a:r>
            <a:br>
              <a:rPr lang="ru-RU" sz="4000" dirty="0"/>
            </a:br>
            <a:r>
              <a:rPr lang="ru-RU" sz="4000" dirty="0" err="1"/>
              <a:t>Сутність</a:t>
            </a:r>
            <a:r>
              <a:rPr lang="ru-RU" sz="4000" dirty="0"/>
              <a:t> та </a:t>
            </a:r>
            <a:r>
              <a:rPr lang="ru-RU" sz="4000" dirty="0" err="1"/>
              <a:t>особливості</a:t>
            </a:r>
            <a:r>
              <a:rPr lang="ru-RU" sz="4000" dirty="0"/>
              <a:t> </a:t>
            </a:r>
            <a:r>
              <a:rPr lang="ru-RU" sz="4000" dirty="0" err="1"/>
              <a:t>реалізації</a:t>
            </a:r>
            <a:r>
              <a:rPr lang="ru-RU" sz="4000" dirty="0"/>
              <a:t>.</a:t>
            </a:r>
            <a:br>
              <a:rPr lang="ru-RU" sz="4000" dirty="0"/>
            </a:br>
            <a:endParaRPr lang="x-none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60350-CA03-D339-411D-7FE19CA98330}"/>
              </a:ext>
            </a:extLst>
          </p:cNvPr>
          <p:cNvSpPr txBox="1"/>
          <p:nvPr/>
        </p:nvSpPr>
        <p:spPr>
          <a:xfrm>
            <a:off x="3349592" y="4858603"/>
            <a:ext cx="81145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Підготувала</a:t>
            </a:r>
            <a:r>
              <a:rPr lang="en-US" sz="2800" dirty="0"/>
              <a:t>: </a:t>
            </a:r>
            <a:endParaRPr lang="ru-RU" sz="2800" dirty="0" smtClean="0"/>
          </a:p>
          <a:p>
            <a:r>
              <a:rPr lang="uk-UA" sz="2800" dirty="0" smtClean="0"/>
              <a:t>вихователь </a:t>
            </a:r>
            <a:r>
              <a:rPr lang="uk-UA" sz="2800" dirty="0"/>
              <a:t>Вертегел Олена Григорівна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404784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EE5EAB-962B-9B68-5BA0-0EE592F608FF}"/>
              </a:ext>
            </a:extLst>
          </p:cNvPr>
          <p:cNvSpPr txBox="1"/>
          <p:nvPr/>
        </p:nvSpPr>
        <p:spPr>
          <a:xfrm>
            <a:off x="173255" y="163629"/>
            <a:ext cx="11790947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/>
              <a:t>Отже, лише в процесі діяльності стає можливим засвоєння певної системи знань, формування навичок з їх використання та розвиток загальних здібностей дитини. Усе це сприяє гармонійному розвитку всіх сторін особистості, що стане підґрунтям для подальшої освіти та самоосвіти, тобто збільшення власного досвіду кожної людини.</a:t>
            </a:r>
          </a:p>
          <a:p>
            <a:endParaRPr lang="uk-UA" sz="3200" dirty="0"/>
          </a:p>
          <a:p>
            <a:r>
              <a:rPr lang="uk-UA" sz="3200" dirty="0"/>
              <a:t>В умовах дошкільного навчального закладу установленою формою організації навчання є заняття. Ця форма називається зовнішньою.</a:t>
            </a:r>
          </a:p>
          <a:p>
            <a:r>
              <a:rPr lang="uk-UA" sz="3200" dirty="0"/>
              <a:t>Заняття має відігравати інтеграційну роль, оскільки охоплює цілі, зміст, методи, засоби навчання, взаємодію вихователя та дітей.</a:t>
            </a:r>
          </a:p>
        </p:txBody>
      </p:sp>
    </p:spTree>
    <p:extLst>
      <p:ext uri="{BB962C8B-B14F-4D97-AF65-F5344CB8AC3E}">
        <p14:creationId xmlns:p14="http://schemas.microsoft.com/office/powerpoint/2010/main" val="116462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A262CB-4804-223D-7C57-940EF0F218CE}"/>
              </a:ext>
            </a:extLst>
          </p:cNvPr>
          <p:cNvSpPr txBox="1"/>
          <p:nvPr/>
        </p:nvSpPr>
        <p:spPr>
          <a:xfrm>
            <a:off x="0" y="227538"/>
            <a:ext cx="121920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              </a:t>
            </a:r>
            <a:r>
              <a:rPr lang="uk-UA" dirty="0" smtClean="0"/>
              <a:t> </a:t>
            </a:r>
            <a:r>
              <a:rPr lang="uk-UA" sz="2400" b="1" dirty="0"/>
              <a:t>Орієнтовна модель заняття</a:t>
            </a:r>
            <a:r>
              <a:rPr lang="uk-UA" sz="2400" b="1" dirty="0" smtClean="0"/>
              <a:t>, побудованого </a:t>
            </a:r>
            <a:r>
              <a:rPr lang="uk-UA" sz="2400" b="1" dirty="0"/>
              <a:t>на діяльнісному підході.</a:t>
            </a:r>
          </a:p>
          <a:p>
            <a:endParaRPr lang="uk-UA" dirty="0"/>
          </a:p>
          <a:p>
            <a:r>
              <a:rPr lang="uk-UA" dirty="0"/>
              <a:t>      </a:t>
            </a:r>
            <a:r>
              <a:rPr lang="uk-UA" b="1" dirty="0"/>
              <a:t>1.Комунікативно - мотиваційний етап.</a:t>
            </a:r>
          </a:p>
          <a:p>
            <a:r>
              <a:rPr lang="uk-UA" dirty="0"/>
              <a:t>Створення ситуації успіху; ігрові та уявні ситуації, ігри та вправи на розвиток комунікації, створення умови для виникнення внутрішньої потреби включення в діяльності, психологічні етюди тощо.</a:t>
            </a:r>
          </a:p>
          <a:p>
            <a:r>
              <a:rPr lang="uk-UA" b="1" dirty="0"/>
              <a:t>      2.Етап актуалізації знань.</a:t>
            </a:r>
          </a:p>
          <a:p>
            <a:r>
              <a:rPr lang="uk-UA" dirty="0"/>
              <a:t>Дидактичні ігри, вправи</a:t>
            </a:r>
            <a:r>
              <a:rPr lang="uk-UA" dirty="0" smtClean="0"/>
              <a:t>, під </a:t>
            </a:r>
            <a:r>
              <a:rPr lang="uk-UA" dirty="0"/>
              <a:t>час яких актуалізуються </a:t>
            </a:r>
            <a:r>
              <a:rPr lang="uk-UA" dirty="0" err="1"/>
              <a:t>мисленнєві</a:t>
            </a:r>
            <a:r>
              <a:rPr lang="uk-UA" dirty="0"/>
              <a:t> операції, а також знання та досвід дітей, які будуть потрібні для відкриття нового знання, інтерактивні методи тощо.</a:t>
            </a:r>
          </a:p>
          <a:p>
            <a:r>
              <a:rPr lang="uk-UA" b="1" dirty="0"/>
              <a:t>     3.Етап створення проблемної ситуації.</a:t>
            </a:r>
          </a:p>
          <a:p>
            <a:r>
              <a:rPr lang="uk-UA" dirty="0"/>
              <a:t>Проблемні запитання, ситуації, інтерактивний діалог, проблемно-пошуковий діалог тощо.</a:t>
            </a:r>
          </a:p>
          <a:p>
            <a:r>
              <a:rPr lang="uk-UA" b="1" dirty="0"/>
              <a:t>     4.Етап пошуку способів розв'язання проблеми.</a:t>
            </a:r>
          </a:p>
          <a:p>
            <a:r>
              <a:rPr lang="uk-UA" dirty="0"/>
              <a:t>Спонукальний від проблемної ситуації діалог, визначення причини утруднення, пошук джерел інформації.</a:t>
            </a:r>
          </a:p>
          <a:p>
            <a:r>
              <a:rPr lang="uk-UA" b="1" dirty="0"/>
              <a:t>     5.Етап відкриття нового знання.</a:t>
            </a:r>
          </a:p>
          <a:p>
            <a:r>
              <a:rPr lang="uk-UA" dirty="0"/>
              <a:t>Спонукальний від проблемної ситуації діалог, що підводить до відкриття нового знання; робота з інформаційними джерелами. Ігри та вправи пошукового характеру; робота в групах, парах тощо.</a:t>
            </a:r>
          </a:p>
          <a:p>
            <a:r>
              <a:rPr lang="uk-UA" dirty="0"/>
              <a:t>     </a:t>
            </a:r>
            <a:r>
              <a:rPr lang="uk-UA" b="1" dirty="0"/>
              <a:t>6.Етапи застосування нових знань в практичній діяльності.</a:t>
            </a:r>
          </a:p>
          <a:p>
            <a:r>
              <a:rPr lang="uk-UA" dirty="0"/>
              <a:t>Вправи, проблемні ситуації; робота в парах. Групах, продуктивні види діяльності тощо.</a:t>
            </a:r>
          </a:p>
          <a:p>
            <a:r>
              <a:rPr lang="uk-UA" b="1" dirty="0"/>
              <a:t>     7.Рефлексія діяльності (2-3 хв)</a:t>
            </a:r>
          </a:p>
          <a:p>
            <a:r>
              <a:rPr lang="uk-UA" dirty="0"/>
              <a:t>Запитання (Чи вдалося вирішити поставлене завдання? Що було важко? Чому навчилися? Про що дізналися? Про що хотіли б дізнатися ще?)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9758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2EE110-BABB-A1FC-0EA0-57FD5294ABD0}"/>
              </a:ext>
            </a:extLst>
          </p:cNvPr>
          <p:cNvSpPr txBox="1"/>
          <p:nvPr/>
        </p:nvSpPr>
        <p:spPr>
          <a:xfrm>
            <a:off x="2208944" y="1037690"/>
            <a:ext cx="7479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увагу!!!</a:t>
            </a:r>
            <a:endParaRPr lang="x-none" sz="66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CE2C6D-3D8C-16C9-52FC-D67878DD3F5D}"/>
              </a:ext>
            </a:extLst>
          </p:cNvPr>
          <p:cNvSpPr txBox="1"/>
          <p:nvPr/>
        </p:nvSpPr>
        <p:spPr>
          <a:xfrm>
            <a:off x="2208944" y="2558985"/>
            <a:ext cx="7746714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uk-UA" sz="3600" b="1" i="1" dirty="0">
                <a:ln w="127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Бажаю успіхів у благородній справі     на ниві освіти.</a:t>
            </a:r>
            <a:endParaRPr lang="x-none" sz="3600" b="1" i="1" dirty="0">
              <a:ln w="127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A60C471-8CC9-5EAE-39F7-FAAB1AC49C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816" y="4172613"/>
            <a:ext cx="7890337" cy="239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6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27F3CA-B045-4B00-92AA-C55881945606}"/>
              </a:ext>
            </a:extLst>
          </p:cNvPr>
          <p:cNvSpPr txBox="1"/>
          <p:nvPr/>
        </p:nvSpPr>
        <p:spPr>
          <a:xfrm>
            <a:off x="789271" y="423512"/>
            <a:ext cx="1089579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619999" rtl="0">
              <a:spcBef>
                <a:spcPts val="0"/>
              </a:spcBef>
              <a:spcAft>
                <a:spcPts val="0"/>
              </a:spcAft>
            </a:pPr>
            <a:r>
              <a:rPr lang="uk-UA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      Діяльнісний підхід</a:t>
            </a:r>
            <a:r>
              <a:rPr lang="uk-UA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indent="1619999" rtl="0">
              <a:spcBef>
                <a:spcPts val="0"/>
              </a:spcBef>
              <a:spcAft>
                <a:spcPts val="0"/>
              </a:spcAft>
            </a:pPr>
            <a:endParaRPr lang="uk-UA" sz="3200" b="0" dirty="0">
              <a:effectLst/>
            </a:endParaRPr>
          </a:p>
          <a:p>
            <a:pPr indent="-2921" rtl="0">
              <a:spcBef>
                <a:spcPts val="0"/>
              </a:spcBef>
              <a:spcAft>
                <a:spcPts val="0"/>
              </a:spcAft>
            </a:pPr>
            <a:r>
              <a:rPr lang="uk-UA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-це спрямованість освітнього процесу на розвиток ключових </a:t>
            </a:r>
            <a:r>
              <a:rPr lang="uk-UA" sz="32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компетентностей</a:t>
            </a:r>
            <a:r>
              <a:rPr lang="uk-UA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та наскрізних умінь особистості;</a:t>
            </a:r>
            <a:endParaRPr lang="uk-UA" sz="3200" b="0" dirty="0">
              <a:effectLst/>
            </a:endParaRPr>
          </a:p>
          <a:p>
            <a:pPr indent="-2921" rtl="0">
              <a:spcBef>
                <a:spcPts val="0"/>
              </a:spcBef>
              <a:spcAft>
                <a:spcPts val="0"/>
              </a:spcAft>
            </a:pPr>
            <a:r>
              <a:rPr lang="uk-UA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-застосування теоретичних знань на практиці;</a:t>
            </a:r>
            <a:endParaRPr lang="uk-UA" sz="3200" b="0" dirty="0">
              <a:effectLst/>
            </a:endParaRPr>
          </a:p>
          <a:p>
            <a:pPr indent="-2921" rtl="0">
              <a:spcBef>
                <a:spcPts val="0"/>
              </a:spcBef>
              <a:spcAft>
                <a:spcPts val="0"/>
              </a:spcAft>
            </a:pPr>
            <a:r>
              <a:rPr lang="uk-UA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-формування здібностей до самоосвіти і командної роботи;</a:t>
            </a:r>
            <a:endParaRPr lang="uk-UA" sz="3200" b="0" dirty="0">
              <a:effectLst/>
            </a:endParaRPr>
          </a:p>
          <a:p>
            <a:pPr indent="-2921" rtl="0">
              <a:spcBef>
                <a:spcPts val="0"/>
              </a:spcBef>
              <a:spcAft>
                <a:spcPts val="0"/>
              </a:spcAft>
            </a:pPr>
            <a:r>
              <a:rPr lang="uk-UA" sz="3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-успішна інтеграція в соціумі та професійна самореалізація.</a:t>
            </a:r>
            <a:endParaRPr lang="uk-UA" sz="3200" b="0" dirty="0">
              <a:effectLst/>
            </a:endParaRPr>
          </a:p>
          <a:p>
            <a:r>
              <a:rPr lang="uk-UA" dirty="0"/>
              <a:t/>
            </a:r>
            <a:br>
              <a:rPr lang="uk-UA" dirty="0"/>
            </a:b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701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1D0F7C-1CE3-E636-05D1-BC969B55285A}"/>
              </a:ext>
            </a:extLst>
          </p:cNvPr>
          <p:cNvSpPr txBox="1"/>
          <p:nvPr/>
        </p:nvSpPr>
        <p:spPr>
          <a:xfrm>
            <a:off x="202131" y="173255"/>
            <a:ext cx="8499106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uk-UA" sz="2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Рівень розвитку ставлення дитини до діяльності, яка є провідною на певній стадії.</a:t>
            </a:r>
            <a:endParaRPr lang="uk-UA" sz="2400" b="1" dirty="0">
              <a:effectLst/>
            </a:endParaRPr>
          </a:p>
          <a:p>
            <a:pPr indent="359994" rtl="0">
              <a:spcBef>
                <a:spcPts val="0"/>
              </a:spcBef>
              <a:spcAft>
                <a:spcPts val="0"/>
              </a:spcAft>
            </a:pPr>
            <a:endParaRPr lang="uk-UA" sz="2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indent="359994" rtl="0">
              <a:spcBef>
                <a:spcPts val="0"/>
              </a:spcBef>
              <a:spcAft>
                <a:spcPts val="0"/>
              </a:spcAft>
            </a:pPr>
            <a:r>
              <a:rPr lang="uk-UA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-На першому році життя розвиток дитини визначається її спілкування з дорослими, оскільки всі його зв’язки з навколишнім світом від самого початку опосередковуються іншою людиною.</a:t>
            </a:r>
            <a:endParaRPr lang="uk-UA" sz="2400" b="0" dirty="0">
              <a:effectLst/>
            </a:endParaRPr>
          </a:p>
          <a:p>
            <a:pPr indent="359994" rtl="0">
              <a:spcBef>
                <a:spcPts val="0"/>
              </a:spcBef>
              <a:spcAft>
                <a:spcPts val="0"/>
              </a:spcAft>
            </a:pPr>
            <a:r>
              <a:rPr lang="uk-UA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-На другому-третьому році життя провідною стає предметна діяльність, у процесі якої діти починають розуміти призначення і функції речей. У дитини наприкінці раннього віку з’являється тенденція до самостійності, намагання діяти без допомоги дорослого.</a:t>
            </a:r>
            <a:endParaRPr lang="uk-UA" sz="2400" b="0" dirty="0">
              <a:effectLst/>
            </a:endParaRPr>
          </a:p>
          <a:p>
            <a:pPr indent="359994" rtl="0">
              <a:spcBef>
                <a:spcPts val="0"/>
              </a:spcBef>
              <a:spcAft>
                <a:spcPts val="0"/>
              </a:spcAft>
            </a:pPr>
            <a:r>
              <a:rPr lang="uk-UA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-В дошкільному дитинстві провідною -  є ігрова діяльність. Яка є найбільш доступною для дитини, найбільше відповідає її психічним і фізичним можливостям. ”Чим більше дитина грається, чим різноманітніші її ігри, тим краще вона розвивається, тим більшого досвіду набуває”</a:t>
            </a:r>
            <a:endParaRPr lang="uk-UA" sz="2400" b="0" dirty="0">
              <a:effectLst/>
            </a:endParaRPr>
          </a:p>
          <a:p>
            <a:r>
              <a:rPr lang="uk-UA" dirty="0"/>
              <a:t/>
            </a:r>
            <a:br>
              <a:rPr lang="uk-UA" dirty="0"/>
            </a:br>
            <a:endParaRPr lang="x-none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7C6616-B2C8-230C-F3AA-F3A15A2F96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293" y="336883"/>
            <a:ext cx="2335129" cy="241594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DA7BF8-DC91-CC0D-ECDB-A8A049C66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648" y="2752825"/>
            <a:ext cx="3016417" cy="19195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FA4E28-061F-BCAF-6735-0B6E5C3AA9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201" y="4765206"/>
            <a:ext cx="2879309" cy="191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4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CA304B01-B412-1C29-3F29-7A94B7C79D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133401"/>
              </p:ext>
            </p:extLst>
          </p:nvPr>
        </p:nvGraphicFramePr>
        <p:xfrm>
          <a:off x="1944303" y="57749"/>
          <a:ext cx="8037095" cy="385010"/>
        </p:xfrm>
        <a:graphic>
          <a:graphicData uri="http://schemas.openxmlformats.org/drawingml/2006/table">
            <a:tbl>
              <a:tblPr/>
              <a:tblGrid>
                <a:gridCol w="8037095">
                  <a:extLst>
                    <a:ext uri="{9D8B030D-6E8A-4147-A177-3AD203B41FA5}">
                      <a16:colId xmlns:a16="http://schemas.microsoft.com/office/drawing/2014/main" val="1877660777"/>
                    </a:ext>
                  </a:extLst>
                </a:gridCol>
              </a:tblGrid>
              <a:tr h="385010">
                <a:tc>
                  <a:txBody>
                    <a:bodyPr/>
                    <a:lstStyle/>
                    <a:p>
                      <a:r>
                        <a:rPr lang="uk-UA" b="1" dirty="0">
                          <a:solidFill>
                            <a:srgbClr val="FF0000"/>
                          </a:solidFill>
                        </a:rPr>
                        <a:t>                          ВИДИ ДІЯЛЬНОСТІ ДИТИНИ ДОШКІЛЬНОГО ВІКУ</a:t>
                      </a:r>
                      <a:endParaRPr lang="x-none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08828"/>
                  </a:ext>
                </a:extLst>
              </a:tr>
            </a:tbl>
          </a:graphicData>
        </a:graphic>
      </p:graphicFrame>
      <p:graphicFrame>
        <p:nvGraphicFramePr>
          <p:cNvPr id="3" name="Таблиця 2">
            <a:extLst>
              <a:ext uri="{FF2B5EF4-FFF2-40B4-BE49-F238E27FC236}">
                <a16:creationId xmlns:a16="http://schemas.microsoft.com/office/drawing/2014/main" id="{6F4E8380-BAC0-F9A7-87C5-B27918A2A9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518174"/>
              </p:ext>
            </p:extLst>
          </p:nvPr>
        </p:nvGraphicFramePr>
        <p:xfrm>
          <a:off x="231004" y="630453"/>
          <a:ext cx="2454445" cy="640080"/>
        </p:xfrm>
        <a:graphic>
          <a:graphicData uri="http://schemas.openxmlformats.org/drawingml/2006/table">
            <a:tbl>
              <a:tblPr/>
              <a:tblGrid>
                <a:gridCol w="2454445">
                  <a:extLst>
                    <a:ext uri="{9D8B030D-6E8A-4147-A177-3AD203B41FA5}">
                      <a16:colId xmlns:a16="http://schemas.microsoft.com/office/drawing/2014/main" val="2181429755"/>
                    </a:ext>
                  </a:extLst>
                </a:gridCol>
              </a:tblGrid>
              <a:tr h="385011">
                <a:tc>
                  <a:txBody>
                    <a:bodyPr/>
                    <a:lstStyle/>
                    <a:p>
                      <a:r>
                        <a:rPr lang="uk-UA" dirty="0"/>
                        <a:t>Види ігрової діяльності</a:t>
                      </a:r>
                      <a:endParaRPr lang="x-none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620438"/>
                  </a:ext>
                </a:extLst>
              </a:tr>
            </a:tbl>
          </a:graphicData>
        </a:graphic>
      </p:graphicFrame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6FA69C9F-9B61-875D-6AF6-FAFDC28F0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031470"/>
              </p:ext>
            </p:extLst>
          </p:nvPr>
        </p:nvGraphicFramePr>
        <p:xfrm>
          <a:off x="2800952" y="630454"/>
          <a:ext cx="2887579" cy="640080"/>
        </p:xfrm>
        <a:graphic>
          <a:graphicData uri="http://schemas.openxmlformats.org/drawingml/2006/table">
            <a:tbl>
              <a:tblPr/>
              <a:tblGrid>
                <a:gridCol w="2887579">
                  <a:extLst>
                    <a:ext uri="{9D8B030D-6E8A-4147-A177-3AD203B41FA5}">
                      <a16:colId xmlns:a16="http://schemas.microsoft.com/office/drawing/2014/main" val="3510642584"/>
                    </a:ext>
                  </a:extLst>
                </a:gridCol>
              </a:tblGrid>
              <a:tr h="385010">
                <a:tc>
                  <a:txBody>
                    <a:bodyPr/>
                    <a:lstStyle/>
                    <a:p>
                      <a:r>
                        <a:rPr lang="uk-UA" dirty="0"/>
                        <a:t>Види навчальної діяльності</a:t>
                      </a:r>
                      <a:endParaRPr lang="x-none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084747"/>
                  </a:ext>
                </a:extLst>
              </a:tr>
            </a:tbl>
          </a:graphicData>
        </a:graphic>
      </p:graphicFrame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7EDBF284-7BEE-D1DB-B0F7-C2A8D9887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493713"/>
              </p:ext>
            </p:extLst>
          </p:nvPr>
        </p:nvGraphicFramePr>
        <p:xfrm>
          <a:off x="7488454" y="640080"/>
          <a:ext cx="3368842" cy="375385"/>
        </p:xfrm>
        <a:graphic>
          <a:graphicData uri="http://schemas.openxmlformats.org/drawingml/2006/table">
            <a:tbl>
              <a:tblPr/>
              <a:tblGrid>
                <a:gridCol w="3368842">
                  <a:extLst>
                    <a:ext uri="{9D8B030D-6E8A-4147-A177-3AD203B41FA5}">
                      <a16:colId xmlns:a16="http://schemas.microsoft.com/office/drawing/2014/main" val="860384582"/>
                    </a:ext>
                  </a:extLst>
                </a:gridCol>
              </a:tblGrid>
              <a:tr h="375385">
                <a:tc>
                  <a:txBody>
                    <a:bodyPr/>
                    <a:lstStyle/>
                    <a:p>
                      <a:r>
                        <a:rPr lang="uk-UA" dirty="0"/>
                        <a:t>Види трудової діяльності</a:t>
                      </a:r>
                      <a:endParaRPr lang="x-none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662800"/>
                  </a:ext>
                </a:extLst>
              </a:tr>
            </a:tbl>
          </a:graphicData>
        </a:graphic>
      </p:graphicFrame>
      <p:graphicFrame>
        <p:nvGraphicFramePr>
          <p:cNvPr id="6" name="Таблиця 5">
            <a:extLst>
              <a:ext uri="{FF2B5EF4-FFF2-40B4-BE49-F238E27FC236}">
                <a16:creationId xmlns:a16="http://schemas.microsoft.com/office/drawing/2014/main" id="{4567C691-F589-0967-DC8D-48F03F336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086609"/>
              </p:ext>
            </p:extLst>
          </p:nvPr>
        </p:nvGraphicFramePr>
        <p:xfrm>
          <a:off x="5376312" y="1203159"/>
          <a:ext cx="2648749" cy="375385"/>
        </p:xfrm>
        <a:graphic>
          <a:graphicData uri="http://schemas.openxmlformats.org/drawingml/2006/table">
            <a:tbl>
              <a:tblPr/>
              <a:tblGrid>
                <a:gridCol w="2648749">
                  <a:extLst>
                    <a:ext uri="{9D8B030D-6E8A-4147-A177-3AD203B41FA5}">
                      <a16:colId xmlns:a16="http://schemas.microsoft.com/office/drawing/2014/main" val="3065653410"/>
                    </a:ext>
                  </a:extLst>
                </a:gridCol>
              </a:tblGrid>
              <a:tr h="375385">
                <a:tc>
                  <a:txBody>
                    <a:bodyPr/>
                    <a:lstStyle/>
                    <a:p>
                      <a:r>
                        <a:rPr lang="uk-UA" dirty="0"/>
                        <a:t>Господарсько побутова</a:t>
                      </a:r>
                      <a:endParaRPr lang="x-none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343905"/>
                  </a:ext>
                </a:extLst>
              </a:tr>
            </a:tbl>
          </a:graphicData>
        </a:graphic>
      </p:graphicFrame>
      <p:graphicFrame>
        <p:nvGraphicFramePr>
          <p:cNvPr id="7" name="Таблиця 6">
            <a:extLst>
              <a:ext uri="{FF2B5EF4-FFF2-40B4-BE49-F238E27FC236}">
                <a16:creationId xmlns:a16="http://schemas.microsoft.com/office/drawing/2014/main" id="{44A9581B-D80B-0D8A-DCDF-C28F1A2E13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198183"/>
              </p:ext>
            </p:extLst>
          </p:nvPr>
        </p:nvGraphicFramePr>
        <p:xfrm>
          <a:off x="346509" y="1176688"/>
          <a:ext cx="2213811" cy="365760"/>
        </p:xfrm>
        <a:graphic>
          <a:graphicData uri="http://schemas.openxmlformats.org/drawingml/2006/table">
            <a:tbl>
              <a:tblPr/>
              <a:tblGrid>
                <a:gridCol w="2213811">
                  <a:extLst>
                    <a:ext uri="{9D8B030D-6E8A-4147-A177-3AD203B41FA5}">
                      <a16:colId xmlns:a16="http://schemas.microsoft.com/office/drawing/2014/main" val="3335455620"/>
                    </a:ext>
                  </a:extLst>
                </a:gridCol>
              </a:tblGrid>
              <a:tr h="308009">
                <a:tc>
                  <a:txBody>
                    <a:bodyPr/>
                    <a:lstStyle/>
                    <a:p>
                      <a:r>
                        <a:rPr lang="uk-UA" dirty="0"/>
                        <a:t>Сюжетно </a:t>
                      </a:r>
                      <a:r>
                        <a:rPr lang="uk-UA" dirty="0" err="1"/>
                        <a:t>рольві</a:t>
                      </a:r>
                      <a:endParaRPr lang="x-none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9124767"/>
                  </a:ext>
                </a:extLst>
              </a:tr>
            </a:tbl>
          </a:graphicData>
        </a:graphic>
      </p:graphicFrame>
      <p:graphicFrame>
        <p:nvGraphicFramePr>
          <p:cNvPr id="8" name="Таблиця 7">
            <a:extLst>
              <a:ext uri="{FF2B5EF4-FFF2-40B4-BE49-F238E27FC236}">
                <a16:creationId xmlns:a16="http://schemas.microsoft.com/office/drawing/2014/main" id="{551F4C82-2CC0-7C7C-7FFB-93CF5D2B24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196144"/>
              </p:ext>
            </p:extLst>
          </p:nvPr>
        </p:nvGraphicFramePr>
        <p:xfrm>
          <a:off x="3364029" y="1200749"/>
          <a:ext cx="1568918" cy="640080"/>
        </p:xfrm>
        <a:graphic>
          <a:graphicData uri="http://schemas.openxmlformats.org/drawingml/2006/table">
            <a:tbl>
              <a:tblPr/>
              <a:tblGrid>
                <a:gridCol w="1568918">
                  <a:extLst>
                    <a:ext uri="{9D8B030D-6E8A-4147-A177-3AD203B41FA5}">
                      <a16:colId xmlns:a16="http://schemas.microsoft.com/office/drawing/2014/main" val="146039416"/>
                    </a:ext>
                  </a:extLst>
                </a:gridCol>
              </a:tblGrid>
              <a:tr h="336885">
                <a:tc>
                  <a:txBody>
                    <a:bodyPr/>
                    <a:lstStyle/>
                    <a:p>
                      <a:r>
                        <a:rPr lang="uk-UA" dirty="0"/>
                        <a:t>Індивідуальна</a:t>
                      </a:r>
                      <a:endParaRPr lang="x-none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024695"/>
                  </a:ext>
                </a:extLst>
              </a:tr>
            </a:tbl>
          </a:graphicData>
        </a:graphic>
      </p:graphicFrame>
      <p:graphicFrame>
        <p:nvGraphicFramePr>
          <p:cNvPr id="9" name="Таблиця 8">
            <a:extLst>
              <a:ext uri="{FF2B5EF4-FFF2-40B4-BE49-F238E27FC236}">
                <a16:creationId xmlns:a16="http://schemas.microsoft.com/office/drawing/2014/main" id="{A1F90185-C005-0AA9-BC06-1838816DF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331529"/>
              </p:ext>
            </p:extLst>
          </p:nvPr>
        </p:nvGraphicFramePr>
        <p:xfrm>
          <a:off x="404260" y="3022333"/>
          <a:ext cx="2098308" cy="365760"/>
        </p:xfrm>
        <a:graphic>
          <a:graphicData uri="http://schemas.openxmlformats.org/drawingml/2006/table">
            <a:tbl>
              <a:tblPr/>
              <a:tblGrid>
                <a:gridCol w="2098308">
                  <a:extLst>
                    <a:ext uri="{9D8B030D-6E8A-4147-A177-3AD203B41FA5}">
                      <a16:colId xmlns:a16="http://schemas.microsoft.com/office/drawing/2014/main" val="726456936"/>
                    </a:ext>
                  </a:extLst>
                </a:gridCol>
              </a:tblGrid>
              <a:tr h="346509">
                <a:tc>
                  <a:txBody>
                    <a:bodyPr/>
                    <a:lstStyle/>
                    <a:p>
                      <a:r>
                        <a:rPr lang="uk-UA" dirty="0"/>
                        <a:t>         Будівельні</a:t>
                      </a:r>
                      <a:endParaRPr lang="x-none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7059404"/>
                  </a:ext>
                </a:extLst>
              </a:tr>
            </a:tbl>
          </a:graphicData>
        </a:graphic>
      </p:graphicFrame>
      <p:graphicFrame>
        <p:nvGraphicFramePr>
          <p:cNvPr id="10" name="Таблиця 9">
            <a:extLst>
              <a:ext uri="{FF2B5EF4-FFF2-40B4-BE49-F238E27FC236}">
                <a16:creationId xmlns:a16="http://schemas.microsoft.com/office/drawing/2014/main" id="{2C4E0593-3F45-1F41-201C-573C2C58A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837669"/>
              </p:ext>
            </p:extLst>
          </p:nvPr>
        </p:nvGraphicFramePr>
        <p:xfrm>
          <a:off x="346509" y="4846320"/>
          <a:ext cx="2117558" cy="640080"/>
        </p:xfrm>
        <a:graphic>
          <a:graphicData uri="http://schemas.openxmlformats.org/drawingml/2006/table">
            <a:tbl>
              <a:tblPr/>
              <a:tblGrid>
                <a:gridCol w="2117558">
                  <a:extLst>
                    <a:ext uri="{9D8B030D-6E8A-4147-A177-3AD203B41FA5}">
                      <a16:colId xmlns:a16="http://schemas.microsoft.com/office/drawing/2014/main" val="723389829"/>
                    </a:ext>
                  </a:extLst>
                </a:gridCol>
              </a:tblGrid>
              <a:tr h="346510">
                <a:tc>
                  <a:txBody>
                    <a:bodyPr/>
                    <a:lstStyle/>
                    <a:p>
                      <a:r>
                        <a:rPr lang="uk-UA" dirty="0"/>
                        <a:t>  Ігри драматизації</a:t>
                      </a:r>
                      <a:endParaRPr lang="x-none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219200"/>
                  </a:ext>
                </a:extLst>
              </a:tr>
            </a:tbl>
          </a:graphicData>
        </a:graphic>
      </p:graphicFrame>
      <p:graphicFrame>
        <p:nvGraphicFramePr>
          <p:cNvPr id="11" name="Таблиця 10">
            <a:extLst>
              <a:ext uri="{FF2B5EF4-FFF2-40B4-BE49-F238E27FC236}">
                <a16:creationId xmlns:a16="http://schemas.microsoft.com/office/drawing/2014/main" id="{AF3B145B-94C0-9B14-618B-9C90C7BDF8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030495"/>
              </p:ext>
            </p:extLst>
          </p:nvPr>
        </p:nvGraphicFramePr>
        <p:xfrm>
          <a:off x="3344780" y="3012707"/>
          <a:ext cx="1568918" cy="394636"/>
        </p:xfrm>
        <a:graphic>
          <a:graphicData uri="http://schemas.openxmlformats.org/drawingml/2006/table">
            <a:tbl>
              <a:tblPr/>
              <a:tblGrid>
                <a:gridCol w="1568918">
                  <a:extLst>
                    <a:ext uri="{9D8B030D-6E8A-4147-A177-3AD203B41FA5}">
                      <a16:colId xmlns:a16="http://schemas.microsoft.com/office/drawing/2014/main" val="1568960535"/>
                    </a:ext>
                  </a:extLst>
                </a:gridCol>
              </a:tblGrid>
              <a:tr h="394636">
                <a:tc>
                  <a:txBody>
                    <a:bodyPr/>
                    <a:lstStyle/>
                    <a:p>
                      <a:r>
                        <a:rPr lang="uk-UA" dirty="0"/>
                        <a:t>      Групова</a:t>
                      </a:r>
                      <a:endParaRPr lang="x-none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829177"/>
                  </a:ext>
                </a:extLst>
              </a:tr>
            </a:tbl>
          </a:graphicData>
        </a:graphic>
      </p:graphicFrame>
      <p:graphicFrame>
        <p:nvGraphicFramePr>
          <p:cNvPr id="12" name="Таблиця 11">
            <a:extLst>
              <a:ext uri="{FF2B5EF4-FFF2-40B4-BE49-F238E27FC236}">
                <a16:creationId xmlns:a16="http://schemas.microsoft.com/office/drawing/2014/main" id="{E4C9D57B-40B4-0DE4-440A-A709E5B4F3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310453"/>
              </p:ext>
            </p:extLst>
          </p:nvPr>
        </p:nvGraphicFramePr>
        <p:xfrm>
          <a:off x="3407342" y="4624938"/>
          <a:ext cx="1568919" cy="404261"/>
        </p:xfrm>
        <a:graphic>
          <a:graphicData uri="http://schemas.openxmlformats.org/drawingml/2006/table">
            <a:tbl>
              <a:tblPr/>
              <a:tblGrid>
                <a:gridCol w="1568919">
                  <a:extLst>
                    <a:ext uri="{9D8B030D-6E8A-4147-A177-3AD203B41FA5}">
                      <a16:colId xmlns:a16="http://schemas.microsoft.com/office/drawing/2014/main" val="3370106250"/>
                    </a:ext>
                  </a:extLst>
                </a:gridCol>
              </a:tblGrid>
              <a:tr h="404261">
                <a:tc>
                  <a:txBody>
                    <a:bodyPr/>
                    <a:lstStyle/>
                    <a:p>
                      <a:r>
                        <a:rPr lang="uk-UA" dirty="0"/>
                        <a:t>Фронтальна</a:t>
                      </a:r>
                      <a:endParaRPr lang="x-none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9294808"/>
                  </a:ext>
                </a:extLst>
              </a:tr>
            </a:tbl>
          </a:graphicData>
        </a:graphic>
      </p:graphicFrame>
      <p:graphicFrame>
        <p:nvGraphicFramePr>
          <p:cNvPr id="13" name="Таблиця 12">
            <a:extLst>
              <a:ext uri="{FF2B5EF4-FFF2-40B4-BE49-F238E27FC236}">
                <a16:creationId xmlns:a16="http://schemas.microsoft.com/office/drawing/2014/main" id="{D08273E3-EC60-260B-CA78-633BFC7C8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283057"/>
              </p:ext>
            </p:extLst>
          </p:nvPr>
        </p:nvGraphicFramePr>
        <p:xfrm>
          <a:off x="3385685" y="5096579"/>
          <a:ext cx="1612232" cy="394636"/>
        </p:xfrm>
        <a:graphic>
          <a:graphicData uri="http://schemas.openxmlformats.org/drawingml/2006/table">
            <a:tbl>
              <a:tblPr/>
              <a:tblGrid>
                <a:gridCol w="1612232">
                  <a:extLst>
                    <a:ext uri="{9D8B030D-6E8A-4147-A177-3AD203B41FA5}">
                      <a16:colId xmlns:a16="http://schemas.microsoft.com/office/drawing/2014/main" val="3450740030"/>
                    </a:ext>
                  </a:extLst>
                </a:gridCol>
              </a:tblGrid>
              <a:tr h="394636">
                <a:tc>
                  <a:txBody>
                    <a:bodyPr/>
                    <a:lstStyle/>
                    <a:p>
                      <a:r>
                        <a:rPr lang="uk-UA" dirty="0"/>
                        <a:t>  Колективна</a:t>
                      </a:r>
                      <a:endParaRPr lang="x-none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3353082"/>
                  </a:ext>
                </a:extLst>
              </a:tr>
            </a:tbl>
          </a:graphicData>
        </a:graphic>
      </p:graphicFrame>
      <p:graphicFrame>
        <p:nvGraphicFramePr>
          <p:cNvPr id="14" name="Таблиця 13">
            <a:extLst>
              <a:ext uri="{FF2B5EF4-FFF2-40B4-BE49-F238E27FC236}">
                <a16:creationId xmlns:a16="http://schemas.microsoft.com/office/drawing/2014/main" id="{D3DE83D4-01D1-B8C7-BDD0-EB0E0532B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211390"/>
              </p:ext>
            </p:extLst>
          </p:nvPr>
        </p:nvGraphicFramePr>
        <p:xfrm>
          <a:off x="8306602" y="1212781"/>
          <a:ext cx="1963553" cy="375385"/>
        </p:xfrm>
        <a:graphic>
          <a:graphicData uri="http://schemas.openxmlformats.org/drawingml/2006/table">
            <a:tbl>
              <a:tblPr/>
              <a:tblGrid>
                <a:gridCol w="1963553">
                  <a:extLst>
                    <a:ext uri="{9D8B030D-6E8A-4147-A177-3AD203B41FA5}">
                      <a16:colId xmlns:a16="http://schemas.microsoft.com/office/drawing/2014/main" val="315294447"/>
                    </a:ext>
                  </a:extLst>
                </a:gridCol>
              </a:tblGrid>
              <a:tr h="375385">
                <a:tc>
                  <a:txBody>
                    <a:bodyPr/>
                    <a:lstStyle/>
                    <a:p>
                      <a:r>
                        <a:rPr lang="uk-UA" dirty="0"/>
                        <a:t>Праця у природі</a:t>
                      </a:r>
                      <a:endParaRPr lang="x-none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017273"/>
                  </a:ext>
                </a:extLst>
              </a:tr>
            </a:tbl>
          </a:graphicData>
        </a:graphic>
      </p:graphicFrame>
      <p:graphicFrame>
        <p:nvGraphicFramePr>
          <p:cNvPr id="15" name="Таблиця 14">
            <a:extLst>
              <a:ext uri="{FF2B5EF4-FFF2-40B4-BE49-F238E27FC236}">
                <a16:creationId xmlns:a16="http://schemas.microsoft.com/office/drawing/2014/main" id="{F8476811-9EEF-8605-607C-F6037ACF86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362142"/>
              </p:ext>
            </p:extLst>
          </p:nvPr>
        </p:nvGraphicFramePr>
        <p:xfrm>
          <a:off x="10366407" y="1212781"/>
          <a:ext cx="1790299" cy="375385"/>
        </p:xfrm>
        <a:graphic>
          <a:graphicData uri="http://schemas.openxmlformats.org/drawingml/2006/table">
            <a:tbl>
              <a:tblPr/>
              <a:tblGrid>
                <a:gridCol w="1790299">
                  <a:extLst>
                    <a:ext uri="{9D8B030D-6E8A-4147-A177-3AD203B41FA5}">
                      <a16:colId xmlns:a16="http://schemas.microsoft.com/office/drawing/2014/main" val="498336636"/>
                    </a:ext>
                  </a:extLst>
                </a:gridCol>
              </a:tblGrid>
              <a:tr h="375385">
                <a:tc>
                  <a:txBody>
                    <a:bodyPr/>
                    <a:lstStyle/>
                    <a:p>
                      <a:r>
                        <a:rPr lang="uk-UA" dirty="0"/>
                        <a:t>Художня праця</a:t>
                      </a:r>
                      <a:endParaRPr lang="x-none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477490"/>
                  </a:ext>
                </a:extLst>
              </a:tr>
            </a:tbl>
          </a:graphicData>
        </a:graphic>
      </p:graphicFrame>
      <p:graphicFrame>
        <p:nvGraphicFramePr>
          <p:cNvPr id="16" name="Таблиця 15">
            <a:extLst>
              <a:ext uri="{FF2B5EF4-FFF2-40B4-BE49-F238E27FC236}">
                <a16:creationId xmlns:a16="http://schemas.microsoft.com/office/drawing/2014/main" id="{4EA42A96-7104-9970-7C0A-E3F9BDD59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878626"/>
              </p:ext>
            </p:extLst>
          </p:nvPr>
        </p:nvGraphicFramePr>
        <p:xfrm>
          <a:off x="5832910" y="1660354"/>
          <a:ext cx="2233061" cy="640080"/>
        </p:xfrm>
        <a:graphic>
          <a:graphicData uri="http://schemas.openxmlformats.org/drawingml/2006/table">
            <a:tbl>
              <a:tblPr/>
              <a:tblGrid>
                <a:gridCol w="2233061">
                  <a:extLst>
                    <a:ext uri="{9D8B030D-6E8A-4147-A177-3AD203B41FA5}">
                      <a16:colId xmlns:a16="http://schemas.microsoft.com/office/drawing/2014/main" val="2017492064"/>
                    </a:ext>
                  </a:extLst>
                </a:gridCol>
              </a:tblGrid>
              <a:tr h="279133">
                <a:tc>
                  <a:txBody>
                    <a:bodyPr/>
                    <a:lstStyle/>
                    <a:p>
                      <a:r>
                        <a:rPr lang="uk-UA" dirty="0"/>
                        <a:t>самообслуговування</a:t>
                      </a:r>
                      <a:endParaRPr lang="x-none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6359079"/>
                  </a:ext>
                </a:extLst>
              </a:tr>
            </a:tbl>
          </a:graphicData>
        </a:graphic>
      </p:graphicFrame>
      <p:graphicFrame>
        <p:nvGraphicFramePr>
          <p:cNvPr id="17" name="Таблиця 16">
            <a:extLst>
              <a:ext uri="{FF2B5EF4-FFF2-40B4-BE49-F238E27FC236}">
                <a16:creationId xmlns:a16="http://schemas.microsoft.com/office/drawing/2014/main" id="{255E1EFF-0011-6BDE-383B-1B6C28F1F5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675387"/>
              </p:ext>
            </p:extLst>
          </p:nvPr>
        </p:nvGraphicFramePr>
        <p:xfrm>
          <a:off x="5760721" y="3063240"/>
          <a:ext cx="2329314" cy="365760"/>
        </p:xfrm>
        <a:graphic>
          <a:graphicData uri="http://schemas.openxmlformats.org/drawingml/2006/table">
            <a:tbl>
              <a:tblPr/>
              <a:tblGrid>
                <a:gridCol w="2329314">
                  <a:extLst>
                    <a:ext uri="{9D8B030D-6E8A-4147-A177-3AD203B41FA5}">
                      <a16:colId xmlns:a16="http://schemas.microsoft.com/office/drawing/2014/main" val="765076553"/>
                    </a:ext>
                  </a:extLst>
                </a:gridCol>
              </a:tblGrid>
              <a:tr h="336884">
                <a:tc>
                  <a:txBody>
                    <a:bodyPr/>
                    <a:lstStyle/>
                    <a:p>
                      <a:r>
                        <a:rPr lang="uk-UA" dirty="0"/>
                        <a:t>Трудові доручення</a:t>
                      </a:r>
                      <a:endParaRPr lang="x-none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5851225"/>
                  </a:ext>
                </a:extLst>
              </a:tr>
            </a:tbl>
          </a:graphicData>
        </a:graphic>
      </p:graphicFrame>
      <p:graphicFrame>
        <p:nvGraphicFramePr>
          <p:cNvPr id="18" name="Таблиця 17">
            <a:extLst>
              <a:ext uri="{FF2B5EF4-FFF2-40B4-BE49-F238E27FC236}">
                <a16:creationId xmlns:a16="http://schemas.microsoft.com/office/drawing/2014/main" id="{8A807910-6BC9-2FAD-270D-7F1782CF9E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381960"/>
              </p:ext>
            </p:extLst>
          </p:nvPr>
        </p:nvGraphicFramePr>
        <p:xfrm>
          <a:off x="8121314" y="1660353"/>
          <a:ext cx="2059806" cy="640080"/>
        </p:xfrm>
        <a:graphic>
          <a:graphicData uri="http://schemas.openxmlformats.org/drawingml/2006/table">
            <a:tbl>
              <a:tblPr/>
              <a:tblGrid>
                <a:gridCol w="2059806">
                  <a:extLst>
                    <a:ext uri="{9D8B030D-6E8A-4147-A177-3AD203B41FA5}">
                      <a16:colId xmlns:a16="http://schemas.microsoft.com/office/drawing/2014/main" val="2932425932"/>
                    </a:ext>
                  </a:extLst>
                </a:gridCol>
              </a:tblGrid>
              <a:tr h="385011">
                <a:tc>
                  <a:txBody>
                    <a:bodyPr/>
                    <a:lstStyle/>
                    <a:p>
                      <a:r>
                        <a:rPr lang="uk-UA" dirty="0"/>
                        <a:t>У куточку природи</a:t>
                      </a:r>
                      <a:endParaRPr lang="x-none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6107692"/>
                  </a:ext>
                </a:extLst>
              </a:tr>
            </a:tbl>
          </a:graphicData>
        </a:graphic>
      </p:graphicFrame>
      <p:graphicFrame>
        <p:nvGraphicFramePr>
          <p:cNvPr id="19" name="Таблиця 18">
            <a:extLst>
              <a:ext uri="{FF2B5EF4-FFF2-40B4-BE49-F238E27FC236}">
                <a16:creationId xmlns:a16="http://schemas.microsoft.com/office/drawing/2014/main" id="{35FCA719-1AE2-0755-A993-D853B1BE9B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88013"/>
              </p:ext>
            </p:extLst>
          </p:nvPr>
        </p:nvGraphicFramePr>
        <p:xfrm>
          <a:off x="8306602" y="2947734"/>
          <a:ext cx="1203157" cy="365760"/>
        </p:xfrm>
        <a:graphic>
          <a:graphicData uri="http://schemas.openxmlformats.org/drawingml/2006/table">
            <a:tbl>
              <a:tblPr/>
              <a:tblGrid>
                <a:gridCol w="1203157">
                  <a:extLst>
                    <a:ext uri="{9D8B030D-6E8A-4147-A177-3AD203B41FA5}">
                      <a16:colId xmlns:a16="http://schemas.microsoft.com/office/drawing/2014/main" val="2559099913"/>
                    </a:ext>
                  </a:extLst>
                </a:gridCol>
              </a:tblGrid>
              <a:tr h="346510">
                <a:tc>
                  <a:txBody>
                    <a:bodyPr/>
                    <a:lstStyle/>
                    <a:p>
                      <a:r>
                        <a:rPr lang="uk-UA" dirty="0"/>
                        <a:t>На городі</a:t>
                      </a:r>
                      <a:endParaRPr lang="x-none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3770232"/>
                  </a:ext>
                </a:extLst>
              </a:tr>
            </a:tbl>
          </a:graphicData>
        </a:graphic>
      </p:graphicFrame>
      <p:graphicFrame>
        <p:nvGraphicFramePr>
          <p:cNvPr id="20" name="Таблиця 19">
            <a:extLst>
              <a:ext uri="{FF2B5EF4-FFF2-40B4-BE49-F238E27FC236}">
                <a16:creationId xmlns:a16="http://schemas.microsoft.com/office/drawing/2014/main" id="{9102F629-F4BF-DD41-C1ED-55729E48E8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933799"/>
              </p:ext>
            </p:extLst>
          </p:nvPr>
        </p:nvGraphicFramePr>
        <p:xfrm>
          <a:off x="7772554" y="4262119"/>
          <a:ext cx="1684471" cy="365760"/>
        </p:xfrm>
        <a:graphic>
          <a:graphicData uri="http://schemas.openxmlformats.org/drawingml/2006/table">
            <a:tbl>
              <a:tblPr/>
              <a:tblGrid>
                <a:gridCol w="1684471">
                  <a:extLst>
                    <a:ext uri="{9D8B030D-6E8A-4147-A177-3AD203B41FA5}">
                      <a16:colId xmlns:a16="http://schemas.microsoft.com/office/drawing/2014/main" val="1624213629"/>
                    </a:ext>
                  </a:extLst>
                </a:gridCol>
              </a:tblGrid>
              <a:tr h="356135">
                <a:tc>
                  <a:txBody>
                    <a:bodyPr/>
                    <a:lstStyle/>
                    <a:p>
                      <a:r>
                        <a:rPr lang="uk-UA" dirty="0"/>
                        <a:t>У квітнику</a:t>
                      </a:r>
                      <a:endParaRPr lang="x-none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4270159"/>
                  </a:ext>
                </a:extLst>
              </a:tr>
            </a:tbl>
          </a:graphicData>
        </a:graphic>
      </p:graphicFrame>
      <p:graphicFrame>
        <p:nvGraphicFramePr>
          <p:cNvPr id="21" name="Таблиця 20">
            <a:extLst>
              <a:ext uri="{FF2B5EF4-FFF2-40B4-BE49-F238E27FC236}">
                <a16:creationId xmlns:a16="http://schemas.microsoft.com/office/drawing/2014/main" id="{363A49BA-E082-6952-32DC-BA779AE8B8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264326"/>
              </p:ext>
            </p:extLst>
          </p:nvPr>
        </p:nvGraphicFramePr>
        <p:xfrm>
          <a:off x="10236464" y="1662760"/>
          <a:ext cx="1934679" cy="914400"/>
        </p:xfrm>
        <a:graphic>
          <a:graphicData uri="http://schemas.openxmlformats.org/drawingml/2006/table">
            <a:tbl>
              <a:tblPr/>
              <a:tblGrid>
                <a:gridCol w="1934679">
                  <a:extLst>
                    <a:ext uri="{9D8B030D-6E8A-4147-A177-3AD203B41FA5}">
                      <a16:colId xmlns:a16="http://schemas.microsoft.com/office/drawing/2014/main" val="3466429201"/>
                    </a:ext>
                  </a:extLst>
                </a:gridCol>
              </a:tblGrid>
              <a:tr h="606391">
                <a:tc>
                  <a:txBody>
                    <a:bodyPr/>
                    <a:lstStyle/>
                    <a:p>
                      <a:r>
                        <a:rPr lang="uk-UA" dirty="0"/>
                        <a:t>Робота з папером       </a:t>
                      </a:r>
                    </a:p>
                    <a:p>
                      <a:r>
                        <a:rPr lang="uk-UA" dirty="0"/>
                        <a:t>       і картоном</a:t>
                      </a:r>
                      <a:endParaRPr lang="x-none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873449"/>
                  </a:ext>
                </a:extLst>
              </a:tr>
            </a:tbl>
          </a:graphicData>
        </a:graphic>
      </p:graphicFrame>
      <p:graphicFrame>
        <p:nvGraphicFramePr>
          <p:cNvPr id="22" name="Таблиця 21">
            <a:extLst>
              <a:ext uri="{FF2B5EF4-FFF2-40B4-BE49-F238E27FC236}">
                <a16:creationId xmlns:a16="http://schemas.microsoft.com/office/drawing/2014/main" id="{4B01A104-0AD6-CCDF-8391-F995F2943C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925071"/>
              </p:ext>
            </p:extLst>
          </p:nvPr>
        </p:nvGraphicFramePr>
        <p:xfrm>
          <a:off x="9610824" y="3315900"/>
          <a:ext cx="2453797" cy="914400"/>
        </p:xfrm>
        <a:graphic>
          <a:graphicData uri="http://schemas.openxmlformats.org/drawingml/2006/table">
            <a:tbl>
              <a:tblPr/>
              <a:tblGrid>
                <a:gridCol w="2453797">
                  <a:extLst>
                    <a:ext uri="{9D8B030D-6E8A-4147-A177-3AD203B41FA5}">
                      <a16:colId xmlns:a16="http://schemas.microsoft.com/office/drawing/2014/main" val="1123618034"/>
                    </a:ext>
                  </a:extLst>
                </a:gridCol>
              </a:tblGrid>
              <a:tr h="649709">
                <a:tc>
                  <a:txBody>
                    <a:bodyPr/>
                    <a:lstStyle/>
                    <a:p>
                      <a:r>
                        <a:rPr lang="uk-UA" dirty="0"/>
                        <a:t>Робота з природнім     і штучним матеріалом</a:t>
                      </a:r>
                      <a:endParaRPr lang="x-none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4514265"/>
                  </a:ext>
                </a:extLst>
              </a:tr>
            </a:tbl>
          </a:graphicData>
        </a:graphic>
      </p:graphicFrame>
      <p:graphicFrame>
        <p:nvGraphicFramePr>
          <p:cNvPr id="23" name="Таблиця 22">
            <a:extLst>
              <a:ext uri="{FF2B5EF4-FFF2-40B4-BE49-F238E27FC236}">
                <a16:creationId xmlns:a16="http://schemas.microsoft.com/office/drawing/2014/main" id="{D1F8039F-B151-FC4E-824A-F1FDE6211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35638"/>
              </p:ext>
            </p:extLst>
          </p:nvPr>
        </p:nvGraphicFramePr>
        <p:xfrm>
          <a:off x="10018448" y="4303239"/>
          <a:ext cx="2066265" cy="640080"/>
        </p:xfrm>
        <a:graphic>
          <a:graphicData uri="http://schemas.openxmlformats.org/drawingml/2006/table">
            <a:tbl>
              <a:tblPr/>
              <a:tblGrid>
                <a:gridCol w="2066265">
                  <a:extLst>
                    <a:ext uri="{9D8B030D-6E8A-4147-A177-3AD203B41FA5}">
                      <a16:colId xmlns:a16="http://schemas.microsoft.com/office/drawing/2014/main" val="2239216768"/>
                    </a:ext>
                  </a:extLst>
                </a:gridCol>
              </a:tblGrid>
              <a:tr h="524969">
                <a:tc>
                  <a:txBody>
                    <a:bodyPr/>
                    <a:lstStyle/>
                    <a:p>
                      <a:r>
                        <a:rPr lang="uk-UA" dirty="0"/>
                        <a:t>Декоративне плетіння</a:t>
                      </a:r>
                      <a:endParaRPr lang="x-none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1884022"/>
                  </a:ext>
                </a:extLst>
              </a:tr>
            </a:tbl>
          </a:graphicData>
        </a:graphic>
      </p:graphicFrame>
      <p:graphicFrame>
        <p:nvGraphicFramePr>
          <p:cNvPr id="24" name="Таблиця 23">
            <a:extLst>
              <a:ext uri="{FF2B5EF4-FFF2-40B4-BE49-F238E27FC236}">
                <a16:creationId xmlns:a16="http://schemas.microsoft.com/office/drawing/2014/main" id="{114E365F-F231-A577-52C9-E9F9AE611B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848045"/>
              </p:ext>
            </p:extLst>
          </p:nvPr>
        </p:nvGraphicFramePr>
        <p:xfrm>
          <a:off x="7672878" y="4620335"/>
          <a:ext cx="2289988" cy="640080"/>
        </p:xfrm>
        <a:graphic>
          <a:graphicData uri="http://schemas.openxmlformats.org/drawingml/2006/table">
            <a:tbl>
              <a:tblPr/>
              <a:tblGrid>
                <a:gridCol w="2289988">
                  <a:extLst>
                    <a:ext uri="{9D8B030D-6E8A-4147-A177-3AD203B41FA5}">
                      <a16:colId xmlns:a16="http://schemas.microsoft.com/office/drawing/2014/main" val="2173847698"/>
                    </a:ext>
                  </a:extLst>
                </a:gridCol>
              </a:tblGrid>
              <a:tr h="577311">
                <a:tc>
                  <a:txBody>
                    <a:bodyPr/>
                    <a:lstStyle/>
                    <a:p>
                      <a:r>
                        <a:rPr lang="uk-UA" dirty="0"/>
                        <a:t>Види образотворчої діяльності</a:t>
                      </a:r>
                      <a:endParaRPr lang="x-none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360010"/>
                  </a:ext>
                </a:extLst>
              </a:tr>
            </a:tbl>
          </a:graphicData>
        </a:graphic>
      </p:graphicFrame>
      <p:graphicFrame>
        <p:nvGraphicFramePr>
          <p:cNvPr id="25" name="Таблиця 24">
            <a:extLst>
              <a:ext uri="{FF2B5EF4-FFF2-40B4-BE49-F238E27FC236}">
                <a16:creationId xmlns:a16="http://schemas.microsoft.com/office/drawing/2014/main" id="{F9BAF6D1-8798-75BB-AF6D-034A6723A2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63723"/>
              </p:ext>
            </p:extLst>
          </p:nvPr>
        </p:nvGraphicFramePr>
        <p:xfrm>
          <a:off x="5760721" y="5216890"/>
          <a:ext cx="1581775" cy="394636"/>
        </p:xfrm>
        <a:graphic>
          <a:graphicData uri="http://schemas.openxmlformats.org/drawingml/2006/table">
            <a:tbl>
              <a:tblPr/>
              <a:tblGrid>
                <a:gridCol w="1581775">
                  <a:extLst>
                    <a:ext uri="{9D8B030D-6E8A-4147-A177-3AD203B41FA5}">
                      <a16:colId xmlns:a16="http://schemas.microsoft.com/office/drawing/2014/main" val="1029598185"/>
                    </a:ext>
                  </a:extLst>
                </a:gridCol>
              </a:tblGrid>
              <a:tr h="394636">
                <a:tc>
                  <a:txBody>
                    <a:bodyPr/>
                    <a:lstStyle/>
                    <a:p>
                      <a:r>
                        <a:rPr lang="uk-UA" dirty="0"/>
                        <a:t>літературна</a:t>
                      </a:r>
                      <a:endParaRPr lang="x-none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4021194"/>
                  </a:ext>
                </a:extLst>
              </a:tr>
            </a:tbl>
          </a:graphicData>
        </a:graphic>
      </p:graphicFrame>
      <p:graphicFrame>
        <p:nvGraphicFramePr>
          <p:cNvPr id="26" name="Таблиця 25">
            <a:extLst>
              <a:ext uri="{FF2B5EF4-FFF2-40B4-BE49-F238E27FC236}">
                <a16:creationId xmlns:a16="http://schemas.microsoft.com/office/drawing/2014/main" id="{F6CEE37A-39FB-B9A9-ABE1-347682E718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592861"/>
              </p:ext>
            </p:extLst>
          </p:nvPr>
        </p:nvGraphicFramePr>
        <p:xfrm>
          <a:off x="5924349" y="6458552"/>
          <a:ext cx="1554623" cy="365760"/>
        </p:xfrm>
        <a:graphic>
          <a:graphicData uri="http://schemas.openxmlformats.org/drawingml/2006/table">
            <a:tbl>
              <a:tblPr/>
              <a:tblGrid>
                <a:gridCol w="1554623">
                  <a:extLst>
                    <a:ext uri="{9D8B030D-6E8A-4147-A177-3AD203B41FA5}">
                      <a16:colId xmlns:a16="http://schemas.microsoft.com/office/drawing/2014/main" val="2861828977"/>
                    </a:ext>
                  </a:extLst>
                </a:gridCol>
              </a:tblGrid>
              <a:tr h="327259">
                <a:tc>
                  <a:txBody>
                    <a:bodyPr/>
                    <a:lstStyle/>
                    <a:p>
                      <a:r>
                        <a:rPr lang="uk-UA" dirty="0"/>
                        <a:t>музична</a:t>
                      </a:r>
                      <a:endParaRPr lang="x-none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2123257"/>
                  </a:ext>
                </a:extLst>
              </a:tr>
            </a:tbl>
          </a:graphicData>
        </a:graphic>
      </p:graphicFrame>
      <p:graphicFrame>
        <p:nvGraphicFramePr>
          <p:cNvPr id="27" name="Таблиця 26">
            <a:extLst>
              <a:ext uri="{FF2B5EF4-FFF2-40B4-BE49-F238E27FC236}">
                <a16:creationId xmlns:a16="http://schemas.microsoft.com/office/drawing/2014/main" id="{2D8D1EC7-ADF5-B148-5137-EB4CACF6E6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536597"/>
              </p:ext>
            </p:extLst>
          </p:nvPr>
        </p:nvGraphicFramePr>
        <p:xfrm>
          <a:off x="7921592" y="5315095"/>
          <a:ext cx="1804734" cy="441350"/>
        </p:xfrm>
        <a:graphic>
          <a:graphicData uri="http://schemas.openxmlformats.org/drawingml/2006/table">
            <a:tbl>
              <a:tblPr/>
              <a:tblGrid>
                <a:gridCol w="1804734">
                  <a:extLst>
                    <a:ext uri="{9D8B030D-6E8A-4147-A177-3AD203B41FA5}">
                      <a16:colId xmlns:a16="http://schemas.microsoft.com/office/drawing/2014/main" val="3094545328"/>
                    </a:ext>
                  </a:extLst>
                </a:gridCol>
              </a:tblGrid>
              <a:tr h="441350">
                <a:tc>
                  <a:txBody>
                    <a:bodyPr/>
                    <a:lstStyle/>
                    <a:p>
                      <a:r>
                        <a:rPr lang="uk-UA" dirty="0"/>
                        <a:t>театральна</a:t>
                      </a:r>
                      <a:endParaRPr lang="x-none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661783"/>
                  </a:ext>
                </a:extLst>
              </a:tr>
            </a:tbl>
          </a:graphicData>
        </a:graphic>
      </p:graphicFrame>
      <p:graphicFrame>
        <p:nvGraphicFramePr>
          <p:cNvPr id="28" name="Таблиця 27">
            <a:extLst>
              <a:ext uri="{FF2B5EF4-FFF2-40B4-BE49-F238E27FC236}">
                <a16:creationId xmlns:a16="http://schemas.microsoft.com/office/drawing/2014/main" id="{227A69F3-AC44-00A5-79F3-55B6BC35FB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483925"/>
              </p:ext>
            </p:extLst>
          </p:nvPr>
        </p:nvGraphicFramePr>
        <p:xfrm>
          <a:off x="10017457" y="5060482"/>
          <a:ext cx="1897810" cy="375385"/>
        </p:xfrm>
        <a:graphic>
          <a:graphicData uri="http://schemas.openxmlformats.org/drawingml/2006/table">
            <a:tbl>
              <a:tblPr/>
              <a:tblGrid>
                <a:gridCol w="1897810">
                  <a:extLst>
                    <a:ext uri="{9D8B030D-6E8A-4147-A177-3AD203B41FA5}">
                      <a16:colId xmlns:a16="http://schemas.microsoft.com/office/drawing/2014/main" val="2310903394"/>
                    </a:ext>
                  </a:extLst>
                </a:gridCol>
              </a:tblGrid>
              <a:tr h="375385">
                <a:tc>
                  <a:txBody>
                    <a:bodyPr/>
                    <a:lstStyle/>
                    <a:p>
                      <a:r>
                        <a:rPr lang="uk-UA" dirty="0"/>
                        <a:t>образотворча</a:t>
                      </a:r>
                      <a:endParaRPr lang="x-none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894122"/>
                  </a:ext>
                </a:extLst>
              </a:tr>
            </a:tbl>
          </a:graphicData>
        </a:graphic>
      </p:graphicFrame>
      <p:graphicFrame>
        <p:nvGraphicFramePr>
          <p:cNvPr id="29" name="Таблиця 28">
            <a:extLst>
              <a:ext uri="{FF2B5EF4-FFF2-40B4-BE49-F238E27FC236}">
                <a16:creationId xmlns:a16="http://schemas.microsoft.com/office/drawing/2014/main" id="{754CE3B2-7E46-3B6F-84F3-133F263912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565633"/>
              </p:ext>
            </p:extLst>
          </p:nvPr>
        </p:nvGraphicFramePr>
        <p:xfrm>
          <a:off x="8406877" y="6393171"/>
          <a:ext cx="3474720" cy="365760"/>
        </p:xfrm>
        <a:graphic>
          <a:graphicData uri="http://schemas.openxmlformats.org/drawingml/2006/table">
            <a:tbl>
              <a:tblPr/>
              <a:tblGrid>
                <a:gridCol w="3474720">
                  <a:extLst>
                    <a:ext uri="{9D8B030D-6E8A-4147-A177-3AD203B41FA5}">
                      <a16:colId xmlns:a16="http://schemas.microsoft.com/office/drawing/2014/main" val="1937033842"/>
                    </a:ext>
                  </a:extLst>
                </a:gridCol>
              </a:tblGrid>
              <a:tr h="336884">
                <a:tc>
                  <a:txBody>
                    <a:bodyPr/>
                    <a:lstStyle/>
                    <a:p>
                      <a:r>
                        <a:rPr lang="uk-UA" dirty="0" err="1"/>
                        <a:t>Малювання,аплікація,ліплення</a:t>
                      </a:r>
                      <a:endParaRPr lang="x-none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7671367"/>
                  </a:ext>
                </a:extLst>
              </a:tr>
            </a:tbl>
          </a:graphicData>
        </a:graphic>
      </p:graphicFrame>
      <p:cxnSp>
        <p:nvCxnSpPr>
          <p:cNvPr id="33" name="Сполучна лінія: уступом 32">
            <a:extLst>
              <a:ext uri="{FF2B5EF4-FFF2-40B4-BE49-F238E27FC236}">
                <a16:creationId xmlns:a16="http://schemas.microsoft.com/office/drawing/2014/main" id="{E5FD8252-4F5B-065D-2B94-A0110346A915}"/>
              </a:ext>
            </a:extLst>
          </p:cNvPr>
          <p:cNvCxnSpPr>
            <a:endCxn id="10" idx="1"/>
          </p:cNvCxnSpPr>
          <p:nvPr/>
        </p:nvCxnSpPr>
        <p:spPr>
          <a:xfrm rot="16200000" flipH="1">
            <a:off x="-1786691" y="3033160"/>
            <a:ext cx="4150896" cy="115504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Сполучна лінія: уступом 38">
            <a:extLst>
              <a:ext uri="{FF2B5EF4-FFF2-40B4-BE49-F238E27FC236}">
                <a16:creationId xmlns:a16="http://schemas.microsoft.com/office/drawing/2014/main" id="{40FA1E94-D53B-E358-3729-0F21B273110E}"/>
              </a:ext>
            </a:extLst>
          </p:cNvPr>
          <p:cNvCxnSpPr>
            <a:endCxn id="7" idx="1"/>
          </p:cNvCxnSpPr>
          <p:nvPr/>
        </p:nvCxnSpPr>
        <p:spPr>
          <a:xfrm flipV="1">
            <a:off x="231006" y="1359568"/>
            <a:ext cx="115503" cy="4090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получна лінія: уступом 40">
            <a:extLst>
              <a:ext uri="{FF2B5EF4-FFF2-40B4-BE49-F238E27FC236}">
                <a16:creationId xmlns:a16="http://schemas.microsoft.com/office/drawing/2014/main" id="{39B9AE58-1E75-71BE-866C-208066E51FD8}"/>
              </a:ext>
            </a:extLst>
          </p:cNvPr>
          <p:cNvCxnSpPr>
            <a:endCxn id="9" idx="1"/>
          </p:cNvCxnSpPr>
          <p:nvPr/>
        </p:nvCxnSpPr>
        <p:spPr>
          <a:xfrm>
            <a:off x="231005" y="3205213"/>
            <a:ext cx="173255" cy="127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получна лінія: уступом 42">
            <a:extLst>
              <a:ext uri="{FF2B5EF4-FFF2-40B4-BE49-F238E27FC236}">
                <a16:creationId xmlns:a16="http://schemas.microsoft.com/office/drawing/2014/main" id="{330546E9-D700-C466-8EBE-3DC6B96156C1}"/>
              </a:ext>
            </a:extLst>
          </p:cNvPr>
          <p:cNvCxnSpPr>
            <a:endCxn id="8" idx="1"/>
          </p:cNvCxnSpPr>
          <p:nvPr/>
        </p:nvCxnSpPr>
        <p:spPr>
          <a:xfrm rot="16200000" flipH="1">
            <a:off x="2909671" y="1066431"/>
            <a:ext cx="511674" cy="39704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получна лінія: уступом 44">
            <a:extLst>
              <a:ext uri="{FF2B5EF4-FFF2-40B4-BE49-F238E27FC236}">
                <a16:creationId xmlns:a16="http://schemas.microsoft.com/office/drawing/2014/main" id="{FF75DEFE-8836-C19C-51A0-757246A64B96}"/>
              </a:ext>
            </a:extLst>
          </p:cNvPr>
          <p:cNvCxnSpPr>
            <a:cxnSpLocks/>
            <a:endCxn id="11" idx="1"/>
          </p:cNvCxnSpPr>
          <p:nvPr/>
        </p:nvCxnSpPr>
        <p:spPr>
          <a:xfrm rot="16200000" flipH="1">
            <a:off x="2328414" y="2193658"/>
            <a:ext cx="1850455" cy="18227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Сполучна лінія: уступом 47">
            <a:extLst>
              <a:ext uri="{FF2B5EF4-FFF2-40B4-BE49-F238E27FC236}">
                <a16:creationId xmlns:a16="http://schemas.microsoft.com/office/drawing/2014/main" id="{0877006F-E539-ED65-BC4A-F1C3C15838B2}"/>
              </a:ext>
            </a:extLst>
          </p:cNvPr>
          <p:cNvCxnSpPr>
            <a:endCxn id="12" idx="1"/>
          </p:cNvCxnSpPr>
          <p:nvPr/>
        </p:nvCxnSpPr>
        <p:spPr>
          <a:xfrm rot="16200000" flipH="1">
            <a:off x="2441355" y="3861081"/>
            <a:ext cx="1696454" cy="23552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Сполучна лінія: уступом 49">
            <a:extLst>
              <a:ext uri="{FF2B5EF4-FFF2-40B4-BE49-F238E27FC236}">
                <a16:creationId xmlns:a16="http://schemas.microsoft.com/office/drawing/2014/main" id="{2F984412-D583-E7E5-4563-845E9AEB1C22}"/>
              </a:ext>
            </a:extLst>
          </p:cNvPr>
          <p:cNvCxnSpPr>
            <a:endCxn id="13" idx="1"/>
          </p:cNvCxnSpPr>
          <p:nvPr/>
        </p:nvCxnSpPr>
        <p:spPr>
          <a:xfrm rot="16200000" flipH="1">
            <a:off x="3069555" y="4977766"/>
            <a:ext cx="466829" cy="16543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получна лінія: уступом 57">
            <a:extLst>
              <a:ext uri="{FF2B5EF4-FFF2-40B4-BE49-F238E27FC236}">
                <a16:creationId xmlns:a16="http://schemas.microsoft.com/office/drawing/2014/main" id="{92BDD57F-3068-184E-2400-492E84A92C47}"/>
              </a:ext>
            </a:extLst>
          </p:cNvPr>
          <p:cNvCxnSpPr>
            <a:endCxn id="17" idx="1"/>
          </p:cNvCxnSpPr>
          <p:nvPr/>
        </p:nvCxnSpPr>
        <p:spPr>
          <a:xfrm rot="16200000" flipH="1">
            <a:off x="4794583" y="2279982"/>
            <a:ext cx="1657954" cy="27432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 зі стрілкою 61">
            <a:extLst>
              <a:ext uri="{FF2B5EF4-FFF2-40B4-BE49-F238E27FC236}">
                <a16:creationId xmlns:a16="http://schemas.microsoft.com/office/drawing/2014/main" id="{392C8F44-CE45-2F17-5E90-6C22344223DD}"/>
              </a:ext>
            </a:extLst>
          </p:cNvPr>
          <p:cNvCxnSpPr>
            <a:endCxn id="16" idx="1"/>
          </p:cNvCxnSpPr>
          <p:nvPr/>
        </p:nvCxnSpPr>
        <p:spPr>
          <a:xfrm>
            <a:off x="5505651" y="1848051"/>
            <a:ext cx="327259" cy="132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 зі стрілкою 63">
            <a:extLst>
              <a:ext uri="{FF2B5EF4-FFF2-40B4-BE49-F238E27FC236}">
                <a16:creationId xmlns:a16="http://schemas.microsoft.com/office/drawing/2014/main" id="{F2F071BF-1F8B-E7E4-69BD-E61B60E0D165}"/>
              </a:ext>
            </a:extLst>
          </p:cNvPr>
          <p:cNvCxnSpPr/>
          <p:nvPr/>
        </p:nvCxnSpPr>
        <p:spPr>
          <a:xfrm flipH="1">
            <a:off x="6925378" y="5009950"/>
            <a:ext cx="683995" cy="187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 зі стрілкою 65">
            <a:extLst>
              <a:ext uri="{FF2B5EF4-FFF2-40B4-BE49-F238E27FC236}">
                <a16:creationId xmlns:a16="http://schemas.microsoft.com/office/drawing/2014/main" id="{1FF29C3A-4AEA-2CD1-375C-AE6D2F37B86D}"/>
              </a:ext>
            </a:extLst>
          </p:cNvPr>
          <p:cNvCxnSpPr/>
          <p:nvPr/>
        </p:nvCxnSpPr>
        <p:spPr>
          <a:xfrm>
            <a:off x="10857295" y="5029199"/>
            <a:ext cx="577518" cy="264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Сполучна лінія: уступом 67">
            <a:extLst>
              <a:ext uri="{FF2B5EF4-FFF2-40B4-BE49-F238E27FC236}">
                <a16:creationId xmlns:a16="http://schemas.microsoft.com/office/drawing/2014/main" id="{C0B04C59-1787-D78D-A9B2-093DD4CE168B}"/>
              </a:ext>
            </a:extLst>
          </p:cNvPr>
          <p:cNvCxnSpPr>
            <a:endCxn id="26" idx="1"/>
          </p:cNvCxnSpPr>
          <p:nvPr/>
        </p:nvCxnSpPr>
        <p:spPr>
          <a:xfrm rot="16200000" flipH="1">
            <a:off x="5363676" y="6080759"/>
            <a:ext cx="1029906" cy="9143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DA4A0536-AB9B-E051-ABE9-25BBBF43B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66" y="1515785"/>
            <a:ext cx="1963504" cy="1470447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44C12D5F-94AB-6238-C772-D9F1F6C197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25" y="3387052"/>
            <a:ext cx="2302245" cy="1440014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0C8F574E-5BC6-8692-4AE9-CF7CF25DFC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95" y="5457840"/>
            <a:ext cx="1793081" cy="134481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661882BD-63C2-70D3-8B5C-30EBFFE4C6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80" y="1566509"/>
            <a:ext cx="1602418" cy="1455824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61774E65-4FC3-82B7-5B91-8B7B0F9A58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969" y="3414342"/>
            <a:ext cx="1809146" cy="1198776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EDD7A373-FB45-6CEC-3FA4-5F67FD55B9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342" y="5611525"/>
            <a:ext cx="1531847" cy="1147406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D98FC093-929C-A2B1-E1C8-D5E37A669A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500" y="2002048"/>
            <a:ext cx="986588" cy="976975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21130749-FD4E-C876-B0CA-035932DEE3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190" y="3419418"/>
            <a:ext cx="1993736" cy="1497517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EDC6B1C1-7D1A-A09B-CE7F-5DD1D0DC078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689" y="1985877"/>
            <a:ext cx="1203157" cy="1009316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D4067F30-237D-B380-8773-A25E0034D30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194814" y="3312289"/>
            <a:ext cx="1321267" cy="99095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5C4570D2-AFAB-F601-5FFD-F85EB04502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407" y="2274722"/>
            <a:ext cx="1370349" cy="1026439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E99CCBBB-53EC-F6A8-BCF5-EB9C87B05A5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683" y="5611525"/>
            <a:ext cx="1294597" cy="722807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26658C8B-19CE-310A-1B71-42D6D0A096D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747195" y="5679251"/>
            <a:ext cx="1515824" cy="795597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7D9547FF-BFD4-D5AD-601C-7B6E2AC9B1E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592" y="5457840"/>
            <a:ext cx="1386043" cy="77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8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F600DA4-02B7-EF1A-CFDB-AF3ABB1E220C}"/>
              </a:ext>
            </a:extLst>
          </p:cNvPr>
          <p:cNvSpPr txBox="1"/>
          <p:nvPr/>
        </p:nvSpPr>
        <p:spPr>
          <a:xfrm>
            <a:off x="442762" y="356136"/>
            <a:ext cx="8703644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400" dirty="0"/>
              <a:t>          </a:t>
            </a:r>
            <a:r>
              <a:rPr lang="uk-UA" sz="2400" b="1" dirty="0"/>
              <a:t>Функціональне призначення різних видів діяльності.</a:t>
            </a:r>
          </a:p>
          <a:p>
            <a:endParaRPr lang="uk-UA" sz="2400" dirty="0"/>
          </a:p>
          <a:p>
            <a:r>
              <a:rPr lang="uk-UA" sz="2400" dirty="0"/>
              <a:t>- Озброює знаннями, вміннями і навичками сприяє вихованню світогляду, моральних, естетичних якостей дітей розвиває пізнавальні сили, особистісні утворення : самостійність, пізнавальний інтерес. Виявляє й реалізує потенційні можливості дітей.</a:t>
            </a:r>
          </a:p>
          <a:p>
            <a:r>
              <a:rPr lang="uk-UA" sz="2400" dirty="0"/>
              <a:t>- прилучає до пошукової та творчої діяльності озброює практичними знаннями, вміннями і навичками. Розвиває сенсорно-рухову сферу, розширює загальний кругозір готує психологічно та практично до праці допомагає визначити значущість праці в житті людини.</a:t>
            </a:r>
          </a:p>
          <a:p>
            <a:r>
              <a:rPr lang="uk-UA" sz="2400" dirty="0"/>
              <a:t>- сприяє обміну досвідом та знаннями встановлює комунікативні взаємозв’язки між учасниками спілкування</a:t>
            </a:r>
            <a:r>
              <a:rPr lang="uk-UA" sz="2400" dirty="0" smtClean="0"/>
              <a:t>. Сприяє </a:t>
            </a:r>
            <a:r>
              <a:rPr lang="uk-UA" sz="2400" dirty="0"/>
              <a:t>формуванню міжособистісних відносин. </a:t>
            </a:r>
          </a:p>
        </p:txBody>
      </p:sp>
    </p:spTree>
    <p:extLst>
      <p:ext uri="{BB962C8B-B14F-4D97-AF65-F5344CB8AC3E}">
        <p14:creationId xmlns:p14="http://schemas.microsoft.com/office/powerpoint/2010/main" val="242535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49D810-70B8-6EA9-7B46-637EE636CE3F}"/>
              </a:ext>
            </a:extLst>
          </p:cNvPr>
          <p:cNvSpPr txBox="1"/>
          <p:nvPr/>
        </p:nvSpPr>
        <p:spPr>
          <a:xfrm>
            <a:off x="423512" y="279134"/>
            <a:ext cx="8722894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b="1" dirty="0"/>
              <a:t>                   Художня діяльність. </a:t>
            </a:r>
          </a:p>
          <a:p>
            <a:endParaRPr lang="uk-UA" sz="3200" b="1" dirty="0"/>
          </a:p>
          <a:p>
            <a:r>
              <a:rPr lang="uk-UA" dirty="0"/>
              <a:t>-</a:t>
            </a:r>
            <a:r>
              <a:rPr lang="uk-UA" sz="2400" dirty="0"/>
              <a:t>Сприяє естетичному сприянню та освоєнню діяльності.</a:t>
            </a:r>
          </a:p>
          <a:p>
            <a:r>
              <a:rPr lang="uk-UA" sz="2400" dirty="0"/>
              <a:t>-Художня діяльність розвиває художній кругозір дитини.</a:t>
            </a:r>
          </a:p>
          <a:p>
            <a:r>
              <a:rPr lang="uk-UA" sz="2400" dirty="0"/>
              <a:t>-формує ціннісні орієнтації в галузі мистецтва;</a:t>
            </a:r>
          </a:p>
          <a:p>
            <a:r>
              <a:rPr lang="uk-UA" sz="2400" dirty="0"/>
              <a:t>-збагачує емоційну сферу дитини;</a:t>
            </a:r>
          </a:p>
          <a:p>
            <a:r>
              <a:rPr lang="uk-UA" sz="2400" dirty="0"/>
              <a:t>-виявляє та розвиває творчі здібності дитини.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ACB2BBD-2F39-C761-F0C4-5EEEA835B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12" y="3303971"/>
            <a:ext cx="4507082" cy="33759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F46820-AA82-B5D3-75AD-B12D7A794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808" y="3476923"/>
            <a:ext cx="5221209" cy="292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3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B93065-C75E-2A1E-0382-AA8A414F7DDD}"/>
              </a:ext>
            </a:extLst>
          </p:cNvPr>
          <p:cNvSpPr txBox="1"/>
          <p:nvPr/>
        </p:nvSpPr>
        <p:spPr>
          <a:xfrm>
            <a:off x="567892" y="109182"/>
            <a:ext cx="10664215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dirty="0"/>
              <a:t>Сутність діяльнісного підходу в педагогіці полягає в його орієнтованості на розвиток творчого потенціалу дітей. Отже, головним завданням діяльнісного навчання є не лише опанування дитиною певною системою знань, але й формування вміння на основі засвоєних знань та способів діяльності самостійно орієнтуватися в будь-якій незнайомій інформації та збагачувати власний досвід через взаємодію з іншими людьми.</a:t>
            </a:r>
          </a:p>
        </p:txBody>
      </p:sp>
    </p:spTree>
    <p:extLst>
      <p:ext uri="{BB962C8B-B14F-4D97-AF65-F5344CB8AC3E}">
        <p14:creationId xmlns:p14="http://schemas.microsoft.com/office/powerpoint/2010/main" val="261690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77FD9D-377F-B640-5965-72B324361BE5}"/>
              </a:ext>
            </a:extLst>
          </p:cNvPr>
          <p:cNvSpPr txBox="1"/>
          <p:nvPr/>
        </p:nvSpPr>
        <p:spPr>
          <a:xfrm>
            <a:off x="115503" y="202131"/>
            <a:ext cx="10635916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600" b="1" dirty="0"/>
              <a:t>                      Позиції діяльнісного підходу</a:t>
            </a:r>
          </a:p>
          <a:p>
            <a:endParaRPr lang="uk-UA" sz="3600" b="1" dirty="0"/>
          </a:p>
          <a:p>
            <a:r>
              <a:rPr lang="uk-UA" sz="3200" dirty="0"/>
              <a:t>-оволодіння теоретичними знаннями відбувається у процесі вирішення конкретного завдання;</a:t>
            </a:r>
          </a:p>
          <a:p>
            <a:r>
              <a:rPr lang="uk-UA" sz="3200" dirty="0"/>
              <a:t>-теоретичне поняття засвоюється лише під час активної діяльності суб’єкта;</a:t>
            </a:r>
          </a:p>
          <a:p>
            <a:r>
              <a:rPr lang="uk-UA" sz="3200" dirty="0"/>
              <a:t>-високий рівень активності дітей у процесі навчально-виховної роботи зумовлюється посиленою мотивацією;</a:t>
            </a:r>
          </a:p>
          <a:p>
            <a:r>
              <a:rPr lang="uk-UA" sz="3200" dirty="0"/>
              <a:t>-формування понятійних засобів мислення відбувається шляхом інтеріоризації;</a:t>
            </a:r>
          </a:p>
          <a:p>
            <a:r>
              <a:rPr lang="uk-UA" sz="3200" dirty="0"/>
              <a:t>-проведення аналізу та самоаналізу діяльності впливає на якість її освоєння.</a:t>
            </a:r>
          </a:p>
        </p:txBody>
      </p:sp>
    </p:spTree>
    <p:extLst>
      <p:ext uri="{BB962C8B-B14F-4D97-AF65-F5344CB8AC3E}">
        <p14:creationId xmlns:p14="http://schemas.microsoft.com/office/powerpoint/2010/main" val="73005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48175F-FD88-C9B4-8764-764D94BBCC95}"/>
              </a:ext>
            </a:extLst>
          </p:cNvPr>
          <p:cNvSpPr txBox="1"/>
          <p:nvPr/>
        </p:nvSpPr>
        <p:spPr>
          <a:xfrm>
            <a:off x="510139" y="317634"/>
            <a:ext cx="1135781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3200" dirty="0"/>
              <a:t>                       </a:t>
            </a:r>
            <a:r>
              <a:rPr lang="uk-UA" sz="3200" b="1" dirty="0"/>
              <a:t>Принципи діяльнісного підходу</a:t>
            </a:r>
          </a:p>
          <a:p>
            <a:endParaRPr lang="uk-UA" sz="3200" b="1" dirty="0"/>
          </a:p>
          <a:p>
            <a:r>
              <a:rPr lang="uk-UA" sz="2400" dirty="0"/>
              <a:t>- принцип діяльності - відкриття нового знання самою дитиною;</a:t>
            </a:r>
          </a:p>
          <a:p>
            <a:r>
              <a:rPr lang="uk-UA" sz="2400" dirty="0"/>
              <a:t>- принцип психологічної комфортності - віра в сили та можливості дитини;</a:t>
            </a:r>
          </a:p>
          <a:p>
            <a:r>
              <a:rPr lang="uk-UA" sz="2400" dirty="0"/>
              <a:t>- принцип варіативності - формування вміння добирати різні варіанти розв’язання завдань;</a:t>
            </a:r>
          </a:p>
          <a:p>
            <a:r>
              <a:rPr lang="uk-UA" sz="2400" dirty="0"/>
              <a:t>- принцип обов’язкової результативності кожного виду діяльності - дитина повинна бачити результати своєї діяльності, уміти застосовувати отримані знання в повсякденному житті;</a:t>
            </a:r>
          </a:p>
          <a:p>
            <a:r>
              <a:rPr lang="uk-UA" sz="2400" dirty="0"/>
              <a:t>- принцип високої мотивованості будь-яких видів діяльності - у дитини повинен бути мотив до виконання певної дії, вона має знати, навіщо її виконує;</a:t>
            </a:r>
          </a:p>
          <a:p>
            <a:r>
              <a:rPr lang="uk-UA" sz="2400" dirty="0"/>
              <a:t>- принцип обов'язкової рефлективності будь-якої діяльності - дитина вчиться </a:t>
            </a:r>
            <a:r>
              <a:rPr lang="uk-UA" sz="2400" dirty="0" err="1"/>
              <a:t>аналізувати,що</a:t>
            </a:r>
            <a:r>
              <a:rPr lang="uk-UA" sz="2400" dirty="0"/>
              <a:t> вдалося зробити, а що можна було зробити по-іншому;</a:t>
            </a:r>
          </a:p>
          <a:p>
            <a:r>
              <a:rPr lang="uk-UA" sz="2400" dirty="0"/>
              <a:t>принцип співробітництва в організації та управлінні різними видами діяльності дітей;</a:t>
            </a:r>
          </a:p>
          <a:p>
            <a:r>
              <a:rPr lang="uk-UA" sz="2400" dirty="0"/>
              <a:t>- принцип активності дитини в освітньому процесі - цілеспрямоване активне сприйняття дитиною досліджуваних явищ, їх осмислення, засвоєння та застосування. </a:t>
            </a:r>
          </a:p>
          <a:p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62693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TM02900688[[fn=Грань]]</Template>
  <TotalTime>939</TotalTime>
  <Words>920</Words>
  <Application>Microsoft Office PowerPoint</Application>
  <PresentationFormat>Широкоэкранный</PresentationFormat>
  <Paragraphs>97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Trebuchet MS</vt:lpstr>
      <vt:lpstr>Wingdings 3</vt:lpstr>
      <vt:lpstr>Грань</vt:lpstr>
      <vt:lpstr>Діяльнісний підхід в освітньому процесі в дошкіллі. Сутність та особливості реалізації.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Діяльнісний підхід в освітньому процесі в дошкіллі. Сутність та особливості реалізації.</dc:title>
  <dc:creator>Елена Вертегел</dc:creator>
  <cp:lastModifiedBy>Administrator</cp:lastModifiedBy>
  <cp:revision>5</cp:revision>
  <dcterms:created xsi:type="dcterms:W3CDTF">2024-01-15T17:47:56Z</dcterms:created>
  <dcterms:modified xsi:type="dcterms:W3CDTF">2024-01-16T10:07:09Z</dcterms:modified>
</cp:coreProperties>
</file>