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7" r:id="rId3"/>
    <p:sldId id="258" r:id="rId4"/>
    <p:sldId id="267"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C27FE4A5-B673-4978-9566-C14E77627E7A}" type="datetimeFigureOut">
              <a:rPr lang="uk-UA" smtClean="0"/>
              <a:t>30.01.2024</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54337B8F-DC6C-4EAB-B668-F9EC711CCD48}" type="slidenum">
              <a:rPr lang="uk-UA" smtClean="0"/>
              <a:t>‹#›</a:t>
            </a:fld>
            <a:endParaRPr lang="uk-UA" dirty="0"/>
          </a:p>
        </p:txBody>
      </p:sp>
    </p:spTree>
    <p:extLst>
      <p:ext uri="{BB962C8B-B14F-4D97-AF65-F5344CB8AC3E}">
        <p14:creationId xmlns:p14="http://schemas.microsoft.com/office/powerpoint/2010/main" val="2212584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C27FE4A5-B673-4978-9566-C14E77627E7A}" type="datetimeFigureOut">
              <a:rPr lang="uk-UA" smtClean="0"/>
              <a:t>30.01.2024</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54337B8F-DC6C-4EAB-B668-F9EC711CCD48}" type="slidenum">
              <a:rPr lang="uk-UA" smtClean="0"/>
              <a:t>‹#›</a:t>
            </a:fld>
            <a:endParaRPr lang="uk-UA" dirty="0"/>
          </a:p>
        </p:txBody>
      </p:sp>
    </p:spTree>
    <p:extLst>
      <p:ext uri="{BB962C8B-B14F-4D97-AF65-F5344CB8AC3E}">
        <p14:creationId xmlns:p14="http://schemas.microsoft.com/office/powerpoint/2010/main" val="801796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C27FE4A5-B673-4978-9566-C14E77627E7A}" type="datetimeFigureOut">
              <a:rPr lang="uk-UA" smtClean="0"/>
              <a:t>30.01.2024</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54337B8F-DC6C-4EAB-B668-F9EC711CCD48}" type="slidenum">
              <a:rPr lang="uk-UA" smtClean="0"/>
              <a:t>‹#›</a:t>
            </a:fld>
            <a:endParaRPr lang="uk-UA" dirty="0"/>
          </a:p>
        </p:txBody>
      </p:sp>
    </p:spTree>
    <p:extLst>
      <p:ext uri="{BB962C8B-B14F-4D97-AF65-F5344CB8AC3E}">
        <p14:creationId xmlns:p14="http://schemas.microsoft.com/office/powerpoint/2010/main" val="1894504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C27FE4A5-B673-4978-9566-C14E77627E7A}" type="datetimeFigureOut">
              <a:rPr lang="uk-UA" smtClean="0"/>
              <a:t>30.01.2024</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54337B8F-DC6C-4EAB-B668-F9EC711CCD48}" type="slidenum">
              <a:rPr lang="uk-UA" smtClean="0"/>
              <a:t>‹#›</a:t>
            </a:fld>
            <a:endParaRPr lang="uk-UA" dirty="0"/>
          </a:p>
        </p:txBody>
      </p:sp>
    </p:spTree>
    <p:extLst>
      <p:ext uri="{BB962C8B-B14F-4D97-AF65-F5344CB8AC3E}">
        <p14:creationId xmlns:p14="http://schemas.microsoft.com/office/powerpoint/2010/main" val="1615161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27FE4A5-B673-4978-9566-C14E77627E7A}" type="datetimeFigureOut">
              <a:rPr lang="uk-UA" smtClean="0"/>
              <a:t>30.01.2024</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54337B8F-DC6C-4EAB-B668-F9EC711CCD48}" type="slidenum">
              <a:rPr lang="uk-UA" smtClean="0"/>
              <a:t>‹#›</a:t>
            </a:fld>
            <a:endParaRPr lang="uk-UA" dirty="0"/>
          </a:p>
        </p:txBody>
      </p:sp>
    </p:spTree>
    <p:extLst>
      <p:ext uri="{BB962C8B-B14F-4D97-AF65-F5344CB8AC3E}">
        <p14:creationId xmlns:p14="http://schemas.microsoft.com/office/powerpoint/2010/main" val="2967741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C27FE4A5-B673-4978-9566-C14E77627E7A}" type="datetimeFigureOut">
              <a:rPr lang="uk-UA" smtClean="0"/>
              <a:t>30.01.2024</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54337B8F-DC6C-4EAB-B668-F9EC711CCD48}" type="slidenum">
              <a:rPr lang="uk-UA" smtClean="0"/>
              <a:t>‹#›</a:t>
            </a:fld>
            <a:endParaRPr lang="uk-UA" dirty="0"/>
          </a:p>
        </p:txBody>
      </p:sp>
    </p:spTree>
    <p:extLst>
      <p:ext uri="{BB962C8B-B14F-4D97-AF65-F5344CB8AC3E}">
        <p14:creationId xmlns:p14="http://schemas.microsoft.com/office/powerpoint/2010/main" val="2791571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C27FE4A5-B673-4978-9566-C14E77627E7A}" type="datetimeFigureOut">
              <a:rPr lang="uk-UA" smtClean="0"/>
              <a:t>30.01.2024</a:t>
            </a:fld>
            <a:endParaRPr lang="uk-UA" dirty="0"/>
          </a:p>
        </p:txBody>
      </p:sp>
      <p:sp>
        <p:nvSpPr>
          <p:cNvPr id="8" name="Нижний колонтитул 7"/>
          <p:cNvSpPr>
            <a:spLocks noGrp="1"/>
          </p:cNvSpPr>
          <p:nvPr>
            <p:ph type="ftr" sz="quarter" idx="11"/>
          </p:nvPr>
        </p:nvSpPr>
        <p:spPr/>
        <p:txBody>
          <a:bodyPr/>
          <a:lstStyle/>
          <a:p>
            <a:endParaRPr lang="uk-UA" dirty="0"/>
          </a:p>
        </p:txBody>
      </p:sp>
      <p:sp>
        <p:nvSpPr>
          <p:cNvPr id="9" name="Номер слайда 8"/>
          <p:cNvSpPr>
            <a:spLocks noGrp="1"/>
          </p:cNvSpPr>
          <p:nvPr>
            <p:ph type="sldNum" sz="quarter" idx="12"/>
          </p:nvPr>
        </p:nvSpPr>
        <p:spPr/>
        <p:txBody>
          <a:bodyPr/>
          <a:lstStyle/>
          <a:p>
            <a:fld id="{54337B8F-DC6C-4EAB-B668-F9EC711CCD48}" type="slidenum">
              <a:rPr lang="uk-UA" smtClean="0"/>
              <a:t>‹#›</a:t>
            </a:fld>
            <a:endParaRPr lang="uk-UA" dirty="0"/>
          </a:p>
        </p:txBody>
      </p:sp>
    </p:spTree>
    <p:extLst>
      <p:ext uri="{BB962C8B-B14F-4D97-AF65-F5344CB8AC3E}">
        <p14:creationId xmlns:p14="http://schemas.microsoft.com/office/powerpoint/2010/main" val="2790914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C27FE4A5-B673-4978-9566-C14E77627E7A}" type="datetimeFigureOut">
              <a:rPr lang="uk-UA" smtClean="0"/>
              <a:t>30.01.2024</a:t>
            </a:fld>
            <a:endParaRPr lang="uk-UA" dirty="0"/>
          </a:p>
        </p:txBody>
      </p:sp>
      <p:sp>
        <p:nvSpPr>
          <p:cNvPr id="4" name="Нижний колонтитул 3"/>
          <p:cNvSpPr>
            <a:spLocks noGrp="1"/>
          </p:cNvSpPr>
          <p:nvPr>
            <p:ph type="ftr" sz="quarter" idx="11"/>
          </p:nvPr>
        </p:nvSpPr>
        <p:spPr/>
        <p:txBody>
          <a:bodyPr/>
          <a:lstStyle/>
          <a:p>
            <a:endParaRPr lang="uk-UA" dirty="0"/>
          </a:p>
        </p:txBody>
      </p:sp>
      <p:sp>
        <p:nvSpPr>
          <p:cNvPr id="5" name="Номер слайда 4"/>
          <p:cNvSpPr>
            <a:spLocks noGrp="1"/>
          </p:cNvSpPr>
          <p:nvPr>
            <p:ph type="sldNum" sz="quarter" idx="12"/>
          </p:nvPr>
        </p:nvSpPr>
        <p:spPr/>
        <p:txBody>
          <a:bodyPr/>
          <a:lstStyle/>
          <a:p>
            <a:fld id="{54337B8F-DC6C-4EAB-B668-F9EC711CCD48}" type="slidenum">
              <a:rPr lang="uk-UA" smtClean="0"/>
              <a:t>‹#›</a:t>
            </a:fld>
            <a:endParaRPr lang="uk-UA" dirty="0"/>
          </a:p>
        </p:txBody>
      </p:sp>
    </p:spTree>
    <p:extLst>
      <p:ext uri="{BB962C8B-B14F-4D97-AF65-F5344CB8AC3E}">
        <p14:creationId xmlns:p14="http://schemas.microsoft.com/office/powerpoint/2010/main" val="2350976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27FE4A5-B673-4978-9566-C14E77627E7A}" type="datetimeFigureOut">
              <a:rPr lang="uk-UA" smtClean="0"/>
              <a:t>30.01.2024</a:t>
            </a:fld>
            <a:endParaRPr lang="uk-UA" dirty="0"/>
          </a:p>
        </p:txBody>
      </p:sp>
      <p:sp>
        <p:nvSpPr>
          <p:cNvPr id="3" name="Нижний колонтитул 2"/>
          <p:cNvSpPr>
            <a:spLocks noGrp="1"/>
          </p:cNvSpPr>
          <p:nvPr>
            <p:ph type="ftr" sz="quarter" idx="11"/>
          </p:nvPr>
        </p:nvSpPr>
        <p:spPr/>
        <p:txBody>
          <a:bodyPr/>
          <a:lstStyle/>
          <a:p>
            <a:endParaRPr lang="uk-UA" dirty="0"/>
          </a:p>
        </p:txBody>
      </p:sp>
      <p:sp>
        <p:nvSpPr>
          <p:cNvPr id="4" name="Номер слайда 3"/>
          <p:cNvSpPr>
            <a:spLocks noGrp="1"/>
          </p:cNvSpPr>
          <p:nvPr>
            <p:ph type="sldNum" sz="quarter" idx="12"/>
          </p:nvPr>
        </p:nvSpPr>
        <p:spPr/>
        <p:txBody>
          <a:bodyPr/>
          <a:lstStyle/>
          <a:p>
            <a:fld id="{54337B8F-DC6C-4EAB-B668-F9EC711CCD48}" type="slidenum">
              <a:rPr lang="uk-UA" smtClean="0"/>
              <a:t>‹#›</a:t>
            </a:fld>
            <a:endParaRPr lang="uk-UA" dirty="0"/>
          </a:p>
        </p:txBody>
      </p:sp>
    </p:spTree>
    <p:extLst>
      <p:ext uri="{BB962C8B-B14F-4D97-AF65-F5344CB8AC3E}">
        <p14:creationId xmlns:p14="http://schemas.microsoft.com/office/powerpoint/2010/main" val="3762555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27FE4A5-B673-4978-9566-C14E77627E7A}" type="datetimeFigureOut">
              <a:rPr lang="uk-UA" smtClean="0"/>
              <a:t>30.01.2024</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54337B8F-DC6C-4EAB-B668-F9EC711CCD48}" type="slidenum">
              <a:rPr lang="uk-UA" smtClean="0"/>
              <a:t>‹#›</a:t>
            </a:fld>
            <a:endParaRPr lang="uk-UA" dirty="0"/>
          </a:p>
        </p:txBody>
      </p:sp>
    </p:spTree>
    <p:extLst>
      <p:ext uri="{BB962C8B-B14F-4D97-AF65-F5344CB8AC3E}">
        <p14:creationId xmlns:p14="http://schemas.microsoft.com/office/powerpoint/2010/main" val="215950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27FE4A5-B673-4978-9566-C14E77627E7A}" type="datetimeFigureOut">
              <a:rPr lang="uk-UA" smtClean="0"/>
              <a:t>30.01.2024</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54337B8F-DC6C-4EAB-B668-F9EC711CCD48}" type="slidenum">
              <a:rPr lang="uk-UA" smtClean="0"/>
              <a:t>‹#›</a:t>
            </a:fld>
            <a:endParaRPr lang="uk-UA" dirty="0"/>
          </a:p>
        </p:txBody>
      </p:sp>
    </p:spTree>
    <p:extLst>
      <p:ext uri="{BB962C8B-B14F-4D97-AF65-F5344CB8AC3E}">
        <p14:creationId xmlns:p14="http://schemas.microsoft.com/office/powerpoint/2010/main" val="1820788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7FE4A5-B673-4978-9566-C14E77627E7A}" type="datetimeFigureOut">
              <a:rPr lang="uk-UA" smtClean="0"/>
              <a:t>30.01.2024</a:t>
            </a:fld>
            <a:endParaRPr lang="uk-UA"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337B8F-DC6C-4EAB-B668-F9EC711CCD48}" type="slidenum">
              <a:rPr lang="uk-UA" smtClean="0"/>
              <a:t>‹#›</a:t>
            </a:fld>
            <a:endParaRPr lang="uk-UA" dirty="0"/>
          </a:p>
        </p:txBody>
      </p:sp>
    </p:spTree>
    <p:extLst>
      <p:ext uri="{BB962C8B-B14F-4D97-AF65-F5344CB8AC3E}">
        <p14:creationId xmlns:p14="http://schemas.microsoft.com/office/powerpoint/2010/main" val="3266074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409" y="332656"/>
            <a:ext cx="7416825" cy="4604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2410" y="3933056"/>
            <a:ext cx="7416824" cy="26251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682682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79512" y="332656"/>
            <a:ext cx="8496944" cy="707886"/>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lang="uk-UA" sz="4000" dirty="0" smtClean="0"/>
              <a:t>Важливі положення сертифікації :</a:t>
            </a:r>
            <a:endParaRPr lang="uk-UA" sz="4000" dirty="0"/>
          </a:p>
        </p:txBody>
      </p:sp>
      <p:sp>
        <p:nvSpPr>
          <p:cNvPr id="3" name="TextBox 2"/>
          <p:cNvSpPr txBox="1"/>
          <p:nvPr/>
        </p:nvSpPr>
        <p:spPr>
          <a:xfrm>
            <a:off x="179512" y="3907413"/>
            <a:ext cx="8496944" cy="28623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uk-UA" sz="3000" dirty="0" smtClean="0">
                <a:solidFill>
                  <a:srgbClr val="FFFF00"/>
                </a:solidFill>
              </a:rPr>
              <a:t>     -Успішне </a:t>
            </a:r>
            <a:r>
              <a:rPr lang="uk-UA" sz="3000" dirty="0">
                <a:solidFill>
                  <a:srgbClr val="FFFF00"/>
                </a:solidFill>
              </a:rPr>
              <a:t>проходження сертифікації зараховується як проходження чергової (позачергової) атестації педагогічним працівником з присвоєнням йому наступної категорії педагогічного працівника або підтвердженням наявної вищої категорії.</a:t>
            </a:r>
          </a:p>
        </p:txBody>
      </p:sp>
      <p:sp>
        <p:nvSpPr>
          <p:cNvPr id="5" name="TextBox 4"/>
          <p:cNvSpPr txBox="1"/>
          <p:nvPr/>
        </p:nvSpPr>
        <p:spPr>
          <a:xfrm>
            <a:off x="179512" y="1040542"/>
            <a:ext cx="8496944" cy="286232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ru-RU" sz="3200" dirty="0" smtClean="0">
                <a:solidFill>
                  <a:srgbClr val="00B050"/>
                </a:solidFill>
              </a:rPr>
              <a:t>     </a:t>
            </a:r>
            <a:r>
              <a:rPr lang="ru-RU" sz="3600" dirty="0" smtClean="0">
                <a:solidFill>
                  <a:srgbClr val="00B050"/>
                </a:solidFill>
              </a:rPr>
              <a:t>-</a:t>
            </a:r>
            <a:r>
              <a:rPr lang="ru-RU" sz="3600" dirty="0" smtClean="0"/>
              <a:t> </a:t>
            </a:r>
            <a:r>
              <a:rPr lang="uk-UA" sz="3600" dirty="0" smtClean="0">
                <a:solidFill>
                  <a:srgbClr val="00B050"/>
                </a:solidFill>
              </a:rPr>
              <a:t>Результати сертифікації визначаються на підставі кількості балів, набраної учасником сертифікації за результатами вивчення його практичного досвіду роботи.</a:t>
            </a:r>
            <a:endParaRPr lang="uk-UA" sz="3600" dirty="0">
              <a:solidFill>
                <a:srgbClr val="00B050"/>
              </a:solidFill>
            </a:endParaRPr>
          </a:p>
        </p:txBody>
      </p:sp>
    </p:spTree>
    <p:extLst>
      <p:ext uri="{BB962C8B-B14F-4D97-AF65-F5344CB8AC3E}">
        <p14:creationId xmlns:p14="http://schemas.microsoft.com/office/powerpoint/2010/main" val="20270749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95536" y="332656"/>
            <a:ext cx="8352928" cy="332398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uk-UA" sz="3000" dirty="0" smtClean="0">
                <a:solidFill>
                  <a:srgbClr val="C00000"/>
                </a:solidFill>
              </a:rPr>
              <a:t>      - </a:t>
            </a:r>
            <a:r>
              <a:rPr lang="uk-UA" sz="3000" dirty="0">
                <a:solidFill>
                  <a:srgbClr val="C00000"/>
                </a:solidFill>
              </a:rPr>
              <a:t>Неуспішне проходження педагогічним працівником сертифікації не впливає на результати його чергової (позачергової) атестації, підтвердження наявної чи присвоєння наступної педагогічної категорії, продовження його роботи на відповідній посаді чи застосування до нього будь-яких заходів адміністративного впливу.</a:t>
            </a:r>
          </a:p>
        </p:txBody>
      </p:sp>
      <p:sp>
        <p:nvSpPr>
          <p:cNvPr id="4" name="TextBox 3"/>
          <p:cNvSpPr txBox="1"/>
          <p:nvPr/>
        </p:nvSpPr>
        <p:spPr>
          <a:xfrm>
            <a:off x="395536" y="3656643"/>
            <a:ext cx="8352928" cy="267765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uk-UA" dirty="0" smtClean="0"/>
              <a:t>         </a:t>
            </a:r>
            <a:r>
              <a:rPr lang="uk-UA" sz="2800" dirty="0" smtClean="0">
                <a:solidFill>
                  <a:srgbClr val="0070C0"/>
                </a:solidFill>
              </a:rPr>
              <a:t>- Правила проходження сертифікації регламентується  «ПОЛОЖЕННЯМ про сертифікацію педагогічних працівників» затвердженого  постановою Кабінету Міністрів України від 27 грудня 2018 р. № 1190 (в редакції постанови Кабінету Міністрів України від 24 грудня 2019 р. № 1094)</a:t>
            </a:r>
          </a:p>
        </p:txBody>
      </p:sp>
    </p:spTree>
    <p:extLst>
      <p:ext uri="{BB962C8B-B14F-4D97-AF65-F5344CB8AC3E}">
        <p14:creationId xmlns:p14="http://schemas.microsoft.com/office/powerpoint/2010/main" val="34611323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95536" y="332656"/>
            <a:ext cx="8280920" cy="2062103"/>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uk-UA" dirty="0" smtClean="0"/>
              <a:t>     </a:t>
            </a:r>
            <a:r>
              <a:rPr lang="uk-UA" sz="3200" dirty="0" smtClean="0">
                <a:solidFill>
                  <a:srgbClr val="FFC000"/>
                </a:solidFill>
              </a:rPr>
              <a:t>- Термін дії  сертифіката про сертифікацію  3 роки . Протягом цього часу  сертифікований працівник буде отримувати 20% до заробітної плати.</a:t>
            </a:r>
            <a:endParaRPr lang="uk-UA" sz="3200" dirty="0">
              <a:solidFill>
                <a:srgbClr val="FFC000"/>
              </a:solidFill>
            </a:endParaRP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2414587"/>
            <a:ext cx="8280920" cy="4110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067944" y="2636912"/>
            <a:ext cx="4909552" cy="2862322"/>
          </a:xfrm>
          <a:prstGeom prst="rect">
            <a:avLst/>
          </a:prstGeom>
          <a:noFill/>
        </p:spPr>
        <p:txBody>
          <a:bodyPr wrap="square" rtlCol="0">
            <a:spAutoFit/>
          </a:bodyPr>
          <a:lstStyle/>
          <a:p>
            <a:r>
              <a:rPr lang="uk-UA" dirty="0" smtClean="0"/>
              <a:t>     </a:t>
            </a:r>
            <a:r>
              <a:rPr lang="uk-UA" sz="3600" dirty="0" smtClean="0">
                <a:solidFill>
                  <a:srgbClr val="FFFF00"/>
                </a:solidFill>
              </a:rPr>
              <a:t>Сертифікація - це засіб самореалізації та підвищення матеріального    становища педагога !</a:t>
            </a:r>
            <a:endParaRPr lang="uk-UA" sz="3600" dirty="0">
              <a:solidFill>
                <a:srgbClr val="FFFF00"/>
              </a:solidFill>
            </a:endParaRPr>
          </a:p>
        </p:txBody>
      </p:sp>
    </p:spTree>
    <p:extLst>
      <p:ext uri="{BB962C8B-B14F-4D97-AF65-F5344CB8AC3E}">
        <p14:creationId xmlns:p14="http://schemas.microsoft.com/office/powerpoint/2010/main" val="13011383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989156" y="260648"/>
            <a:ext cx="4103124" cy="1200329"/>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uk-UA" sz="7200" dirty="0" smtClean="0">
                <a:solidFill>
                  <a:schemeClr val="bg1"/>
                </a:solidFill>
              </a:rPr>
              <a:t>ЩО ЦЕ?</a:t>
            </a:r>
            <a:endParaRPr lang="uk-UA" sz="7200" dirty="0">
              <a:solidFill>
                <a:schemeClr val="bg1"/>
              </a:solidFill>
            </a:endParaRPr>
          </a:p>
        </p:txBody>
      </p:sp>
      <p:sp>
        <p:nvSpPr>
          <p:cNvPr id="4" name="TextBox 3"/>
          <p:cNvSpPr txBox="1"/>
          <p:nvPr/>
        </p:nvSpPr>
        <p:spPr>
          <a:xfrm>
            <a:off x="683568" y="1460977"/>
            <a:ext cx="8064896" cy="5016758"/>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uk-UA" dirty="0" smtClean="0"/>
              <a:t>- </a:t>
            </a:r>
            <a:r>
              <a:rPr lang="uk-UA" sz="4000" dirty="0" smtClean="0">
                <a:solidFill>
                  <a:schemeClr val="bg1"/>
                </a:solidFill>
              </a:rPr>
              <a:t>Це інструмент виявлення та заохочення педагогічних працівників з високим рівнем педагогічної майстерності, які володіють методиками компетентнісного навчання і новими освітніми технологіями та сприяють їх поширенню.</a:t>
            </a:r>
            <a:endParaRPr lang="uk-UA" sz="4000" dirty="0">
              <a:solidFill>
                <a:schemeClr val="bg1"/>
              </a:solidFill>
            </a:endParaRPr>
          </a:p>
        </p:txBody>
      </p:sp>
    </p:spTree>
    <p:extLst>
      <p:ext uri="{BB962C8B-B14F-4D97-AF65-F5344CB8AC3E}">
        <p14:creationId xmlns:p14="http://schemas.microsoft.com/office/powerpoint/2010/main" val="30548340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64"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347864" y="188640"/>
            <a:ext cx="2736304" cy="92333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uk-UA" sz="5400" dirty="0" smtClean="0">
                <a:solidFill>
                  <a:schemeClr val="bg1"/>
                </a:solidFill>
              </a:rPr>
              <a:t>ЯКА?</a:t>
            </a:r>
            <a:endParaRPr lang="uk-UA" sz="5400" dirty="0">
              <a:solidFill>
                <a:schemeClr val="bg1"/>
              </a:solidFill>
            </a:endParaRPr>
          </a:p>
        </p:txBody>
      </p:sp>
      <p:sp>
        <p:nvSpPr>
          <p:cNvPr id="3" name="TextBox 2"/>
          <p:cNvSpPr txBox="1"/>
          <p:nvPr/>
        </p:nvSpPr>
        <p:spPr>
          <a:xfrm>
            <a:off x="359532" y="1127261"/>
            <a:ext cx="8424936" cy="138499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uk-UA" sz="2800" dirty="0" smtClean="0">
                <a:solidFill>
                  <a:schemeClr val="bg1"/>
                </a:solidFill>
              </a:rPr>
              <a:t>     -ДОБРОВІЛЬНА,</a:t>
            </a:r>
            <a:r>
              <a:rPr lang="ru-RU" sz="2800" dirty="0" smtClean="0">
                <a:solidFill>
                  <a:schemeClr val="bg1"/>
                </a:solidFill>
              </a:rPr>
              <a:t> проводиться державною </a:t>
            </a:r>
            <a:r>
              <a:rPr lang="uk-UA" sz="2800" dirty="0" smtClean="0">
                <a:solidFill>
                  <a:schemeClr val="bg1"/>
                </a:solidFill>
              </a:rPr>
              <a:t>мовою</a:t>
            </a:r>
            <a:r>
              <a:rPr lang="ru-RU" sz="2800" dirty="0" smtClean="0">
                <a:solidFill>
                  <a:schemeClr val="bg1"/>
                </a:solidFill>
              </a:rPr>
              <a:t> з дотриманням засад і принципів, визначених статтею 6 Закону України “Про освіту”.</a:t>
            </a:r>
            <a:r>
              <a:rPr lang="uk-UA" sz="2800" dirty="0" smtClean="0">
                <a:solidFill>
                  <a:schemeClr val="bg1"/>
                </a:solidFill>
              </a:rPr>
              <a:t> </a:t>
            </a:r>
            <a:endParaRPr lang="uk-UA" sz="2800" dirty="0">
              <a:solidFill>
                <a:schemeClr val="bg1"/>
              </a:solidFill>
            </a:endParaRPr>
          </a:p>
        </p:txBody>
      </p:sp>
      <p:sp>
        <p:nvSpPr>
          <p:cNvPr id="4" name="TextBox 3"/>
          <p:cNvSpPr txBox="1"/>
          <p:nvPr/>
        </p:nvSpPr>
        <p:spPr>
          <a:xfrm>
            <a:off x="368268" y="2420888"/>
            <a:ext cx="8424936" cy="4247317"/>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lang="uk-UA" sz="3000" dirty="0" smtClean="0">
                <a:solidFill>
                  <a:schemeClr val="bg1"/>
                </a:solidFill>
              </a:rPr>
              <a:t>   - </a:t>
            </a:r>
            <a:r>
              <a:rPr lang="uk-UA" sz="2900" dirty="0" smtClean="0">
                <a:solidFill>
                  <a:schemeClr val="bg1"/>
                </a:solidFill>
              </a:rPr>
              <a:t>Педагогічні працівники беруть участь у сертифікації виключно на добровільних засадах і можуть відмовитися від участі на будь-якому її етапі.</a:t>
            </a:r>
          </a:p>
          <a:p>
            <a:r>
              <a:rPr lang="uk-UA" sz="2900" dirty="0" smtClean="0">
                <a:solidFill>
                  <a:schemeClr val="bg1"/>
                </a:solidFill>
              </a:rPr>
              <a:t>   - Сертифікація педагогічного працівника здійснюється за умови його добровільної реєстрації, що здійснюється Українським центром оцінювання якості освіти та регіональними центрами оцінювання якості освіти .</a:t>
            </a:r>
            <a:endParaRPr lang="uk-UA" sz="2900" dirty="0">
              <a:solidFill>
                <a:schemeClr val="bg1"/>
              </a:solidFill>
            </a:endParaRPr>
          </a:p>
        </p:txBody>
      </p:sp>
    </p:spTree>
    <p:extLst>
      <p:ext uri="{BB962C8B-B14F-4D97-AF65-F5344CB8AC3E}">
        <p14:creationId xmlns:p14="http://schemas.microsoft.com/office/powerpoint/2010/main" val="775995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404664"/>
            <a:ext cx="8064896"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6372200" y="1372706"/>
            <a:ext cx="1296144" cy="40011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uk-UA" sz="2000" dirty="0" smtClean="0">
                <a:solidFill>
                  <a:srgbClr val="0070C0"/>
                </a:solidFill>
              </a:rPr>
              <a:t>2024 </a:t>
            </a:r>
            <a:r>
              <a:rPr lang="uk-UA" sz="2000" dirty="0" smtClean="0">
                <a:solidFill>
                  <a:srgbClr val="0070C0"/>
                </a:solidFill>
              </a:rPr>
              <a:t>р. ?</a:t>
            </a:r>
            <a:endParaRPr lang="uk-UA" sz="2000" dirty="0">
              <a:solidFill>
                <a:srgbClr val="0070C0"/>
              </a:solidFill>
            </a:endParaRPr>
          </a:p>
        </p:txBody>
      </p:sp>
      <p:sp>
        <p:nvSpPr>
          <p:cNvPr id="3" name="TextBox 2"/>
          <p:cNvSpPr txBox="1"/>
          <p:nvPr/>
        </p:nvSpPr>
        <p:spPr>
          <a:xfrm>
            <a:off x="6801504" y="2754892"/>
            <a:ext cx="1080120" cy="40011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uk-UA" sz="2000" dirty="0" smtClean="0">
                <a:solidFill>
                  <a:schemeClr val="tx1"/>
                </a:solidFill>
              </a:rPr>
              <a:t>2024р</a:t>
            </a:r>
            <a:r>
              <a:rPr lang="uk-UA" sz="2000" dirty="0" smtClean="0">
                <a:solidFill>
                  <a:schemeClr val="tx1"/>
                </a:solidFill>
              </a:rPr>
              <a:t>.</a:t>
            </a:r>
            <a:endParaRPr lang="uk-UA" sz="2000" dirty="0">
              <a:solidFill>
                <a:schemeClr val="tx1"/>
              </a:solidFill>
            </a:endParaRPr>
          </a:p>
        </p:txBody>
      </p:sp>
      <p:sp>
        <p:nvSpPr>
          <p:cNvPr id="4" name="TextBox 3"/>
          <p:cNvSpPr txBox="1"/>
          <p:nvPr/>
        </p:nvSpPr>
        <p:spPr>
          <a:xfrm>
            <a:off x="395536" y="5229200"/>
            <a:ext cx="8064896" cy="1569660"/>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uk-UA" sz="3200" dirty="0" smtClean="0">
                <a:solidFill>
                  <a:srgbClr val="FFFF00"/>
                </a:solidFill>
              </a:rPr>
              <a:t>     - Кількість учасників сертифікації регламентується відповідно матеріальному забезпеченню даної процедури.</a:t>
            </a:r>
            <a:endParaRPr lang="uk-UA" sz="3200" dirty="0">
              <a:solidFill>
                <a:srgbClr val="FFFF00"/>
              </a:solidFill>
            </a:endParaRPr>
          </a:p>
        </p:txBody>
      </p:sp>
    </p:spTree>
    <p:extLst>
      <p:ext uri="{BB962C8B-B14F-4D97-AF65-F5344CB8AC3E}">
        <p14:creationId xmlns:p14="http://schemas.microsoft.com/office/powerpoint/2010/main" val="1681821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539552" y="404664"/>
            <a:ext cx="8136904" cy="353943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uk-UA" sz="3200" dirty="0" smtClean="0">
                <a:solidFill>
                  <a:schemeClr val="bg1"/>
                </a:solidFill>
              </a:rPr>
              <a:t>       Учасник сертифікації  це— педагогічний працівник, який на момент його реєстрації для участі у сертифікації, працює на відповідній посаді за основним місцем роботи, має стаж педагогічної роботи не менше двох років та зареєстрований для проходження сертифікації .</a:t>
            </a:r>
            <a:endParaRPr lang="uk-UA" sz="3200" dirty="0">
              <a:solidFill>
                <a:schemeClr val="bg1"/>
              </a:solidFill>
            </a:endParaRP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3961238"/>
            <a:ext cx="5616624" cy="263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0752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131840" y="188640"/>
            <a:ext cx="2880320" cy="70788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uk-UA" sz="4000" dirty="0" smtClean="0"/>
              <a:t>ЩО робить?</a:t>
            </a:r>
            <a:endParaRPr lang="uk-UA" sz="4000" dirty="0"/>
          </a:p>
        </p:txBody>
      </p:sp>
      <p:sp>
        <p:nvSpPr>
          <p:cNvPr id="3" name="TextBox 2"/>
          <p:cNvSpPr txBox="1"/>
          <p:nvPr/>
        </p:nvSpPr>
        <p:spPr>
          <a:xfrm>
            <a:off x="467544" y="1124744"/>
            <a:ext cx="8424936" cy="452431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uk-UA" sz="2800" dirty="0" smtClean="0">
                <a:solidFill>
                  <a:schemeClr val="bg1"/>
                </a:solidFill>
              </a:rPr>
              <a:t>      1. Визначає рівень загального розвитку педагога , інструментом цього є  </a:t>
            </a:r>
            <a:r>
              <a:rPr lang="uk-UA" sz="3600" dirty="0" smtClean="0">
                <a:solidFill>
                  <a:schemeClr val="bg1"/>
                </a:solidFill>
              </a:rPr>
              <a:t>незалежне тестування</a:t>
            </a:r>
            <a:r>
              <a:rPr lang="uk-UA" sz="2800" dirty="0" smtClean="0">
                <a:solidFill>
                  <a:schemeClr val="bg1"/>
                </a:solidFill>
              </a:rPr>
              <a:t>, яке складається з 100 запитань, 70 з яких тестують загальні знання, а 30 фахові знання;</a:t>
            </a:r>
          </a:p>
          <a:p>
            <a:r>
              <a:rPr lang="uk-UA" sz="2800" dirty="0">
                <a:solidFill>
                  <a:schemeClr val="bg1"/>
                </a:solidFill>
              </a:rPr>
              <a:t> </a:t>
            </a:r>
            <a:r>
              <a:rPr lang="uk-UA" sz="2800" dirty="0" smtClean="0">
                <a:solidFill>
                  <a:schemeClr val="bg1"/>
                </a:solidFill>
              </a:rPr>
              <a:t>      </a:t>
            </a:r>
            <a:r>
              <a:rPr lang="ru-RU" sz="2800" dirty="0" err="1" smtClean="0">
                <a:solidFill>
                  <a:schemeClr val="bg1"/>
                </a:solidFill>
              </a:rPr>
              <a:t>Учасники</a:t>
            </a:r>
            <a:r>
              <a:rPr lang="ru-RU" sz="2800" dirty="0" smtClean="0">
                <a:solidFill>
                  <a:schemeClr val="bg1"/>
                </a:solidFill>
              </a:rPr>
              <a:t> </a:t>
            </a:r>
            <a:r>
              <a:rPr lang="uk-UA" sz="2800" dirty="0" smtClean="0">
                <a:solidFill>
                  <a:schemeClr val="bg1"/>
                </a:solidFill>
              </a:rPr>
              <a:t>сертифікації</a:t>
            </a:r>
            <a:r>
              <a:rPr lang="ru-RU" sz="2800" dirty="0" smtClean="0">
                <a:solidFill>
                  <a:schemeClr val="bg1"/>
                </a:solidFill>
              </a:rPr>
              <a:t>, які за підсумками проходження незалежного тестування набрали менше ніж 60 відсотків максимальної кількості тестових балів, вважаються такими, що не склали незалежне тестування та не допускаються до участі в наступному етапі сертифікації</a:t>
            </a:r>
            <a:endParaRPr lang="uk-UA" sz="2800" dirty="0">
              <a:solidFill>
                <a:schemeClr val="bg1"/>
              </a:solidFill>
            </a:endParaRPr>
          </a:p>
        </p:txBody>
      </p:sp>
    </p:spTree>
    <p:extLst>
      <p:ext uri="{BB962C8B-B14F-4D97-AF65-F5344CB8AC3E}">
        <p14:creationId xmlns:p14="http://schemas.microsoft.com/office/powerpoint/2010/main" val="18446649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23528" y="404664"/>
            <a:ext cx="8496944" cy="62478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uk-UA" dirty="0" smtClean="0"/>
              <a:t>        </a:t>
            </a:r>
            <a:r>
              <a:rPr lang="uk-UA" sz="2800" dirty="0" smtClean="0"/>
              <a:t>2.</a:t>
            </a:r>
            <a:r>
              <a:rPr lang="uk-UA" dirty="0" smtClean="0"/>
              <a:t> </a:t>
            </a:r>
            <a:r>
              <a:rPr lang="uk-UA" sz="2400" dirty="0" smtClean="0">
                <a:solidFill>
                  <a:schemeClr val="bg1"/>
                </a:solidFill>
              </a:rPr>
              <a:t>Досліджує  здатність педагога до </a:t>
            </a:r>
            <a:r>
              <a:rPr lang="uk-UA" sz="3600" dirty="0" smtClean="0">
                <a:solidFill>
                  <a:schemeClr val="bg1"/>
                </a:solidFill>
              </a:rPr>
              <a:t>самооцінювання </a:t>
            </a:r>
            <a:r>
              <a:rPr lang="uk-UA" sz="2400" dirty="0" smtClean="0">
                <a:solidFill>
                  <a:schemeClr val="bg1"/>
                </a:solidFill>
              </a:rPr>
              <a:t>власної педагогічної майстерності , для формування в учнів ключових компетентностей , визначених у частині першій статті 12 За</a:t>
            </a:r>
            <a:r>
              <a:rPr lang="ru-RU" sz="2400" dirty="0" smtClean="0">
                <a:solidFill>
                  <a:schemeClr val="bg1"/>
                </a:solidFill>
              </a:rPr>
              <a:t>кону України “Про освіту”.</a:t>
            </a:r>
            <a:r>
              <a:rPr lang="uk-UA" sz="2400" dirty="0" smtClean="0">
                <a:solidFill>
                  <a:schemeClr val="bg1"/>
                </a:solidFill>
              </a:rPr>
              <a:t> , для визначення динамики педагогічного зростання, сильних та слабких сторін своєї діяльності, проектування професійного вдосконалення;</a:t>
            </a:r>
          </a:p>
          <a:p>
            <a:r>
              <a:rPr lang="uk-UA" sz="2400" dirty="0" smtClean="0">
                <a:solidFill>
                  <a:schemeClr val="bg1"/>
                </a:solidFill>
              </a:rPr>
              <a:t>      Результати самооцінювання мають складатися із заповненої анкети самооцінювання, форма та методичні рекомендації щодо заповнення якої затверджуються Державною службою якості освіти.</a:t>
            </a:r>
          </a:p>
          <a:p>
            <a:r>
              <a:rPr lang="ru-RU" sz="2400" dirty="0" smtClean="0">
                <a:solidFill>
                  <a:schemeClr val="bg1"/>
                </a:solidFill>
              </a:rPr>
              <a:t>     </a:t>
            </a:r>
            <a:r>
              <a:rPr lang="uk-UA" sz="2400" dirty="0" smtClean="0">
                <a:solidFill>
                  <a:schemeClr val="bg1"/>
                </a:solidFill>
              </a:rPr>
              <a:t>Учасник сертифікації не допускається до подальшої участі у сертифікації у випадку:</a:t>
            </a:r>
          </a:p>
          <a:p>
            <a:r>
              <a:rPr lang="uk-UA" sz="2400" dirty="0" smtClean="0">
                <a:solidFill>
                  <a:schemeClr val="bg1"/>
                </a:solidFill>
              </a:rPr>
              <a:t>- неподання </a:t>
            </a:r>
            <a:r>
              <a:rPr lang="ru-RU" sz="2400" dirty="0" smtClean="0">
                <a:solidFill>
                  <a:schemeClr val="bg1"/>
                </a:solidFill>
              </a:rPr>
              <a:t>результатів самооцінювання або подання їх з недотриманням строку чи форми, визначених Державною службою якості освіти;</a:t>
            </a:r>
            <a:endParaRPr lang="uk-UA" sz="2400" dirty="0" smtClean="0">
              <a:solidFill>
                <a:schemeClr val="bg1"/>
              </a:solidFill>
            </a:endParaRPr>
          </a:p>
        </p:txBody>
      </p:sp>
    </p:spTree>
    <p:extLst>
      <p:ext uri="{BB962C8B-B14F-4D97-AF65-F5344CB8AC3E}">
        <p14:creationId xmlns:p14="http://schemas.microsoft.com/office/powerpoint/2010/main" val="22015249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51520" y="79504"/>
            <a:ext cx="8519432" cy="6771084"/>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ru-RU" sz="3000" dirty="0" smtClean="0"/>
              <a:t>      </a:t>
            </a:r>
            <a:r>
              <a:rPr lang="ru-RU" sz="3000" dirty="0" smtClean="0">
                <a:solidFill>
                  <a:schemeClr val="bg1"/>
                </a:solidFill>
              </a:rPr>
              <a:t>3. </a:t>
            </a:r>
            <a:r>
              <a:rPr lang="uk-UA" sz="3000" dirty="0" smtClean="0">
                <a:solidFill>
                  <a:schemeClr val="bg1"/>
                </a:solidFill>
              </a:rPr>
              <a:t>Вивчає </a:t>
            </a:r>
            <a:r>
              <a:rPr lang="uk-UA" sz="4400" dirty="0" smtClean="0">
                <a:solidFill>
                  <a:schemeClr val="bg1"/>
                </a:solidFill>
              </a:rPr>
              <a:t>практичний досвід </a:t>
            </a:r>
            <a:r>
              <a:rPr lang="uk-UA" sz="3000" dirty="0" smtClean="0">
                <a:solidFill>
                  <a:schemeClr val="bg1"/>
                </a:solidFill>
              </a:rPr>
              <a:t>роботи учасників сертифікації . Ця процедура організовується Державною службою якості освіти та/або установою, що належить до сфери її управління, та здійснюється експертною групою , яка вивчає практичний досвід роботи учасника сертифікації безпосередньо в закладі освіти, до неї входять не менше двох осіб.</a:t>
            </a:r>
          </a:p>
          <a:p>
            <a:r>
              <a:rPr lang="uk-UA" sz="3000" dirty="0" smtClean="0">
                <a:solidFill>
                  <a:schemeClr val="bg1"/>
                </a:solidFill>
              </a:rPr>
              <a:t>       До відповідної експертної групи не можуть входити експерти, які:</a:t>
            </a:r>
          </a:p>
          <a:p>
            <a:r>
              <a:rPr lang="uk-UA" sz="3000" dirty="0" smtClean="0">
                <a:solidFill>
                  <a:schemeClr val="bg1"/>
                </a:solidFill>
              </a:rPr>
              <a:t>   -проживають в одному з учасником сертифікації населеному пункті (селі, селищі, місті);</a:t>
            </a:r>
          </a:p>
          <a:p>
            <a:r>
              <a:rPr lang="uk-UA" sz="3000" dirty="0" smtClean="0">
                <a:solidFill>
                  <a:schemeClr val="bg1"/>
                </a:solidFill>
              </a:rPr>
              <a:t>    -працюють з учасником сертифікації в одному закладі освіти чи є співавторами наукової роботи</a:t>
            </a:r>
            <a:r>
              <a:rPr lang="ru-RU" sz="3000" dirty="0" smtClean="0">
                <a:solidFill>
                  <a:schemeClr val="bg1"/>
                </a:solidFill>
              </a:rPr>
              <a:t>.</a:t>
            </a:r>
          </a:p>
        </p:txBody>
      </p:sp>
    </p:spTree>
    <p:extLst>
      <p:ext uri="{BB962C8B-B14F-4D97-AF65-F5344CB8AC3E}">
        <p14:creationId xmlns:p14="http://schemas.microsoft.com/office/powerpoint/2010/main" val="2068787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95536" y="332656"/>
            <a:ext cx="8064896" cy="63709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uk-UA" sz="3600" dirty="0" smtClean="0">
                <a:solidFill>
                  <a:srgbClr val="FF0000"/>
                </a:solidFill>
              </a:rPr>
              <a:t>          Учасники сертифікації повинні проводити навчальні заняття згідно з календарним планом своєї роботи та відповідним навчальним планом.</a:t>
            </a:r>
          </a:p>
          <a:p>
            <a:r>
              <a:rPr lang="uk-UA" sz="3600" dirty="0" smtClean="0">
                <a:solidFill>
                  <a:srgbClr val="FF0000"/>
                </a:solidFill>
              </a:rPr>
              <a:t>       Учасникам сертифікації категорично забороняється проводити репетиції навчальних занять. У разі встановлення такого факту експертна група фіксує це у своєму експертному висновку, а результати оцінювання роботи такого учасника сертифікації </a:t>
            </a:r>
            <a:r>
              <a:rPr lang="uk-UA" sz="4800" dirty="0" smtClean="0">
                <a:solidFill>
                  <a:srgbClr val="FF0000"/>
                </a:solidFill>
              </a:rPr>
              <a:t>анулюються.</a:t>
            </a:r>
            <a:endParaRPr lang="uk-UA" sz="4800" dirty="0">
              <a:solidFill>
                <a:srgbClr val="FF0000"/>
              </a:solidFill>
            </a:endParaRPr>
          </a:p>
        </p:txBody>
      </p:sp>
    </p:spTree>
    <p:extLst>
      <p:ext uri="{BB962C8B-B14F-4D97-AF65-F5344CB8AC3E}">
        <p14:creationId xmlns:p14="http://schemas.microsoft.com/office/powerpoint/2010/main" val="94122662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TotalTime>
  <Words>659</Words>
  <Application>Microsoft Office PowerPoint</Application>
  <PresentationFormat>Экран (4:3)</PresentationFormat>
  <Paragraphs>30</Paragraphs>
  <Slides>12</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12</vt:i4>
      </vt:variant>
    </vt:vector>
  </HeadingPairs>
  <TitlesOfParts>
    <vt:vector size="15" baseType="lpstr">
      <vt:lpstr>Arial</vt:lpstr>
      <vt:lpstr>Calibri</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Елена</dc:creator>
  <cp:lastModifiedBy>Administrator</cp:lastModifiedBy>
  <cp:revision>22</cp:revision>
  <dcterms:created xsi:type="dcterms:W3CDTF">2021-10-27T10:19:38Z</dcterms:created>
  <dcterms:modified xsi:type="dcterms:W3CDTF">2024-01-30T09:02:36Z</dcterms:modified>
</cp:coreProperties>
</file>