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6" autoAdjust="0"/>
    <p:restoredTop sz="94660"/>
  </p:normalViewPr>
  <p:slideViewPr>
    <p:cSldViewPr snapToGrid="0">
      <p:cViewPr varScale="1">
        <p:scale>
          <a:sx n="77" d="100"/>
          <a:sy n="77" d="100"/>
        </p:scale>
        <p:origin x="1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5CF88C8-1625-4C9A-AEAC-3EA5122B4983}" type="datetimeFigureOut">
              <a:rPr lang="uk-UA" smtClean="0"/>
              <a:t>21.02.2024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62761A8-A99D-480B-A44D-625C43E040DB}" type="slidenum">
              <a:rPr lang="uk-UA" smtClean="0"/>
              <a:t>‹#›</a:t>
            </a:fld>
            <a:endParaRPr lang="uk-UA"/>
          </a:p>
        </p:txBody>
      </p:sp>
    </p:spTree>
    <p:extLst>
      <p:ext uri="{BB962C8B-B14F-4D97-AF65-F5344CB8AC3E}">
        <p14:creationId xmlns:p14="http://schemas.microsoft.com/office/powerpoint/2010/main" val="4131461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5CF88C8-1625-4C9A-AEAC-3EA5122B4983}" type="datetimeFigureOut">
              <a:rPr lang="uk-UA" smtClean="0"/>
              <a:t>21.02.2024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62761A8-A99D-480B-A44D-625C43E040DB}" type="slidenum">
              <a:rPr lang="uk-UA" smtClean="0"/>
              <a:t>‹#›</a:t>
            </a:fld>
            <a:endParaRPr lang="uk-UA"/>
          </a:p>
        </p:txBody>
      </p:sp>
    </p:spTree>
    <p:extLst>
      <p:ext uri="{BB962C8B-B14F-4D97-AF65-F5344CB8AC3E}">
        <p14:creationId xmlns:p14="http://schemas.microsoft.com/office/powerpoint/2010/main" val="985809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5CF88C8-1625-4C9A-AEAC-3EA5122B4983}" type="datetimeFigureOut">
              <a:rPr lang="uk-UA" smtClean="0"/>
              <a:t>21.02.2024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62761A8-A99D-480B-A44D-625C43E040DB}" type="slidenum">
              <a:rPr lang="uk-UA" smtClean="0"/>
              <a:t>‹#›</a:t>
            </a:fld>
            <a:endParaRPr lang="uk-U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4502563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5CF88C8-1625-4C9A-AEAC-3EA5122B4983}" type="datetimeFigureOut">
              <a:rPr lang="uk-UA" smtClean="0"/>
              <a:t>21.02.2024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62761A8-A99D-480B-A44D-625C43E040DB}" type="slidenum">
              <a:rPr lang="uk-UA" smtClean="0"/>
              <a:t>‹#›</a:t>
            </a:fld>
            <a:endParaRPr lang="uk-UA"/>
          </a:p>
        </p:txBody>
      </p:sp>
    </p:spTree>
    <p:extLst>
      <p:ext uri="{BB962C8B-B14F-4D97-AF65-F5344CB8AC3E}">
        <p14:creationId xmlns:p14="http://schemas.microsoft.com/office/powerpoint/2010/main" val="21997587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5CF88C8-1625-4C9A-AEAC-3EA5122B4983}" type="datetimeFigureOut">
              <a:rPr lang="uk-UA" smtClean="0"/>
              <a:t>21.02.2024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62761A8-A99D-480B-A44D-625C43E040DB}" type="slidenum">
              <a:rPr lang="uk-UA" smtClean="0"/>
              <a:t>‹#›</a:t>
            </a:fld>
            <a:endParaRPr lang="uk-U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975555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5CF88C8-1625-4C9A-AEAC-3EA5122B4983}" type="datetimeFigureOut">
              <a:rPr lang="uk-UA" smtClean="0"/>
              <a:t>21.02.2024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62761A8-A99D-480B-A44D-625C43E040DB}" type="slidenum">
              <a:rPr lang="uk-UA" smtClean="0"/>
              <a:t>‹#›</a:t>
            </a:fld>
            <a:endParaRPr lang="uk-UA"/>
          </a:p>
        </p:txBody>
      </p:sp>
    </p:spTree>
    <p:extLst>
      <p:ext uri="{BB962C8B-B14F-4D97-AF65-F5344CB8AC3E}">
        <p14:creationId xmlns:p14="http://schemas.microsoft.com/office/powerpoint/2010/main" val="36265433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5CF88C8-1625-4C9A-AEAC-3EA5122B4983}" type="datetimeFigureOut">
              <a:rPr lang="uk-UA" smtClean="0"/>
              <a:t>21.02.2024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62761A8-A99D-480B-A44D-625C43E040DB}" type="slidenum">
              <a:rPr lang="uk-UA" smtClean="0"/>
              <a:t>‹#›</a:t>
            </a:fld>
            <a:endParaRPr lang="uk-UA"/>
          </a:p>
        </p:txBody>
      </p:sp>
    </p:spTree>
    <p:extLst>
      <p:ext uri="{BB962C8B-B14F-4D97-AF65-F5344CB8AC3E}">
        <p14:creationId xmlns:p14="http://schemas.microsoft.com/office/powerpoint/2010/main" val="5701533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5CF88C8-1625-4C9A-AEAC-3EA5122B4983}" type="datetimeFigureOut">
              <a:rPr lang="uk-UA" smtClean="0"/>
              <a:t>21.02.2024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62761A8-A99D-480B-A44D-625C43E040DB}" type="slidenum">
              <a:rPr lang="uk-UA" smtClean="0"/>
              <a:t>‹#›</a:t>
            </a:fld>
            <a:endParaRPr lang="uk-UA"/>
          </a:p>
        </p:txBody>
      </p:sp>
    </p:spTree>
    <p:extLst>
      <p:ext uri="{BB962C8B-B14F-4D97-AF65-F5344CB8AC3E}">
        <p14:creationId xmlns:p14="http://schemas.microsoft.com/office/powerpoint/2010/main" val="500329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5CF88C8-1625-4C9A-AEAC-3EA5122B4983}" type="datetimeFigureOut">
              <a:rPr lang="uk-UA" smtClean="0"/>
              <a:t>21.02.2024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62761A8-A99D-480B-A44D-625C43E040DB}" type="slidenum">
              <a:rPr lang="uk-UA" smtClean="0"/>
              <a:t>‹#›</a:t>
            </a:fld>
            <a:endParaRPr lang="uk-UA"/>
          </a:p>
        </p:txBody>
      </p:sp>
    </p:spTree>
    <p:extLst>
      <p:ext uri="{BB962C8B-B14F-4D97-AF65-F5344CB8AC3E}">
        <p14:creationId xmlns:p14="http://schemas.microsoft.com/office/powerpoint/2010/main" val="397435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5CF88C8-1625-4C9A-AEAC-3EA5122B4983}" type="datetimeFigureOut">
              <a:rPr lang="uk-UA" smtClean="0"/>
              <a:t>21.02.2024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62761A8-A99D-480B-A44D-625C43E040DB}" type="slidenum">
              <a:rPr lang="uk-UA" smtClean="0"/>
              <a:t>‹#›</a:t>
            </a:fld>
            <a:endParaRPr lang="uk-UA"/>
          </a:p>
        </p:txBody>
      </p:sp>
    </p:spTree>
    <p:extLst>
      <p:ext uri="{BB962C8B-B14F-4D97-AF65-F5344CB8AC3E}">
        <p14:creationId xmlns:p14="http://schemas.microsoft.com/office/powerpoint/2010/main" val="2797184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25CF88C8-1625-4C9A-AEAC-3EA5122B4983}" type="datetimeFigureOut">
              <a:rPr lang="uk-UA" smtClean="0"/>
              <a:t>21.02.2024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62761A8-A99D-480B-A44D-625C43E040DB}" type="slidenum">
              <a:rPr lang="uk-UA" smtClean="0"/>
              <a:t>‹#›</a:t>
            </a:fld>
            <a:endParaRPr lang="uk-UA"/>
          </a:p>
        </p:txBody>
      </p:sp>
    </p:spTree>
    <p:extLst>
      <p:ext uri="{BB962C8B-B14F-4D97-AF65-F5344CB8AC3E}">
        <p14:creationId xmlns:p14="http://schemas.microsoft.com/office/powerpoint/2010/main" val="4075768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5CF88C8-1625-4C9A-AEAC-3EA5122B4983}" type="datetimeFigureOut">
              <a:rPr lang="uk-UA" smtClean="0"/>
              <a:t>21.02.2024</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462761A8-A99D-480B-A44D-625C43E040DB}" type="slidenum">
              <a:rPr lang="uk-UA" smtClean="0"/>
              <a:t>‹#›</a:t>
            </a:fld>
            <a:endParaRPr lang="uk-UA"/>
          </a:p>
        </p:txBody>
      </p:sp>
    </p:spTree>
    <p:extLst>
      <p:ext uri="{BB962C8B-B14F-4D97-AF65-F5344CB8AC3E}">
        <p14:creationId xmlns:p14="http://schemas.microsoft.com/office/powerpoint/2010/main" val="4235950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5CF88C8-1625-4C9A-AEAC-3EA5122B4983}" type="datetimeFigureOut">
              <a:rPr lang="uk-UA" smtClean="0"/>
              <a:t>21.02.2024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462761A8-A99D-480B-A44D-625C43E040DB}" type="slidenum">
              <a:rPr lang="uk-UA" smtClean="0"/>
              <a:t>‹#›</a:t>
            </a:fld>
            <a:endParaRPr lang="uk-UA"/>
          </a:p>
        </p:txBody>
      </p:sp>
    </p:spTree>
    <p:extLst>
      <p:ext uri="{BB962C8B-B14F-4D97-AF65-F5344CB8AC3E}">
        <p14:creationId xmlns:p14="http://schemas.microsoft.com/office/powerpoint/2010/main" val="4003134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CF88C8-1625-4C9A-AEAC-3EA5122B4983}" type="datetimeFigureOut">
              <a:rPr lang="uk-UA" smtClean="0"/>
              <a:t>21.02.2024</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462761A8-A99D-480B-A44D-625C43E040DB}" type="slidenum">
              <a:rPr lang="uk-UA" smtClean="0"/>
              <a:t>‹#›</a:t>
            </a:fld>
            <a:endParaRPr lang="uk-UA"/>
          </a:p>
        </p:txBody>
      </p:sp>
    </p:spTree>
    <p:extLst>
      <p:ext uri="{BB962C8B-B14F-4D97-AF65-F5344CB8AC3E}">
        <p14:creationId xmlns:p14="http://schemas.microsoft.com/office/powerpoint/2010/main" val="4269511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25CF88C8-1625-4C9A-AEAC-3EA5122B4983}" type="datetimeFigureOut">
              <a:rPr lang="uk-UA" smtClean="0"/>
              <a:t>21.02.2024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62761A8-A99D-480B-A44D-625C43E040DB}" type="slidenum">
              <a:rPr lang="uk-UA" smtClean="0"/>
              <a:t>‹#›</a:t>
            </a:fld>
            <a:endParaRPr lang="uk-UA"/>
          </a:p>
        </p:txBody>
      </p:sp>
    </p:spTree>
    <p:extLst>
      <p:ext uri="{BB962C8B-B14F-4D97-AF65-F5344CB8AC3E}">
        <p14:creationId xmlns:p14="http://schemas.microsoft.com/office/powerpoint/2010/main" val="3848219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5CF88C8-1625-4C9A-AEAC-3EA5122B4983}" type="datetimeFigureOut">
              <a:rPr lang="uk-UA" smtClean="0"/>
              <a:t>21.02.2024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62761A8-A99D-480B-A44D-625C43E040DB}" type="slidenum">
              <a:rPr lang="uk-UA" smtClean="0"/>
              <a:t>‹#›</a:t>
            </a:fld>
            <a:endParaRPr lang="uk-UA"/>
          </a:p>
        </p:txBody>
      </p:sp>
    </p:spTree>
    <p:extLst>
      <p:ext uri="{BB962C8B-B14F-4D97-AF65-F5344CB8AC3E}">
        <p14:creationId xmlns:p14="http://schemas.microsoft.com/office/powerpoint/2010/main" val="1891978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5CF88C8-1625-4C9A-AEAC-3EA5122B4983}" type="datetimeFigureOut">
              <a:rPr lang="uk-UA" smtClean="0"/>
              <a:t>21.02.2024</a:t>
            </a:fld>
            <a:endParaRPr lang="uk-U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62761A8-A99D-480B-A44D-625C43E040DB}" type="slidenum">
              <a:rPr lang="uk-UA" smtClean="0"/>
              <a:t>‹#›</a:t>
            </a:fld>
            <a:endParaRPr lang="uk-UA"/>
          </a:p>
        </p:txBody>
      </p:sp>
    </p:spTree>
    <p:extLst>
      <p:ext uri="{BB962C8B-B14F-4D97-AF65-F5344CB8AC3E}">
        <p14:creationId xmlns:p14="http://schemas.microsoft.com/office/powerpoint/2010/main" val="4291410499"/>
      </p:ext>
    </p:extLst>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 id="2147483812" r:id="rId12"/>
    <p:sldLayoutId id="2147483813" r:id="rId13"/>
    <p:sldLayoutId id="2147483814" r:id="rId14"/>
    <p:sldLayoutId id="2147483815" r:id="rId15"/>
    <p:sldLayoutId id="214748381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nus.org.ua/articles/krytyka-tse-dobre-yak-poyasnyty-dityam-shho-take-krytychne-myslennya-i-yak-nym-korystuvatys/" TargetMode="External"/><Relationship Id="rId2" Type="http://schemas.openxmlformats.org/officeDocument/2006/relationships/hyperlink" Target="https://nus.org.ua/view/emotsijnyj-rozvytok-ditej-yak-batky-mozhut-dopomogty-i-ne-nashkodyty/"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me/kiberpes_bot" TargetMode="External"/><Relationship Id="rId2" Type="http://schemas.openxmlformats.org/officeDocument/2006/relationships/hyperlink" Target="https://teenergizer.org/consultations/" TargetMode="External"/><Relationship Id="rId1" Type="http://schemas.openxmlformats.org/officeDocument/2006/relationships/slideLayout" Target="../slideLayouts/slideLayout2.xml"/><Relationship Id="rId4" Type="http://schemas.openxmlformats.org/officeDocument/2006/relationships/hyperlink" Target="https://chats.viber.com/kiberpes"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rm.coe.int/leam-about-your-rights-in-a-digital-environment-ukr/1680a052c2?fbclid=IwAR2UGBLFuoZQiclj-wq22Z7jcrEKfmOtSZDHdJg-lUUAiGYRxZetawTkAbU" TargetMode="External"/><Relationship Id="rId2" Type="http://schemas.openxmlformats.org/officeDocument/2006/relationships/hyperlink" Target="https://courses.ed-era.com/courses/course-v1:UNICEF+UN04+2020/about" TargetMode="External"/><Relationship Id="rId1" Type="http://schemas.openxmlformats.org/officeDocument/2006/relationships/slideLayout" Target="../slideLayouts/slideLayout2.xml"/><Relationship Id="rId6" Type="http://schemas.openxmlformats.org/officeDocument/2006/relationships/hyperlink" Target="https://mon.gov.ua/ua/osvita/pozashkilna-osvita/vihovna-robota-ta-zahist-prav-ditini/bezpeka-ditej-v-interneti" TargetMode="External"/><Relationship Id="rId5" Type="http://schemas.openxmlformats.org/officeDocument/2006/relationships/hyperlink" Target="https://osvita-omr.gov.ua/wp-content/uploads/2019/01/%D0%A4%D0%BE%D1%80%D0%BC%D1%83%D0%B2%D0%B0%D0%BD%D0%BD%D1%8F-%D0%B1%D0%B5%D0%B7%D0%BF-%D1%96%D0%BD%D1%82%D0%B5%D1%80%D0%BD%D0%B5%D1%82%D1%83.pdf" TargetMode="External"/><Relationship Id="rId4" Type="http://schemas.openxmlformats.org/officeDocument/2006/relationships/hyperlink" Target="https://betterinternetcentre.org/wp-content/uploads/2018/01/Chernykh-Online-safety_ukr-53-56.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676406" y="601249"/>
            <a:ext cx="8597598" cy="6551113"/>
          </a:xfrm>
        </p:spPr>
        <p:txBody>
          <a:bodyPr/>
          <a:lstStyle/>
          <a:p>
            <a:r>
              <a:rPr lang="uk-UA" sz="4400" b="1" dirty="0">
                <a:latin typeface="Times New Roman" panose="02020603050405020304" pitchFamily="18" charset="0"/>
                <a:cs typeface="Times New Roman" panose="02020603050405020304" pitchFamily="18" charset="0"/>
              </a:rPr>
              <a:t>Рекомендації для проведення додаткових профілактичних заходів закладами освіти</a:t>
            </a:r>
            <a:br>
              <a:rPr lang="uk-UA" sz="4400" b="1" dirty="0">
                <a:latin typeface="Times New Roman" panose="02020603050405020304" pitchFamily="18" charset="0"/>
                <a:cs typeface="Times New Roman" panose="02020603050405020304" pitchFamily="18" charset="0"/>
              </a:rPr>
            </a:br>
            <a:r>
              <a:rPr lang="uk-UA" sz="4400" b="1" dirty="0">
                <a:latin typeface="Times New Roman" panose="02020603050405020304" pitchFamily="18" charset="0"/>
                <a:cs typeface="Times New Roman" panose="02020603050405020304" pitchFamily="18" charset="0"/>
              </a:rPr>
              <a:t>серед дітей та інформування батьків щодо </a:t>
            </a:r>
            <a:r>
              <a:rPr lang="uk-UA" sz="4400" b="1" dirty="0" err="1">
                <a:latin typeface="Times New Roman" panose="02020603050405020304" pitchFamily="18" charset="0"/>
                <a:cs typeface="Times New Roman" panose="02020603050405020304" pitchFamily="18" charset="0"/>
              </a:rPr>
              <a:t>компетентностей</a:t>
            </a:r>
            <a:r>
              <a:rPr lang="uk-UA" sz="4400" b="1" dirty="0">
                <a:latin typeface="Times New Roman" panose="02020603050405020304" pitchFamily="18" charset="0"/>
                <a:cs typeface="Times New Roman" panose="02020603050405020304" pitchFamily="18" charset="0"/>
              </a:rPr>
              <a:t> безпечної поведінки</a:t>
            </a:r>
            <a:br>
              <a:rPr lang="uk-UA" sz="4400" b="1" dirty="0">
                <a:latin typeface="Times New Roman" panose="02020603050405020304" pitchFamily="18" charset="0"/>
                <a:cs typeface="Times New Roman" panose="02020603050405020304" pitchFamily="18" charset="0"/>
              </a:rPr>
            </a:br>
            <a:r>
              <a:rPr lang="uk-UA" sz="4400" b="1" dirty="0">
                <a:latin typeface="Times New Roman" panose="02020603050405020304" pitchFamily="18" charset="0"/>
                <a:cs typeface="Times New Roman" panose="02020603050405020304" pitchFamily="18" charset="0"/>
              </a:rPr>
              <a:t>в цифровому </a:t>
            </a:r>
            <a:r>
              <a:rPr lang="uk-UA" sz="4400" b="1" dirty="0" smtClean="0">
                <a:latin typeface="Times New Roman" panose="02020603050405020304" pitchFamily="18" charset="0"/>
                <a:cs typeface="Times New Roman" panose="02020603050405020304" pitchFamily="18" charset="0"/>
              </a:rPr>
              <a:t>середовищі</a:t>
            </a:r>
            <a:br>
              <a:rPr lang="uk-UA" sz="4400" b="1" dirty="0" smtClean="0">
                <a:latin typeface="Times New Roman" panose="02020603050405020304" pitchFamily="18" charset="0"/>
                <a:cs typeface="Times New Roman" panose="02020603050405020304" pitchFamily="18" charset="0"/>
              </a:rPr>
            </a:br>
            <a:r>
              <a:rPr lang="uk-UA" sz="4400" dirty="0">
                <a:latin typeface="Times New Roman" panose="02020603050405020304" pitchFamily="18" charset="0"/>
                <a:cs typeface="Times New Roman" panose="02020603050405020304" pitchFamily="18" charset="0"/>
              </a:rPr>
              <a:t/>
            </a:r>
            <a:br>
              <a:rPr lang="uk-UA" sz="4400" dirty="0">
                <a:latin typeface="Times New Roman" panose="02020603050405020304" pitchFamily="18" charset="0"/>
                <a:cs typeface="Times New Roman" panose="02020603050405020304" pitchFamily="18" charset="0"/>
              </a:rPr>
            </a:br>
            <a:r>
              <a:rPr lang="uk-UA" sz="2800" b="1" dirty="0" smtClean="0">
                <a:solidFill>
                  <a:srgbClr val="FF0000"/>
                </a:solidFill>
                <a:latin typeface="Times New Roman" panose="02020603050405020304" pitchFamily="18" charset="0"/>
                <a:cs typeface="Times New Roman" panose="02020603050405020304" pitchFamily="18" charset="0"/>
              </a:rPr>
              <a:t>№ 1/9-128 від 10 березня 2021 року</a:t>
            </a:r>
            <a:r>
              <a:rPr lang="uk-UA" dirty="0">
                <a:latin typeface="Times New Roman" panose="02020603050405020304" pitchFamily="18" charset="0"/>
                <a:cs typeface="Times New Roman" panose="02020603050405020304" pitchFamily="18" charset="0"/>
              </a:rPr>
              <a:t/>
            </a:r>
            <a:br>
              <a:rPr lang="uk-UA" dirty="0">
                <a:latin typeface="Times New Roman" panose="02020603050405020304" pitchFamily="18" charset="0"/>
                <a:cs typeface="Times New Roman" panose="02020603050405020304" pitchFamily="18" charset="0"/>
              </a:rPr>
            </a:b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0987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3463" y="87682"/>
            <a:ext cx="8968636" cy="6770318"/>
          </a:xfrm>
        </p:spPr>
        <p:txBody>
          <a:bodyPr>
            <a:normAutofit lnSpcReduction="10000"/>
          </a:bodyPr>
          <a:lstStyle/>
          <a:p>
            <a:pPr marL="0" indent="0">
              <a:buNone/>
            </a:pPr>
            <a:r>
              <a:rPr lang="uk-UA" sz="2800" b="1" dirty="0" smtClean="0">
                <a:solidFill>
                  <a:srgbClr val="FF0000"/>
                </a:solidFill>
                <a:latin typeface="Times New Roman" panose="02020603050405020304" pitchFamily="18" charset="0"/>
                <a:cs typeface="Times New Roman" panose="02020603050405020304" pitchFamily="18" charset="0"/>
              </a:rPr>
              <a:t>Позитивне </a:t>
            </a:r>
            <a:r>
              <a:rPr lang="uk-UA" sz="2800" b="1" dirty="0">
                <a:solidFill>
                  <a:srgbClr val="FF0000"/>
                </a:solidFill>
                <a:latin typeface="Times New Roman" panose="02020603050405020304" pitchFamily="18" charset="0"/>
                <a:cs typeface="Times New Roman" panose="02020603050405020304" pitchFamily="18" charset="0"/>
              </a:rPr>
              <a:t>спілкування між родиною та закладом </a:t>
            </a:r>
            <a:r>
              <a:rPr lang="uk-UA" sz="2800" b="1" dirty="0" smtClean="0">
                <a:solidFill>
                  <a:srgbClr val="FF0000"/>
                </a:solidFill>
                <a:latin typeface="Times New Roman" panose="02020603050405020304" pitchFamily="18" charset="0"/>
                <a:cs typeface="Times New Roman" panose="02020603050405020304" pitchFamily="18" charset="0"/>
              </a:rPr>
              <a:t>освіти:</a:t>
            </a:r>
          </a:p>
          <a:p>
            <a:r>
              <a:rPr lang="uk-UA" sz="2800" b="1" dirty="0">
                <a:solidFill>
                  <a:srgbClr val="FF0000"/>
                </a:solidFill>
                <a:latin typeface="Times New Roman" panose="02020603050405020304" pitchFamily="18" charset="0"/>
                <a:cs typeface="Times New Roman" panose="02020603050405020304" pitchFamily="18" charset="0"/>
              </a:rPr>
              <a:t> сприяє попередженню потрапляння дітей в небезпечні ситуації, в тому числі в цифровому середовищі, та вчасному виявленню таких ситуацій і </a:t>
            </a:r>
            <a:r>
              <a:rPr lang="uk-UA" sz="2800" b="1" dirty="0" smtClean="0">
                <a:solidFill>
                  <a:srgbClr val="FF0000"/>
                </a:solidFill>
                <a:latin typeface="Times New Roman" panose="02020603050405020304" pitchFamily="18" charset="0"/>
                <a:cs typeface="Times New Roman" panose="02020603050405020304" pitchFamily="18" charset="0"/>
              </a:rPr>
              <a:t>реагуванню;</a:t>
            </a:r>
          </a:p>
          <a:p>
            <a:r>
              <a:rPr lang="uk-UA" sz="2800" b="1" dirty="0">
                <a:solidFill>
                  <a:srgbClr val="FF0000"/>
                </a:solidFill>
                <a:latin typeface="Times New Roman" panose="02020603050405020304" pitchFamily="18" charset="0"/>
                <a:cs typeface="Times New Roman" panose="02020603050405020304" pitchFamily="18" charset="0"/>
              </a:rPr>
              <a:t> побудови партнерських взаємовідносин між закладом освіти та родиною</a:t>
            </a:r>
            <a:r>
              <a:rPr lang="uk-UA" sz="2800" b="1" dirty="0" smtClean="0">
                <a:solidFill>
                  <a:srgbClr val="FF0000"/>
                </a:solidFill>
                <a:latin typeface="Times New Roman" panose="02020603050405020304" pitchFamily="18" charset="0"/>
                <a:cs typeface="Times New Roman" panose="02020603050405020304" pitchFamily="18" charset="0"/>
              </a:rPr>
              <a:t>.</a:t>
            </a:r>
          </a:p>
          <a:p>
            <a:pPr marL="0" indent="0">
              <a:buNone/>
            </a:pPr>
            <a:r>
              <a:rPr lang="uk-UA" sz="2800" dirty="0">
                <a:latin typeface="Times New Roman" panose="02020603050405020304" pitchFamily="18" charset="0"/>
                <a:cs typeface="Times New Roman" panose="02020603050405020304" pitchFamily="18" charset="0"/>
              </a:rPr>
              <a:t> </a:t>
            </a:r>
            <a:r>
              <a:rPr lang="uk-UA" sz="2800" b="1" dirty="0">
                <a:solidFill>
                  <a:srgbClr val="FF0000"/>
                </a:solidFill>
                <a:latin typeface="Times New Roman" panose="02020603050405020304" pitchFamily="18" charset="0"/>
                <a:cs typeface="Times New Roman" panose="02020603050405020304" pitchFamily="18" charset="0"/>
              </a:rPr>
              <a:t>Таке спілкування є основою для всіх інших форм участі родини в освітньому </a:t>
            </a:r>
            <a:r>
              <a:rPr lang="uk-UA" sz="2800" b="1" dirty="0" smtClean="0">
                <a:solidFill>
                  <a:srgbClr val="FF0000"/>
                </a:solidFill>
                <a:latin typeface="Times New Roman" panose="02020603050405020304" pitchFamily="18" charset="0"/>
                <a:cs typeface="Times New Roman" panose="02020603050405020304" pitchFamily="18" charset="0"/>
              </a:rPr>
              <a:t>процесі!</a:t>
            </a:r>
          </a:p>
          <a:p>
            <a:pPr marL="0" indent="0">
              <a:buNone/>
            </a:pPr>
            <a:r>
              <a:rPr lang="uk-UA" sz="2800" dirty="0">
                <a:latin typeface="Times New Roman" panose="02020603050405020304" pitchFamily="18" charset="0"/>
                <a:cs typeface="Times New Roman" panose="02020603050405020304" pitchFamily="18" charset="0"/>
              </a:rPr>
              <a:t>Для залучення батьків та їх інформування заклад освіти може використовувати дошки оголошень для батьків, оголошення на вході в заклад освіти, телефонний зв’язок, електронну пошту, сайт закладу освіти, </a:t>
            </a:r>
            <a:r>
              <a:rPr lang="uk-UA" sz="2800" dirty="0" err="1">
                <a:latin typeface="Times New Roman" panose="02020603050405020304" pitchFamily="18" charset="0"/>
                <a:cs typeface="Times New Roman" panose="02020603050405020304" pitchFamily="18" charset="0"/>
              </a:rPr>
              <a:t>месенджери</a:t>
            </a:r>
            <a:r>
              <a:rPr lang="uk-UA" sz="2800" dirty="0">
                <a:latin typeface="Times New Roman" panose="02020603050405020304" pitchFamily="18" charset="0"/>
                <a:cs typeface="Times New Roman" panose="02020603050405020304" pitchFamily="18" charset="0"/>
              </a:rPr>
              <a:t> тощо.</a:t>
            </a:r>
          </a:p>
          <a:p>
            <a:endParaRPr lang="uk-UA"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938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25467"/>
            <a:ext cx="8596668" cy="6526061"/>
          </a:xfrm>
        </p:spPr>
        <p:txBody>
          <a:bodyPr>
            <a:normAutofit/>
          </a:bodyPr>
          <a:lstStyle/>
          <a:p>
            <a:pPr marL="0" indent="0">
              <a:buNone/>
            </a:pPr>
            <a:r>
              <a:rPr lang="uk-UA" sz="2800" b="1" i="1" dirty="0">
                <a:solidFill>
                  <a:srgbClr val="FF0000"/>
                </a:solidFill>
                <a:latin typeface="Times New Roman" panose="02020603050405020304" pitchFamily="18" charset="0"/>
                <a:cs typeface="Times New Roman" panose="02020603050405020304" pitchFamily="18" charset="0"/>
              </a:rPr>
              <a:t>Для комунікації з батьками щодо безпечної поведінки дитини в цифровому середовищі важливо зосередити увагу на таких порадах</a:t>
            </a:r>
            <a:r>
              <a:rPr lang="uk-UA" sz="2800" b="1" i="1" dirty="0" smtClean="0">
                <a:solidFill>
                  <a:srgbClr val="FF0000"/>
                </a:solidFill>
                <a:latin typeface="Times New Roman" panose="02020603050405020304" pitchFamily="18" charset="0"/>
                <a:cs typeface="Times New Roman" panose="02020603050405020304" pitchFamily="18" charset="0"/>
              </a:rPr>
              <a:t>:</a:t>
            </a:r>
          </a:p>
          <a:p>
            <a:pPr lvl="0" fontAlgn="base"/>
            <a:r>
              <a:rPr lang="uk-UA" sz="2000" dirty="0">
                <a:latin typeface="Times New Roman" panose="02020603050405020304" pitchFamily="18" charset="0"/>
                <a:cs typeface="Times New Roman" panose="02020603050405020304" pitchFamily="18" charset="0"/>
              </a:rPr>
              <a:t>говорити з дитиною про безпеку в Інтернеті та допомагати розвивати критичне мислення, вчити робити аргументований вибір та нести відповідальність за його </a:t>
            </a:r>
            <a:r>
              <a:rPr lang="uk-UA" sz="2000" dirty="0" smtClean="0">
                <a:latin typeface="Times New Roman" panose="02020603050405020304" pitchFamily="18" charset="0"/>
                <a:cs typeface="Times New Roman" panose="02020603050405020304" pitchFamily="18" charset="0"/>
              </a:rPr>
              <a:t>результати, проста </a:t>
            </a:r>
            <a:r>
              <a:rPr lang="uk-UA" sz="2000" dirty="0">
                <a:latin typeface="Times New Roman" panose="02020603050405020304" pitchFamily="18" charset="0"/>
                <a:cs typeface="Times New Roman" panose="02020603050405020304" pitchFamily="18" charset="0"/>
              </a:rPr>
              <a:t>заборона використання </a:t>
            </a:r>
            <a:r>
              <a:rPr lang="uk-UA" sz="2000" dirty="0" err="1">
                <a:latin typeface="Times New Roman" panose="02020603050405020304" pitchFamily="18" charset="0"/>
                <a:cs typeface="Times New Roman" panose="02020603050405020304" pitchFamily="18" charset="0"/>
              </a:rPr>
              <a:t>ґаджетів</a:t>
            </a:r>
            <a:r>
              <a:rPr lang="uk-UA" sz="2000" dirty="0">
                <a:latin typeface="Times New Roman" panose="02020603050405020304" pitchFamily="18" charset="0"/>
                <a:cs typeface="Times New Roman" panose="02020603050405020304" pitchFamily="18" charset="0"/>
              </a:rPr>
              <a:t> може призвести до втрати довіри дитини до дорослого та приховування нею своїх </a:t>
            </a:r>
            <a:r>
              <a:rPr lang="uk-UA" sz="2000" dirty="0" smtClean="0">
                <a:latin typeface="Times New Roman" panose="02020603050405020304" pitchFamily="18" charset="0"/>
                <a:cs typeface="Times New Roman" panose="02020603050405020304" pitchFamily="18" charset="0"/>
              </a:rPr>
              <a:t>захоплень, найперше </a:t>
            </a:r>
            <a:r>
              <a:rPr lang="uk-UA" sz="2000" dirty="0">
                <a:latin typeface="Times New Roman" panose="02020603050405020304" pitchFamily="18" charset="0"/>
                <a:cs typeface="Times New Roman" panose="02020603050405020304" pitchFamily="18" charset="0"/>
              </a:rPr>
              <a:t>варто говорити, пояснювати, формувати культуру використання Інтернету в повсякденному житті;</a:t>
            </a:r>
          </a:p>
          <a:p>
            <a:pPr lvl="0" fontAlgn="base"/>
            <a:r>
              <a:rPr lang="uk-UA" sz="2000" dirty="0">
                <a:latin typeface="Times New Roman" panose="02020603050405020304" pitchFamily="18" charset="0"/>
                <a:cs typeface="Times New Roman" panose="02020603050405020304" pitchFamily="18" charset="0"/>
              </a:rPr>
              <a:t>будувати відкриті та довірливі стосунки з дитиною щодо використання технологій: підтримувати спілкування, давати </a:t>
            </a:r>
            <a:r>
              <a:rPr lang="uk-UA" sz="2000" dirty="0" smtClean="0">
                <a:latin typeface="Times New Roman" panose="02020603050405020304" pitchFamily="18" charset="0"/>
                <a:cs typeface="Times New Roman" panose="02020603050405020304" pitchFamily="18" charset="0"/>
              </a:rPr>
              <a:t>поради, дитина </a:t>
            </a:r>
            <a:r>
              <a:rPr lang="uk-UA" sz="2000" dirty="0">
                <a:latin typeface="Times New Roman" panose="02020603050405020304" pitchFamily="18" charset="0"/>
                <a:cs typeface="Times New Roman" panose="02020603050405020304" pitchFamily="18" charset="0"/>
              </a:rPr>
              <a:t>має знати, що дорослий поруч і готовий допомогти;</a:t>
            </a:r>
          </a:p>
          <a:p>
            <a:pPr lvl="0" fontAlgn="base"/>
            <a:r>
              <a:rPr lang="uk-UA" sz="2000" dirty="0">
                <a:latin typeface="Times New Roman" panose="02020603050405020304" pitchFamily="18" charset="0"/>
                <a:cs typeface="Times New Roman" panose="02020603050405020304" pitchFamily="18" charset="0"/>
              </a:rPr>
              <a:t>разом з дитиною переглядати матеріали на її улюблених веб-сайтах та грати в її улюблені </a:t>
            </a:r>
            <a:r>
              <a:rPr lang="uk-UA" sz="2000" dirty="0" smtClean="0">
                <a:latin typeface="Times New Roman" panose="02020603050405020304" pitchFamily="18" charset="0"/>
                <a:cs typeface="Times New Roman" panose="02020603050405020304" pitchFamily="18" charset="0"/>
              </a:rPr>
              <a:t>Інтернет-ігри - це </a:t>
            </a:r>
            <a:r>
              <a:rPr lang="uk-UA" sz="2000" dirty="0">
                <a:latin typeface="Times New Roman" panose="02020603050405020304" pitchFamily="18" charset="0"/>
                <a:cs typeface="Times New Roman" panose="02020603050405020304" pitchFamily="18" charset="0"/>
              </a:rPr>
              <a:t>допоможе краще зрозуміти інтереси дитини, її захоплення та причини такого </a:t>
            </a:r>
            <a:r>
              <a:rPr lang="uk-UA" sz="2000" dirty="0" smtClean="0">
                <a:latin typeface="Times New Roman" panose="02020603050405020304" pitchFamily="18" charset="0"/>
                <a:cs typeface="Times New Roman" panose="02020603050405020304" pitchFamily="18" charset="0"/>
              </a:rPr>
              <a:t>вибору, також </a:t>
            </a:r>
            <a:r>
              <a:rPr lang="uk-UA" sz="2000" dirty="0">
                <a:latin typeface="Times New Roman" panose="02020603050405020304" pitchFamily="18" charset="0"/>
                <a:cs typeface="Times New Roman" panose="02020603050405020304" pitchFamily="18" charset="0"/>
              </a:rPr>
              <a:t>це може стати приводом для невимушеного початку розмови про безпеку в Інтернеті;</a:t>
            </a:r>
          </a:p>
          <a:p>
            <a:endParaRPr lang="uk-UA" sz="2000" b="1" dirty="0">
              <a:solidFill>
                <a:srgbClr val="FF0000"/>
              </a:solidFill>
              <a:latin typeface="Times New Roman" panose="02020603050405020304" pitchFamily="18" charset="0"/>
              <a:cs typeface="Times New Roman" panose="02020603050405020304" pitchFamily="18" charset="0"/>
            </a:endParaRPr>
          </a:p>
          <a:p>
            <a:endParaRPr lang="uk-UA" sz="2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8839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50521"/>
            <a:ext cx="8596668" cy="6607479"/>
          </a:xfrm>
        </p:spPr>
        <p:txBody>
          <a:bodyPr>
            <a:normAutofit/>
          </a:bodyPr>
          <a:lstStyle/>
          <a:p>
            <a:pPr lvl="0" fontAlgn="base"/>
            <a:r>
              <a:rPr lang="uk-UA" sz="2400" dirty="0">
                <a:latin typeface="Times New Roman" panose="02020603050405020304" pitchFamily="18" charset="0"/>
                <a:cs typeface="Times New Roman" panose="02020603050405020304" pitchFamily="18" charset="0"/>
              </a:rPr>
              <a:t>формувати корисні звички використання </a:t>
            </a:r>
            <a:r>
              <a:rPr lang="uk-UA" sz="2400" dirty="0" err="1">
                <a:latin typeface="Times New Roman" panose="02020603050405020304" pitchFamily="18" charset="0"/>
                <a:cs typeface="Times New Roman" panose="02020603050405020304" pitchFamily="18" charset="0"/>
              </a:rPr>
              <a:t>ґаджетів</a:t>
            </a:r>
            <a:r>
              <a:rPr lang="uk-UA" sz="2400" dirty="0">
                <a:latin typeface="Times New Roman" panose="02020603050405020304" pitchFamily="18" charset="0"/>
                <a:cs typeface="Times New Roman" panose="02020603050405020304" pitchFamily="18" charset="0"/>
              </a:rPr>
              <a:t> та цифрового середовища, розвивати цифрові, </a:t>
            </a:r>
            <a:r>
              <a:rPr lang="uk-UA" sz="2400" dirty="0">
                <a:latin typeface="Times New Roman" panose="02020603050405020304" pitchFamily="18" charset="0"/>
                <a:cs typeface="Times New Roman" panose="02020603050405020304" pitchFamily="18" charset="0"/>
                <a:hlinkClick r:id="rId2"/>
              </a:rPr>
              <a:t>соціальні й емоційні навички</a:t>
            </a:r>
            <a:r>
              <a:rPr lang="uk-UA" sz="2400" dirty="0">
                <a:latin typeface="Times New Roman" panose="02020603050405020304" pitchFamily="18" charset="0"/>
                <a:cs typeface="Times New Roman" panose="02020603050405020304" pitchFamily="18" charset="0"/>
              </a:rPr>
              <a:t>, такі як: повага, емпатія, </a:t>
            </a:r>
            <a:r>
              <a:rPr lang="uk-UA" sz="2400" dirty="0">
                <a:latin typeface="Times New Roman" panose="02020603050405020304" pitchFamily="18" charset="0"/>
                <a:cs typeface="Times New Roman" panose="02020603050405020304" pitchFamily="18" charset="0"/>
                <a:hlinkClick r:id="rId3"/>
              </a:rPr>
              <a:t>критичне мислення</a:t>
            </a:r>
            <a:r>
              <a:rPr lang="uk-UA" sz="2400" dirty="0">
                <a:latin typeface="Times New Roman" panose="02020603050405020304" pitchFamily="18" charset="0"/>
                <a:cs typeface="Times New Roman" panose="02020603050405020304" pitchFamily="18" charset="0"/>
              </a:rPr>
              <a:t>, відповідальна поведінка та психологічна стійкість;</a:t>
            </a:r>
          </a:p>
          <a:p>
            <a:pPr lvl="0" fontAlgn="base"/>
            <a:r>
              <a:rPr lang="uk-UA" sz="2400" dirty="0">
                <a:latin typeface="Times New Roman" panose="02020603050405020304" pitchFamily="18" charset="0"/>
                <a:cs typeface="Times New Roman" panose="02020603050405020304" pitchFamily="18" charset="0"/>
              </a:rPr>
              <a:t>підвищувати самооцінку дитини, дозволяти дитині самостійно робити вибір і бути відповідальним за нього, вчити моделям поведінки із негативним досвідом в Інтернеті;</a:t>
            </a:r>
          </a:p>
          <a:p>
            <a:pPr lvl="0" fontAlgn="base"/>
            <a:r>
              <a:rPr lang="uk-UA" sz="2400" dirty="0">
                <a:latin typeface="Times New Roman" panose="02020603050405020304" pitchFamily="18" charset="0"/>
                <a:cs typeface="Times New Roman" panose="02020603050405020304" pitchFamily="18" charset="0"/>
              </a:rPr>
              <a:t>заохочувати користуватись </a:t>
            </a:r>
            <a:r>
              <a:rPr lang="uk-UA" sz="2400" dirty="0" err="1">
                <a:latin typeface="Times New Roman" panose="02020603050405020304" pitchFamily="18" charset="0"/>
                <a:cs typeface="Times New Roman" panose="02020603050405020304" pitchFamily="18" charset="0"/>
              </a:rPr>
              <a:t>ґаджетами</a:t>
            </a:r>
            <a:r>
              <a:rPr lang="uk-UA" sz="2400" dirty="0">
                <a:latin typeface="Times New Roman" panose="02020603050405020304" pitchFamily="18" charset="0"/>
                <a:cs typeface="Times New Roman" panose="02020603050405020304" pitchFamily="18" charset="0"/>
              </a:rPr>
              <a:t> в зонах видимості </a:t>
            </a:r>
            <a:r>
              <a:rPr lang="uk-UA" sz="2400" dirty="0" smtClean="0">
                <a:latin typeface="Times New Roman" panose="02020603050405020304" pitchFamily="18" charset="0"/>
                <a:cs typeface="Times New Roman" panose="02020603050405020304" pitchFamily="18" charset="0"/>
              </a:rPr>
              <a:t>дорослих - це </a:t>
            </a:r>
            <a:r>
              <a:rPr lang="uk-UA" sz="2400" dirty="0">
                <a:latin typeface="Times New Roman" panose="02020603050405020304" pitchFamily="18" charset="0"/>
                <a:cs typeface="Times New Roman" panose="02020603050405020304" pitchFamily="18" charset="0"/>
              </a:rPr>
              <a:t>допоможе тримати під контролем, з ким ваша дитина контактує в Інтернеті через телефон, планшет, смарт-телевізор, ігрову приставку та інші пристрої, підключені до Інтернету;</a:t>
            </a:r>
          </a:p>
          <a:p>
            <a:pPr lvl="0" fontAlgn="base"/>
            <a:r>
              <a:rPr lang="uk-UA" sz="2400" dirty="0">
                <a:latin typeface="Times New Roman" panose="02020603050405020304" pitchFamily="18" charset="0"/>
                <a:cs typeface="Times New Roman" panose="02020603050405020304" pitchFamily="18" charset="0"/>
              </a:rPr>
              <a:t>встановлювати часові межі користування </a:t>
            </a:r>
            <a:r>
              <a:rPr lang="uk-UA" sz="2400" dirty="0" err="1">
                <a:latin typeface="Times New Roman" panose="02020603050405020304" pitchFamily="18" charset="0"/>
                <a:cs typeface="Times New Roman" panose="02020603050405020304" pitchFamily="18" charset="0"/>
              </a:rPr>
              <a:t>ґаджетами</a:t>
            </a:r>
            <a:r>
              <a:rPr lang="uk-UA" sz="2400" dirty="0">
                <a:latin typeface="Times New Roman" panose="02020603050405020304" pitchFamily="18" charset="0"/>
                <a:cs typeface="Times New Roman" panose="02020603050405020304" pitchFamily="18" charset="0"/>
              </a:rPr>
              <a:t>, щоб балансувати час, проведений в режимі онлайн та </a:t>
            </a:r>
            <a:r>
              <a:rPr lang="uk-UA" sz="2400" dirty="0" err="1">
                <a:latin typeface="Times New Roman" panose="02020603050405020304" pitchFamily="18" charset="0"/>
                <a:cs typeface="Times New Roman" panose="02020603050405020304" pitchFamily="18" charset="0"/>
              </a:rPr>
              <a:t>флайн</a:t>
            </a:r>
            <a:r>
              <a:rPr lang="uk-UA" sz="2400" dirty="0">
                <a:latin typeface="Times New Roman" panose="02020603050405020304" pitchFamily="18" charset="0"/>
                <a:cs typeface="Times New Roman" panose="02020603050405020304" pitchFamily="18" charset="0"/>
              </a:rPr>
              <a:t>;</a:t>
            </a:r>
          </a:p>
          <a:p>
            <a:pPr lvl="0" fontAlgn="base"/>
            <a:r>
              <a:rPr lang="uk-UA" sz="2400" dirty="0">
                <a:latin typeface="Times New Roman" panose="02020603050405020304" pitchFamily="18" charset="0"/>
                <a:cs typeface="Times New Roman" panose="02020603050405020304" pitchFamily="18" charset="0"/>
              </a:rPr>
              <a:t>контролювати додатки, ігри, веб-сайти та соціальні мережі, якими користується дитина, та їх відповідність віку дитини;</a:t>
            </a:r>
          </a:p>
          <a:p>
            <a:endParaRPr lang="uk-UA" dirty="0"/>
          </a:p>
        </p:txBody>
      </p:sp>
    </p:spTree>
    <p:extLst>
      <p:ext uri="{BB962C8B-B14F-4D97-AF65-F5344CB8AC3E}">
        <p14:creationId xmlns:p14="http://schemas.microsoft.com/office/powerpoint/2010/main" val="1562449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425885"/>
            <a:ext cx="8596668" cy="6325644"/>
          </a:xfrm>
        </p:spPr>
        <p:txBody>
          <a:bodyPr>
            <a:normAutofit fontScale="92500" lnSpcReduction="10000"/>
          </a:bodyPr>
          <a:lstStyle/>
          <a:p>
            <a:pPr lvl="0" fontAlgn="base"/>
            <a:r>
              <a:rPr lang="uk-UA" sz="2400" dirty="0">
                <a:latin typeface="Times New Roman" panose="02020603050405020304" pitchFamily="18" charset="0"/>
                <a:cs typeface="Times New Roman" panose="02020603050405020304" pitchFamily="18" charset="0"/>
              </a:rPr>
              <a:t>вчитись встановлювати на </a:t>
            </a:r>
            <a:r>
              <a:rPr lang="uk-UA" sz="2400" dirty="0" err="1">
                <a:latin typeface="Times New Roman" panose="02020603050405020304" pitchFamily="18" charset="0"/>
                <a:cs typeface="Times New Roman" panose="02020603050405020304" pitchFamily="18" charset="0"/>
              </a:rPr>
              <a:t>ґаджети</a:t>
            </a:r>
            <a:r>
              <a:rPr lang="uk-UA" sz="2400" dirty="0">
                <a:latin typeface="Times New Roman" panose="02020603050405020304" pitchFamily="18" charset="0"/>
                <a:cs typeface="Times New Roman" panose="02020603050405020304" pitchFamily="18" charset="0"/>
              </a:rPr>
              <a:t> дитини батьківський контроль, вимикати можливість спілкування або обміну повідомленнями в онлайн-чатах та функцію «поділитися розташуванням» у налаштуваннях додатків чи ігор, оскільки це може наразити дитину на небезпеку у вигляді небажаного контакту чи розкрити її фізичне місце розташування;</a:t>
            </a:r>
          </a:p>
          <a:p>
            <a:pPr lvl="0" fontAlgn="base"/>
            <a:r>
              <a:rPr lang="uk-UA" sz="2400" dirty="0">
                <a:latin typeface="Times New Roman" panose="02020603050405020304" pitchFamily="18" charset="0"/>
                <a:cs typeface="Times New Roman" panose="02020603050405020304" pitchFamily="18" charset="0"/>
              </a:rPr>
              <a:t>перевіряти налаштування </a:t>
            </a:r>
            <a:r>
              <a:rPr lang="uk-UA" sz="2400" dirty="0" err="1">
                <a:latin typeface="Times New Roman" panose="02020603050405020304" pitchFamily="18" charset="0"/>
                <a:cs typeface="Times New Roman" panose="02020603050405020304" pitchFamily="18" charset="0"/>
              </a:rPr>
              <a:t>приватності</a:t>
            </a:r>
            <a:r>
              <a:rPr lang="uk-UA" sz="2400" dirty="0">
                <a:latin typeface="Times New Roman" panose="02020603050405020304" pitchFamily="18" charset="0"/>
                <a:cs typeface="Times New Roman" panose="02020603050405020304" pitchFamily="18" charset="0"/>
              </a:rPr>
              <a:t> в іграх та соціальних мережах, якими користується дитина, наявності в її профілі ввімкнених налаштувань </a:t>
            </a:r>
            <a:r>
              <a:rPr lang="uk-UA" sz="2400" dirty="0" err="1">
                <a:latin typeface="Times New Roman" panose="02020603050405020304" pitchFamily="18" charset="0"/>
                <a:cs typeface="Times New Roman" panose="02020603050405020304" pitchFamily="18" charset="0"/>
              </a:rPr>
              <a:t>приватності</a:t>
            </a:r>
            <a:r>
              <a:rPr lang="uk-UA" sz="2400" dirty="0">
                <a:latin typeface="Times New Roman" panose="02020603050405020304" pitchFamily="18" charset="0"/>
                <a:cs typeface="Times New Roman" panose="02020603050405020304" pitchFamily="18" charset="0"/>
              </a:rPr>
              <a:t>. Обмежити коло осіб, які можуть контактувати з дитиною та просити дитину радитись, перш ніж додавати нових друзів;</a:t>
            </a:r>
          </a:p>
          <a:p>
            <a:pPr lvl="0" fontAlgn="base"/>
            <a:r>
              <a:rPr lang="uk-UA" sz="2400" dirty="0">
                <a:latin typeface="Times New Roman" panose="02020603050405020304" pitchFamily="18" charset="0"/>
                <a:cs typeface="Times New Roman" panose="02020603050405020304" pitchFamily="18" charset="0"/>
              </a:rPr>
              <a:t>використовувати доступні технології для налаштування батьківського контролю на пристроях, які можуть обмежувати шкідливий контент, контролювати дії дитини та обмежувати чи блокувати час користування підключеними до Інтернету пристроями або окремі функції (наприклад, камери, покупки через мобільні додатки</a:t>
            </a:r>
            <a:r>
              <a:rPr lang="uk-UA" sz="2400" dirty="0" smtClean="0">
                <a:latin typeface="Times New Roman" panose="02020603050405020304" pitchFamily="18" charset="0"/>
                <a:cs typeface="Times New Roman" panose="02020603050405020304" pitchFamily="18" charset="0"/>
              </a:rPr>
              <a:t>);</a:t>
            </a:r>
          </a:p>
          <a:p>
            <a:pPr lvl="0" fontAlgn="base"/>
            <a:r>
              <a:rPr lang="uk-UA" sz="2600" dirty="0">
                <a:latin typeface="Times New Roman" panose="02020603050405020304" pitchFamily="18" charset="0"/>
                <a:cs typeface="Times New Roman" panose="02020603050405020304" pitchFamily="18" charset="0"/>
              </a:rPr>
              <a:t>бути уважними до ознак страху чи тривоги, зміни поведінки, режиму сну та апетиту. </a:t>
            </a:r>
          </a:p>
          <a:p>
            <a:endParaRPr lang="uk-UA"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19208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526093"/>
            <a:ext cx="8596668" cy="6050071"/>
          </a:xfrm>
        </p:spPr>
        <p:txBody>
          <a:bodyPr>
            <a:normAutofit/>
          </a:bodyPr>
          <a:lstStyle/>
          <a:p>
            <a:r>
              <a:rPr lang="uk-UA" sz="2800" dirty="0">
                <a:latin typeface="Times New Roman" panose="02020603050405020304" pitchFamily="18" charset="0"/>
                <a:cs typeface="Times New Roman" panose="02020603050405020304" pitchFamily="18" charset="0"/>
              </a:rPr>
              <a:t>Спостерігати, як дитина будує контакти зі світом: якщо більше сидить у </a:t>
            </a:r>
            <a:r>
              <a:rPr lang="uk-UA" sz="2800" dirty="0" err="1">
                <a:latin typeface="Times New Roman" panose="02020603050405020304" pitchFamily="18" charset="0"/>
                <a:cs typeface="Times New Roman" panose="02020603050405020304" pitchFamily="18" charset="0"/>
              </a:rPr>
              <a:t>ґаджетах</a:t>
            </a:r>
            <a:r>
              <a:rPr lang="uk-UA" sz="2800" dirty="0">
                <a:latin typeface="Times New Roman" panose="02020603050405020304" pitchFamily="18" charset="0"/>
                <a:cs typeface="Times New Roman" panose="02020603050405020304" pitchFamily="18" charset="0"/>
              </a:rPr>
              <a:t>, замкнута й не може описати свій стан; не знаходить слова, щоби розповісти про свої почуття та проведений день; якщо наживо не спілкується, не ходить у гості, не ходять в гості до неї; слухає депресивну, параноїдальну музику; має відсторонений погляд, апатію, дитина млява, має поганий апетит, не має інтересу в очах – у такому разі </a:t>
            </a:r>
            <a:r>
              <a:rPr lang="uk-UA" sz="2800" b="1" i="1" dirty="0">
                <a:solidFill>
                  <a:srgbClr val="FF0000"/>
                </a:solidFill>
                <a:latin typeface="Times New Roman" panose="02020603050405020304" pitchFamily="18" charset="0"/>
                <a:cs typeface="Times New Roman" panose="02020603050405020304" pitchFamily="18" charset="0"/>
              </a:rPr>
              <a:t>треба звертатися до фахівців і знати, куди звернутися за додатковою порадою та підтримкою, а також повідомляти дитині, куди вона може у разі потреби звернутись по допомогу.</a:t>
            </a:r>
            <a:r>
              <a:rPr lang="uk-UA" sz="2800" b="1" dirty="0">
                <a:solidFill>
                  <a:srgbClr val="FF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647035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864296"/>
            <a:ext cx="8955181" cy="5661764"/>
          </a:xfrm>
        </p:spPr>
        <p:txBody>
          <a:bodyPr/>
          <a:lstStyle/>
          <a:p>
            <a:pPr marL="0" indent="0">
              <a:buNone/>
            </a:pPr>
            <a:r>
              <a:rPr lang="uk-UA" sz="3600" dirty="0">
                <a:latin typeface="Times New Roman" panose="02020603050405020304" pitchFamily="18" charset="0"/>
                <a:cs typeface="Times New Roman" panose="02020603050405020304" pitchFamily="18" charset="0"/>
              </a:rPr>
              <a:t>У разі виявлення, що дитина стала жертвою будь-яких проявів насильства чи експлуатації, вербування чи маніпуляцій в цифровому просторі, варто одразу звернутись до Національної поліції України та надіслати повідомлення про правопорушення до департаменту </a:t>
            </a:r>
            <a:r>
              <a:rPr lang="uk-UA" sz="3600" dirty="0" err="1">
                <a:latin typeface="Times New Roman" panose="02020603050405020304" pitchFamily="18" charset="0"/>
                <a:cs typeface="Times New Roman" panose="02020603050405020304" pitchFamily="18" charset="0"/>
              </a:rPr>
              <a:t>кіберполіції</a:t>
            </a:r>
            <a:r>
              <a:rPr lang="uk-UA" sz="3600" dirty="0">
                <a:latin typeface="Times New Roman" panose="02020603050405020304" pitchFamily="18" charset="0"/>
                <a:cs typeface="Times New Roman" panose="02020603050405020304" pitchFamily="18" charset="0"/>
              </a:rPr>
              <a:t> Національної поліції України за посиланням (</a:t>
            </a:r>
            <a:r>
              <a:rPr lang="uk-UA" sz="3600" dirty="0" smtClean="0">
                <a:latin typeface="Times New Roman" panose="02020603050405020304" pitchFamily="18" charset="0"/>
                <a:cs typeface="Times New Roman" panose="02020603050405020304" pitchFamily="18" charset="0"/>
              </a:rPr>
              <a:t>цілодобово</a:t>
            </a:r>
            <a:endParaRPr lang="uk-UA" dirty="0"/>
          </a:p>
        </p:txBody>
      </p:sp>
    </p:spTree>
    <p:extLst>
      <p:ext uri="{BB962C8B-B14F-4D97-AF65-F5344CB8AC3E}">
        <p14:creationId xmlns:p14="http://schemas.microsoft.com/office/powerpoint/2010/main" val="23934884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438411"/>
            <a:ext cx="8596668" cy="6012493"/>
          </a:xfrm>
        </p:spPr>
        <p:txBody>
          <a:bodyPr>
            <a:normAutofit lnSpcReduction="10000"/>
          </a:bodyPr>
          <a:lstStyle/>
          <a:p>
            <a:pPr marL="0" indent="0" fontAlgn="base">
              <a:buNone/>
            </a:pPr>
            <a:r>
              <a:rPr lang="uk-UA" sz="2400" dirty="0">
                <a:latin typeface="Times New Roman" panose="02020603050405020304" pitchFamily="18" charset="0"/>
                <a:cs typeface="Times New Roman" panose="02020603050405020304" pitchFamily="18" charset="0"/>
              </a:rPr>
              <a:t>Психологічну допомогу та підтримку можна отримати за номерами телефонів:</a:t>
            </a:r>
          </a:p>
          <a:p>
            <a:pPr marL="0" indent="0" fontAlgn="base">
              <a:buNone/>
            </a:pPr>
            <a:r>
              <a:rPr lang="uk-UA" sz="2400" dirty="0">
                <a:latin typeface="Times New Roman" panose="02020603050405020304" pitchFamily="18" charset="0"/>
                <a:cs typeface="Times New Roman" panose="02020603050405020304" pitchFamily="18" charset="0"/>
              </a:rPr>
              <a:t>1) Національна гаряча лінія з питань протидії насильству та захисту прав дитини (Пн – Пт з 12:00 до 16:00):</a:t>
            </a:r>
          </a:p>
          <a:p>
            <a:pPr marL="0" lvl="0" indent="0" fontAlgn="base">
              <a:buNone/>
            </a:pPr>
            <a:r>
              <a:rPr lang="uk-UA" sz="2400" dirty="0">
                <a:latin typeface="Times New Roman" panose="02020603050405020304" pitchFamily="18" charset="0"/>
                <a:cs typeface="Times New Roman" panose="02020603050405020304" pitchFamily="18" charset="0"/>
              </a:rPr>
              <a:t>0 800 500 225 (безкоштовно зі стаціонарних);</a:t>
            </a:r>
          </a:p>
          <a:p>
            <a:pPr marL="0" lvl="0" indent="0" fontAlgn="base">
              <a:buNone/>
            </a:pPr>
            <a:r>
              <a:rPr lang="uk-UA" sz="2400" dirty="0">
                <a:latin typeface="Times New Roman" panose="02020603050405020304" pitchFamily="18" charset="0"/>
                <a:cs typeface="Times New Roman" panose="02020603050405020304" pitchFamily="18" charset="0"/>
              </a:rPr>
              <a:t>16 111 (безкоштовно з мобільних).</a:t>
            </a:r>
          </a:p>
          <a:p>
            <a:pPr marL="0" indent="0" fontAlgn="base">
              <a:buNone/>
            </a:pPr>
            <a:r>
              <a:rPr lang="uk-UA" sz="2400" dirty="0">
                <a:latin typeface="Times New Roman" panose="02020603050405020304" pitchFamily="18" charset="0"/>
                <a:cs typeface="Times New Roman" panose="02020603050405020304" pitchFamily="18" charset="0"/>
              </a:rPr>
              <a:t>2) </a:t>
            </a:r>
            <a:r>
              <a:rPr lang="uk-UA" sz="2400" dirty="0">
                <a:latin typeface="Times New Roman" panose="02020603050405020304" pitchFamily="18" charset="0"/>
                <a:cs typeface="Times New Roman" panose="02020603050405020304" pitchFamily="18" charset="0"/>
                <a:hlinkClick r:id="rId2"/>
              </a:rPr>
              <a:t>Онлайн консультація для підлітків</a:t>
            </a:r>
            <a:r>
              <a:rPr lang="uk-UA" sz="2400" dirty="0">
                <a:latin typeface="Times New Roman" panose="02020603050405020304" pitchFamily="18" charset="0"/>
                <a:cs typeface="Times New Roman" panose="02020603050405020304" pitchFamily="18" charset="0"/>
              </a:rPr>
              <a:t> в </a:t>
            </a:r>
            <a:r>
              <a:rPr lang="uk-UA" sz="2400" dirty="0" err="1">
                <a:latin typeface="Times New Roman" panose="02020603050405020304" pitchFamily="18" charset="0"/>
                <a:cs typeface="Times New Roman" panose="02020603050405020304" pitchFamily="18" charset="0"/>
              </a:rPr>
              <a:t>Teenergizer</a:t>
            </a:r>
            <a:r>
              <a:rPr lang="uk-UA" sz="2400" dirty="0">
                <a:latin typeface="Times New Roman" panose="02020603050405020304" pitchFamily="18" charset="0"/>
                <a:cs typeface="Times New Roman" panose="02020603050405020304" pitchFamily="18" charset="0"/>
              </a:rPr>
              <a:t>.</a:t>
            </a:r>
          </a:p>
          <a:p>
            <a:pPr marL="0" indent="0" fontAlgn="base">
              <a:buNone/>
            </a:pPr>
            <a:r>
              <a:rPr lang="uk-UA" sz="2400" dirty="0">
                <a:latin typeface="Times New Roman" panose="02020603050405020304" pitchFamily="18" charset="0"/>
                <a:cs typeface="Times New Roman" panose="02020603050405020304" pitchFamily="18" charset="0"/>
              </a:rPr>
              <a:t>3) Чат-бот у </a:t>
            </a:r>
            <a:r>
              <a:rPr lang="uk-UA" sz="2400" dirty="0" err="1">
                <a:latin typeface="Times New Roman" panose="02020603050405020304" pitchFamily="18" charset="0"/>
                <a:cs typeface="Times New Roman" panose="02020603050405020304" pitchFamily="18" charset="0"/>
                <a:hlinkClick r:id="rId3"/>
              </a:rPr>
              <a:t>Telegram</a:t>
            </a:r>
            <a:r>
              <a:rPr lang="uk-UA" sz="2400" dirty="0">
                <a:latin typeface="Times New Roman" panose="02020603050405020304" pitchFamily="18" charset="0"/>
                <a:cs typeface="Times New Roman" panose="02020603050405020304" pitchFamily="18" charset="0"/>
              </a:rPr>
              <a:t> і </a:t>
            </a:r>
            <a:r>
              <a:rPr lang="uk-UA" sz="2400" dirty="0" err="1">
                <a:latin typeface="Times New Roman" panose="02020603050405020304" pitchFamily="18" charset="0"/>
                <a:cs typeface="Times New Roman" panose="02020603050405020304" pitchFamily="18" charset="0"/>
                <a:hlinkClick r:id="rId4"/>
              </a:rPr>
              <a:t>Viber</a:t>
            </a:r>
            <a:r>
              <a:rPr lang="uk-UA" sz="2400" dirty="0">
                <a:latin typeface="Times New Roman" panose="02020603050405020304" pitchFamily="18" charset="0"/>
                <a:cs typeface="Times New Roman" panose="02020603050405020304" pitchFamily="18" charset="0"/>
              </a:rPr>
              <a:t> допоможе дізнатись, куди звертатись за допомогою.</a:t>
            </a:r>
          </a:p>
          <a:p>
            <a:pPr marL="0" indent="0" fontAlgn="base">
              <a:buNone/>
            </a:pPr>
            <a:r>
              <a:rPr lang="uk-UA" sz="2400" b="1" i="1" dirty="0">
                <a:solidFill>
                  <a:srgbClr val="FF0000"/>
                </a:solidFill>
                <a:latin typeface="Times New Roman" panose="02020603050405020304" pitchFamily="18" charset="0"/>
                <a:cs typeface="Times New Roman" panose="02020603050405020304" pitchFamily="18" charset="0"/>
              </a:rPr>
              <a:t>Також важливо, щоб учасники освітнього процесу були поінформовані про те, які саме послуги в сфері психологічного забезпечення освітнього процесу та в якому порядку вони можуть отримати, в тому числі дистанційно. Відповідну інформацію варто розмістити на сайті закладу освіти.</a:t>
            </a:r>
            <a:endParaRPr lang="uk-UA" sz="2400" b="1" dirty="0">
              <a:solidFill>
                <a:srgbClr val="FF0000"/>
              </a:solidFill>
              <a:latin typeface="Times New Roman" panose="02020603050405020304" pitchFamily="18" charset="0"/>
              <a:cs typeface="Times New Roman" panose="02020603050405020304" pitchFamily="18" charset="0"/>
            </a:endParaRPr>
          </a:p>
          <a:p>
            <a:endParaRPr lang="uk-UA" dirty="0"/>
          </a:p>
        </p:txBody>
      </p:sp>
    </p:spTree>
    <p:extLst>
      <p:ext uri="{BB962C8B-B14F-4D97-AF65-F5344CB8AC3E}">
        <p14:creationId xmlns:p14="http://schemas.microsoft.com/office/powerpoint/2010/main" val="28982391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87683"/>
            <a:ext cx="8596668" cy="6463430"/>
          </a:xfrm>
        </p:spPr>
        <p:txBody>
          <a:bodyPr>
            <a:noAutofit/>
          </a:bodyPr>
          <a:lstStyle/>
          <a:p>
            <a:pPr marL="0" indent="0" fontAlgn="base">
              <a:buNone/>
            </a:pPr>
            <a:r>
              <a:rPr lang="uk-UA" sz="2400" dirty="0">
                <a:latin typeface="Times New Roman" panose="02020603050405020304" pitchFamily="18" charset="0"/>
                <a:cs typeface="Times New Roman" panose="02020603050405020304" pitchFamily="18" charset="0"/>
              </a:rPr>
              <a:t>Встановити «батьківський контроль» для пристроїв із операційною системою Windows 10 можна за такою послідовністю дій:</a:t>
            </a:r>
          </a:p>
          <a:p>
            <a:pPr marL="0" indent="0" fontAlgn="base">
              <a:buNone/>
            </a:pPr>
            <a:r>
              <a:rPr lang="uk-UA" sz="2400" dirty="0">
                <a:latin typeface="Times New Roman" panose="02020603050405020304" pitchFamily="18" charset="0"/>
                <a:cs typeface="Times New Roman" panose="02020603050405020304" pitchFamily="18" charset="0"/>
              </a:rPr>
              <a:t>1) перейдіть з меню Пуск в розділ «Облікові записи користувачів»;</a:t>
            </a:r>
          </a:p>
          <a:p>
            <a:pPr marL="0" indent="0" fontAlgn="base">
              <a:buNone/>
            </a:pPr>
            <a:r>
              <a:rPr lang="uk-UA" sz="2400" dirty="0">
                <a:latin typeface="Times New Roman" panose="02020603050405020304" pitchFamily="18" charset="0"/>
                <a:cs typeface="Times New Roman" panose="02020603050405020304" pitchFamily="18" charset="0"/>
              </a:rPr>
              <a:t>2) у категорії «Сім’я та інші користувачі» натисніть «Додати члена сім’ї»;</a:t>
            </a:r>
          </a:p>
          <a:p>
            <a:pPr marL="0" indent="0" fontAlgn="base">
              <a:buNone/>
            </a:pPr>
            <a:r>
              <a:rPr lang="uk-UA" sz="2400" dirty="0">
                <a:latin typeface="Times New Roman" panose="02020603050405020304" pitchFamily="18" charset="0"/>
                <a:cs typeface="Times New Roman" panose="02020603050405020304" pitchFamily="18" charset="0"/>
              </a:rPr>
              <a:t>3) операційна система на вибір запропонує створити профіль для дитини або дорослого;</a:t>
            </a:r>
          </a:p>
          <a:p>
            <a:pPr marL="0" indent="0" fontAlgn="base">
              <a:buNone/>
            </a:pPr>
            <a:r>
              <a:rPr lang="uk-UA" sz="2400" dirty="0">
                <a:latin typeface="Times New Roman" panose="02020603050405020304" pitchFamily="18" charset="0"/>
                <a:cs typeface="Times New Roman" panose="02020603050405020304" pitchFamily="18" charset="0"/>
              </a:rPr>
              <a:t>4) обравши відповідний пункт, введіть адресу електронної пошти. Для підтвердження адреси зайдіть в папку вхідних повідомлень електронної пошти.</a:t>
            </a:r>
          </a:p>
          <a:p>
            <a:pPr marL="0" indent="0" fontAlgn="base">
              <a:buNone/>
            </a:pPr>
            <a:r>
              <a:rPr lang="uk-UA" sz="2400" b="1" i="1" dirty="0">
                <a:solidFill>
                  <a:srgbClr val="FF0000"/>
                </a:solidFill>
                <a:latin typeface="Times New Roman" panose="02020603050405020304" pitchFamily="18" charset="0"/>
                <a:cs typeface="Times New Roman" panose="02020603050405020304" pitchFamily="18" charset="0"/>
              </a:rPr>
              <a:t>Важливо: операційна система не дозволить активувати «батьківський контроль» для локального облікового запису. Створіть новий профіль для кожного користувача, якого належить контролювати.</a:t>
            </a:r>
            <a:endParaRPr lang="uk-UA" sz="2400" b="1" dirty="0">
              <a:solidFill>
                <a:srgbClr val="FF0000"/>
              </a:solidFill>
              <a:latin typeface="Times New Roman" panose="02020603050405020304" pitchFamily="18" charset="0"/>
              <a:cs typeface="Times New Roman" panose="02020603050405020304" pitchFamily="18" charset="0"/>
            </a:endParaRPr>
          </a:p>
          <a:p>
            <a:endParaRPr lang="uk-U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98924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50729"/>
            <a:ext cx="8596668" cy="6062597"/>
          </a:xfrm>
        </p:spPr>
        <p:txBody>
          <a:bodyPr>
            <a:noAutofit/>
          </a:bodyPr>
          <a:lstStyle/>
          <a:p>
            <a:pPr marL="0" indent="0" fontAlgn="base">
              <a:buNone/>
            </a:pPr>
            <a:r>
              <a:rPr lang="uk-UA" sz="2200" dirty="0">
                <a:latin typeface="Times New Roman" panose="02020603050405020304" pitchFamily="18" charset="0"/>
                <a:cs typeface="Times New Roman" panose="02020603050405020304" pitchFamily="18" charset="0"/>
              </a:rPr>
              <a:t>Встановити «батьківський контроль» для пристроїв з операційною системою </a:t>
            </a:r>
            <a:r>
              <a:rPr lang="uk-UA" sz="2200" dirty="0" err="1">
                <a:latin typeface="Times New Roman" panose="02020603050405020304" pitchFamily="18" charset="0"/>
                <a:cs typeface="Times New Roman" panose="02020603050405020304" pitchFamily="18" charset="0"/>
              </a:rPr>
              <a:t>Android</a:t>
            </a:r>
            <a:r>
              <a:rPr lang="uk-UA" sz="2200" dirty="0">
                <a:latin typeface="Times New Roman" panose="02020603050405020304" pitchFamily="18" charset="0"/>
                <a:cs typeface="Times New Roman" panose="02020603050405020304" pitchFamily="18" charset="0"/>
              </a:rPr>
              <a:t> можна за такою послідовністю дій:</a:t>
            </a:r>
          </a:p>
          <a:p>
            <a:pPr marL="0" indent="0" fontAlgn="base">
              <a:buNone/>
            </a:pPr>
            <a:r>
              <a:rPr lang="uk-UA" sz="2200" dirty="0">
                <a:latin typeface="Times New Roman" panose="02020603050405020304" pitchFamily="18" charset="0"/>
                <a:cs typeface="Times New Roman" panose="02020603050405020304" pitchFamily="18" charset="0"/>
              </a:rPr>
              <a:t>1) відкрийте програму «</a:t>
            </a:r>
            <a:r>
              <a:rPr lang="uk-UA" sz="2200" dirty="0" err="1">
                <a:latin typeface="Times New Roman" panose="02020603050405020304" pitchFamily="18" charset="0"/>
                <a:cs typeface="Times New Roman" panose="02020603050405020304" pitchFamily="18" charset="0"/>
              </a:rPr>
              <a:t>Play</a:t>
            </a:r>
            <a:r>
              <a:rPr lang="uk-UA" sz="2200" dirty="0">
                <a:latin typeface="Times New Roman" panose="02020603050405020304" pitchFamily="18" charset="0"/>
                <a:cs typeface="Times New Roman" panose="02020603050405020304" pitchFamily="18" charset="0"/>
              </a:rPr>
              <a:t> Маркет»;</a:t>
            </a:r>
          </a:p>
          <a:p>
            <a:pPr marL="0" indent="0" fontAlgn="base">
              <a:buNone/>
            </a:pPr>
            <a:r>
              <a:rPr lang="uk-UA" sz="2200" dirty="0">
                <a:latin typeface="Times New Roman" panose="02020603050405020304" pitchFamily="18" charset="0"/>
                <a:cs typeface="Times New Roman" panose="02020603050405020304" pitchFamily="18" charset="0"/>
              </a:rPr>
              <a:t>2) у лівому верхньому кутку екрану натисніть на значок «меню» і виберіть «Установки» – «Батьківський контроль».</a:t>
            </a:r>
          </a:p>
          <a:p>
            <a:pPr marL="0" indent="0" fontAlgn="base">
              <a:buNone/>
            </a:pPr>
            <a:r>
              <a:rPr lang="uk-UA" sz="2200" dirty="0">
                <a:latin typeface="Times New Roman" panose="02020603050405020304" pitchFamily="18" charset="0"/>
                <a:cs typeface="Times New Roman" panose="02020603050405020304" pitchFamily="18" charset="0"/>
              </a:rPr>
              <a:t>3) увімкніть означену функцію.</a:t>
            </a:r>
          </a:p>
          <a:p>
            <a:pPr marL="0" indent="0" fontAlgn="base">
              <a:buNone/>
            </a:pPr>
            <a:r>
              <a:rPr lang="uk-UA" sz="2200" dirty="0">
                <a:latin typeface="Times New Roman" panose="02020603050405020304" pitchFamily="18" charset="0"/>
                <a:cs typeface="Times New Roman" panose="02020603050405020304" pitchFamily="18" charset="0"/>
              </a:rPr>
              <a:t>4) обмежте доступ до налаштувань «батьківського контролю», встановивши PIN-код.</a:t>
            </a:r>
          </a:p>
          <a:p>
            <a:pPr marL="0" indent="0" fontAlgn="base">
              <a:buNone/>
            </a:pPr>
            <a:r>
              <a:rPr lang="uk-UA" sz="2200" dirty="0">
                <a:latin typeface="Times New Roman" panose="02020603050405020304" pitchFamily="18" charset="0"/>
                <a:cs typeface="Times New Roman" panose="02020603050405020304" pitchFamily="18" charset="0"/>
              </a:rPr>
              <a:t>5) встановіть такі фільтри: «Додатки, ігри, фільми і серіали. Виберіть максимально допустиме вікове обмеження для контенту», «Музика і книги. Забороніть завантаження і покупку контенту для дорослих».</a:t>
            </a:r>
          </a:p>
          <a:p>
            <a:pPr marL="0" indent="0" fontAlgn="base">
              <a:buNone/>
            </a:pPr>
            <a:r>
              <a:rPr lang="uk-UA" sz="2200" b="1" i="1" dirty="0">
                <a:solidFill>
                  <a:srgbClr val="FF0000"/>
                </a:solidFill>
                <a:latin typeface="Times New Roman" panose="02020603050405020304" pitchFamily="18" charset="0"/>
                <a:cs typeface="Times New Roman" panose="02020603050405020304" pitchFamily="18" charset="0"/>
              </a:rPr>
              <a:t>Важливо: «батьківський контроль» діє тільки на тому пристрої, де ви його налаштували. При необхідності ввімкніть його на іншому пристрої, знову виконавши наведені вище інструкції.</a:t>
            </a:r>
            <a:endParaRPr lang="uk-UA" sz="2200" b="1" dirty="0">
              <a:solidFill>
                <a:srgbClr val="FF0000"/>
              </a:solidFill>
              <a:latin typeface="Times New Roman" panose="02020603050405020304" pitchFamily="18" charset="0"/>
              <a:cs typeface="Times New Roman" panose="02020603050405020304" pitchFamily="18" charset="0"/>
            </a:endParaRPr>
          </a:p>
          <a:p>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04745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663879"/>
            <a:ext cx="8596668" cy="5761973"/>
          </a:xfrm>
        </p:spPr>
        <p:txBody>
          <a:bodyPr>
            <a:normAutofit/>
          </a:bodyPr>
          <a:lstStyle/>
          <a:p>
            <a:pPr marL="0" indent="0" fontAlgn="base">
              <a:buNone/>
            </a:pPr>
            <a:r>
              <a:rPr lang="uk-UA" sz="2800" dirty="0">
                <a:latin typeface="Times New Roman" panose="02020603050405020304" pitchFamily="18" charset="0"/>
                <a:cs typeface="Times New Roman" panose="02020603050405020304" pitchFamily="18" charset="0"/>
              </a:rPr>
              <a:t>Встановити «батьківський контроль» для пристроїв «</a:t>
            </a:r>
            <a:r>
              <a:rPr lang="uk-UA" sz="2800" dirty="0" err="1">
                <a:latin typeface="Times New Roman" panose="02020603050405020304" pitchFamily="18" charset="0"/>
                <a:cs typeface="Times New Roman" panose="02020603050405020304" pitchFamily="18" charset="0"/>
              </a:rPr>
              <a:t>iPhone</a:t>
            </a:r>
            <a:r>
              <a:rPr lang="uk-UA" sz="2800" dirty="0">
                <a:latin typeface="Times New Roman" panose="02020603050405020304" pitchFamily="18" charset="0"/>
                <a:cs typeface="Times New Roman" panose="02020603050405020304" pitchFamily="18" charset="0"/>
              </a:rPr>
              <a:t>», «</a:t>
            </a:r>
            <a:r>
              <a:rPr lang="uk-UA" sz="2800" dirty="0" err="1">
                <a:latin typeface="Times New Roman" panose="02020603050405020304" pitchFamily="18" charset="0"/>
                <a:cs typeface="Times New Roman" panose="02020603050405020304" pitchFamily="18" charset="0"/>
              </a:rPr>
              <a:t>iPad</a:t>
            </a:r>
            <a:r>
              <a:rPr lang="uk-UA" sz="2800" dirty="0">
                <a:latin typeface="Times New Roman" panose="02020603050405020304" pitchFamily="18" charset="0"/>
                <a:cs typeface="Times New Roman" panose="02020603050405020304" pitchFamily="18" charset="0"/>
              </a:rPr>
              <a:t>», «</a:t>
            </a:r>
            <a:r>
              <a:rPr lang="uk-UA" sz="2800" dirty="0" err="1">
                <a:latin typeface="Times New Roman" panose="02020603050405020304" pitchFamily="18" charset="0"/>
                <a:cs typeface="Times New Roman" panose="02020603050405020304" pitchFamily="18" charset="0"/>
              </a:rPr>
              <a:t>iPod</a:t>
            </a:r>
            <a:r>
              <a:rPr lang="uk-UA" sz="2800" dirty="0">
                <a:latin typeface="Times New Roman" panose="02020603050405020304" pitchFamily="18" charset="0"/>
                <a:cs typeface="Times New Roman" panose="02020603050405020304" pitchFamily="18" charset="0"/>
              </a:rPr>
              <a:t> </a:t>
            </a:r>
            <a:r>
              <a:rPr lang="uk-UA" sz="2800" dirty="0" err="1">
                <a:latin typeface="Times New Roman" panose="02020603050405020304" pitchFamily="18" charset="0"/>
                <a:cs typeface="Times New Roman" panose="02020603050405020304" pitchFamily="18" charset="0"/>
              </a:rPr>
              <a:t>touch</a:t>
            </a:r>
            <a:r>
              <a:rPr lang="uk-UA" sz="2800" dirty="0">
                <a:latin typeface="Times New Roman" panose="02020603050405020304" pitchFamily="18" charset="0"/>
                <a:cs typeface="Times New Roman" panose="02020603050405020304" pitchFamily="18" charset="0"/>
              </a:rPr>
              <a:t>» можна за такою послідовністю дій:</a:t>
            </a:r>
          </a:p>
          <a:p>
            <a:pPr marL="0" indent="0" fontAlgn="base">
              <a:buNone/>
            </a:pPr>
            <a:r>
              <a:rPr lang="uk-UA" sz="2800" dirty="0">
                <a:latin typeface="Times New Roman" panose="02020603050405020304" pitchFamily="18" charset="0"/>
                <a:cs typeface="Times New Roman" panose="02020603050405020304" pitchFamily="18" charset="0"/>
              </a:rPr>
              <a:t>1) перейдіть в меню «Налаштування» – «Основні» – «Обмеження».</a:t>
            </a:r>
          </a:p>
          <a:p>
            <a:pPr marL="0" indent="0" fontAlgn="base">
              <a:buNone/>
            </a:pPr>
            <a:r>
              <a:rPr lang="uk-UA" sz="2800" dirty="0">
                <a:latin typeface="Times New Roman" panose="02020603050405020304" pitchFamily="18" charset="0"/>
                <a:cs typeface="Times New Roman" panose="02020603050405020304" pitchFamily="18" charset="0"/>
              </a:rPr>
              <a:t>2) покрутіть вниз і натисніть «Обмеження», а потім «Включити обмеження».</a:t>
            </a:r>
          </a:p>
          <a:p>
            <a:pPr marL="0" indent="0" fontAlgn="base">
              <a:buNone/>
            </a:pPr>
            <a:r>
              <a:rPr lang="uk-UA" sz="2800" dirty="0">
                <a:latin typeface="Times New Roman" panose="02020603050405020304" pitchFamily="18" charset="0"/>
                <a:cs typeface="Times New Roman" panose="02020603050405020304" pitchFamily="18" charset="0"/>
              </a:rPr>
              <a:t>3) створіть пароль функції «Обмеження». Код-пароль обмежень необхідний для зміни налаштувань або відключення обмежень.</a:t>
            </a:r>
          </a:p>
          <a:p>
            <a:endParaRPr lang="uk-U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6231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75781"/>
            <a:ext cx="8596668" cy="5665581"/>
          </a:xfrm>
        </p:spPr>
        <p:txBody>
          <a:bodyPr>
            <a:noAutofit/>
          </a:bodyPr>
          <a:lstStyle/>
          <a:p>
            <a:pPr fontAlgn="base"/>
            <a:r>
              <a:rPr lang="uk-UA" sz="3600" dirty="0">
                <a:solidFill>
                  <a:schemeClr val="tx1"/>
                </a:solidFill>
                <a:latin typeface="Times New Roman" panose="02020603050405020304" pitchFamily="18" charset="0"/>
                <a:cs typeface="Times New Roman" panose="02020603050405020304" pitchFamily="18" charset="0"/>
              </a:rPr>
              <a:t>Цифрове середовище, зокрема мережа Інтернет, сьогодні є не лише важливим джерелом інформації, але і способом комунікації, який нівелює перепони для спілкування. Через глобальний вплив </a:t>
            </a:r>
            <a:r>
              <a:rPr lang="uk-UA" sz="3600" dirty="0" smtClean="0">
                <a:solidFill>
                  <a:schemeClr val="tx1"/>
                </a:solidFill>
                <a:latin typeface="Times New Roman" panose="02020603050405020304" pitchFamily="18" charset="0"/>
                <a:cs typeface="Times New Roman" panose="02020603050405020304" pitchFamily="18" charset="0"/>
              </a:rPr>
              <a:t>під час повномасштабної війни </a:t>
            </a:r>
            <a:r>
              <a:rPr lang="uk-UA" sz="3600" dirty="0">
                <a:solidFill>
                  <a:schemeClr val="tx1"/>
                </a:solidFill>
                <a:latin typeface="Times New Roman" panose="02020603050405020304" pitchFamily="18" charset="0"/>
                <a:cs typeface="Times New Roman" panose="02020603050405020304" pitchFamily="18" charset="0"/>
              </a:rPr>
              <a:t>діти </a:t>
            </a:r>
            <a:r>
              <a:rPr lang="uk-UA" sz="3600" dirty="0" smtClean="0">
                <a:solidFill>
                  <a:schemeClr val="tx1"/>
                </a:solidFill>
                <a:latin typeface="Times New Roman" panose="02020603050405020304" pitchFamily="18" charset="0"/>
                <a:cs typeface="Times New Roman" panose="02020603050405020304" pitchFamily="18" charset="0"/>
              </a:rPr>
              <a:t>проводять багато </a:t>
            </a:r>
            <a:r>
              <a:rPr lang="uk-UA" sz="3600" dirty="0">
                <a:solidFill>
                  <a:schemeClr val="tx1"/>
                </a:solidFill>
                <a:latin typeface="Times New Roman" panose="02020603050405020304" pitchFamily="18" charset="0"/>
                <a:cs typeface="Times New Roman" panose="02020603050405020304" pitchFamily="18" charset="0"/>
              </a:rPr>
              <a:t>часу в Інтернеті</a:t>
            </a:r>
            <a:r>
              <a:rPr lang="uk-UA" sz="3600" dirty="0" smtClean="0">
                <a:solidFill>
                  <a:schemeClr val="tx1"/>
                </a:solidFill>
                <a:latin typeface="Times New Roman" panose="02020603050405020304" pitchFamily="18" charset="0"/>
                <a:cs typeface="Times New Roman" panose="02020603050405020304" pitchFamily="18" charset="0"/>
              </a:rPr>
              <a:t>.</a:t>
            </a:r>
            <a:endParaRPr lang="uk-UA" sz="3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14569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726510"/>
            <a:ext cx="8596668" cy="5649238"/>
          </a:xfrm>
        </p:spPr>
        <p:txBody>
          <a:bodyPr>
            <a:normAutofit/>
          </a:bodyPr>
          <a:lstStyle/>
          <a:p>
            <a:pPr marL="0" indent="0" algn="ctr">
              <a:buNone/>
            </a:pPr>
            <a:r>
              <a:rPr lang="ru-RU" sz="9600" dirty="0" err="1" smtClean="0">
                <a:solidFill>
                  <a:srgbClr val="92D050"/>
                </a:solidFill>
                <a:latin typeface="Times New Roman" panose="02020603050405020304" pitchFamily="18" charset="0"/>
                <a:cs typeface="Times New Roman" panose="02020603050405020304" pitchFamily="18" charset="0"/>
              </a:rPr>
              <a:t>Дякую</a:t>
            </a:r>
            <a:r>
              <a:rPr lang="ru-RU" sz="9600" dirty="0" smtClean="0">
                <a:solidFill>
                  <a:srgbClr val="92D050"/>
                </a:solidFill>
                <a:latin typeface="Times New Roman" panose="02020603050405020304" pitchFamily="18" charset="0"/>
                <a:cs typeface="Times New Roman" panose="02020603050405020304" pitchFamily="18" charset="0"/>
              </a:rPr>
              <a:t> </a:t>
            </a:r>
          </a:p>
          <a:p>
            <a:pPr marL="0" indent="0" algn="ctr">
              <a:buNone/>
            </a:pPr>
            <a:r>
              <a:rPr lang="ru-RU" sz="9600" dirty="0" smtClean="0">
                <a:solidFill>
                  <a:srgbClr val="92D050"/>
                </a:solidFill>
                <a:latin typeface="Times New Roman" panose="02020603050405020304" pitchFamily="18" charset="0"/>
                <a:cs typeface="Times New Roman" panose="02020603050405020304" pitchFamily="18" charset="0"/>
              </a:rPr>
              <a:t>за </a:t>
            </a:r>
          </a:p>
          <a:p>
            <a:pPr marL="0" indent="0" algn="ctr">
              <a:buNone/>
            </a:pPr>
            <a:r>
              <a:rPr lang="ru-RU" sz="9600" dirty="0" err="1" smtClean="0">
                <a:solidFill>
                  <a:srgbClr val="92D050"/>
                </a:solidFill>
                <a:latin typeface="Times New Roman" panose="02020603050405020304" pitchFamily="18" charset="0"/>
                <a:cs typeface="Times New Roman" panose="02020603050405020304" pitchFamily="18" charset="0"/>
              </a:rPr>
              <a:t>увагу</a:t>
            </a:r>
            <a:r>
              <a:rPr lang="ru-RU" sz="9600" dirty="0" smtClean="0">
                <a:solidFill>
                  <a:srgbClr val="92D050"/>
                </a:solidFill>
                <a:latin typeface="Times New Roman" panose="02020603050405020304" pitchFamily="18" charset="0"/>
                <a:cs typeface="Times New Roman" panose="02020603050405020304" pitchFamily="18" charset="0"/>
              </a:rPr>
              <a:t>!</a:t>
            </a:r>
            <a:endParaRPr lang="uk-UA" sz="9600" dirty="0">
              <a:solidFill>
                <a:srgbClr val="92D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8450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646" y="269157"/>
            <a:ext cx="8596668" cy="6995939"/>
          </a:xfrm>
        </p:spPr>
        <p:txBody>
          <a:bodyPr>
            <a:normAutofit fontScale="70000" lnSpcReduction="20000"/>
          </a:bodyPr>
          <a:lstStyle/>
          <a:p>
            <a:r>
              <a:rPr lang="uk-UA" sz="5200" b="1" dirty="0">
                <a:solidFill>
                  <a:srgbClr val="FF0000"/>
                </a:solidFill>
                <a:latin typeface="Times New Roman" panose="02020603050405020304" pitchFamily="18" charset="0"/>
                <a:cs typeface="Times New Roman" panose="02020603050405020304" pitchFamily="18" charset="0"/>
              </a:rPr>
              <a:t>! </a:t>
            </a:r>
            <a:r>
              <a:rPr lang="uk-UA" sz="5200" b="1" i="1" dirty="0">
                <a:solidFill>
                  <a:srgbClr val="FF0000"/>
                </a:solidFill>
                <a:latin typeface="Times New Roman" panose="02020603050405020304" pitchFamily="18" charset="0"/>
                <a:cs typeface="Times New Roman" panose="02020603050405020304" pitchFamily="18" charset="0"/>
              </a:rPr>
              <a:t>Право дитини на безпеку та захист є базовим та поширюється на її життєдіяльність як онлайн, так і </a:t>
            </a:r>
            <a:r>
              <a:rPr lang="uk-UA" sz="5200" b="1" i="1" dirty="0" err="1">
                <a:solidFill>
                  <a:srgbClr val="FF0000"/>
                </a:solidFill>
                <a:latin typeface="Times New Roman" panose="02020603050405020304" pitchFamily="18" charset="0"/>
                <a:cs typeface="Times New Roman" panose="02020603050405020304" pitchFamily="18" charset="0"/>
              </a:rPr>
              <a:t>офлайн</a:t>
            </a:r>
            <a:r>
              <a:rPr lang="uk-UA" sz="5200" b="1" dirty="0">
                <a:solidFill>
                  <a:srgbClr val="FF0000"/>
                </a:solidFill>
                <a:latin typeface="Times New Roman" panose="02020603050405020304" pitchFamily="18" charset="0"/>
                <a:cs typeface="Times New Roman" panose="02020603050405020304" pitchFamily="18" charset="0"/>
              </a:rPr>
              <a:t>. </a:t>
            </a:r>
          </a:p>
          <a:p>
            <a:endParaRPr lang="uk-UA" sz="5200" i="1" dirty="0" smtClean="0"/>
          </a:p>
          <a:p>
            <a:pPr marL="0" indent="0">
              <a:buNone/>
            </a:pPr>
            <a:r>
              <a:rPr lang="uk-UA" sz="5200" i="1" dirty="0" smtClean="0">
                <a:latin typeface="Times New Roman" panose="02020603050405020304" pitchFamily="18" charset="0"/>
                <a:cs typeface="Times New Roman" panose="02020603050405020304" pitchFamily="18" charset="0"/>
              </a:rPr>
              <a:t>Діти </a:t>
            </a:r>
            <a:r>
              <a:rPr lang="uk-UA" sz="5200" i="1" dirty="0">
                <a:latin typeface="Times New Roman" panose="02020603050405020304" pitchFamily="18" charset="0"/>
                <a:cs typeface="Times New Roman" panose="02020603050405020304" pitchFamily="18" charset="0"/>
              </a:rPr>
              <a:t>мають право отримувати знання та підтримку у використанні цифрового </a:t>
            </a:r>
            <a:r>
              <a:rPr lang="uk-UA" sz="5200" i="1" dirty="0" smtClean="0">
                <a:latin typeface="Times New Roman" panose="02020603050405020304" pitchFamily="18" charset="0"/>
                <a:cs typeface="Times New Roman" panose="02020603050405020304" pitchFamily="18" charset="0"/>
              </a:rPr>
              <a:t>середовища</a:t>
            </a:r>
            <a:r>
              <a:rPr lang="uk-UA" sz="5200" i="1" dirty="0">
                <a:latin typeface="Times New Roman" panose="02020603050405020304" pitchFamily="18" charset="0"/>
                <a:cs typeface="Times New Roman" panose="02020603050405020304" pitchFamily="18" charset="0"/>
              </a:rPr>
              <a:t>!</a:t>
            </a:r>
            <a:endParaRPr lang="uk-UA" sz="5200" i="1" dirty="0" smtClean="0">
              <a:latin typeface="Times New Roman" panose="02020603050405020304" pitchFamily="18" charset="0"/>
              <a:cs typeface="Times New Roman" panose="02020603050405020304" pitchFamily="18" charset="0"/>
            </a:endParaRPr>
          </a:p>
          <a:p>
            <a:pPr marL="0" indent="0">
              <a:buNone/>
            </a:pPr>
            <a:r>
              <a:rPr lang="uk-UA" sz="5200" i="1" dirty="0">
                <a:latin typeface="Times New Roman" panose="02020603050405020304" pitchFamily="18" charset="0"/>
                <a:cs typeface="Times New Roman" panose="02020603050405020304" pitchFamily="18" charset="0"/>
              </a:rPr>
              <a:t> </a:t>
            </a:r>
            <a:r>
              <a:rPr lang="uk-UA" sz="5200" dirty="0" smtClean="0">
                <a:latin typeface="Times New Roman" panose="02020603050405020304" pitchFamily="18" charset="0"/>
                <a:cs typeface="Times New Roman" panose="02020603050405020304" pitchFamily="18" charset="0"/>
              </a:rPr>
              <a:t>Надання такої підтримки</a:t>
            </a:r>
            <a:r>
              <a:rPr lang="uk-UA" sz="5200" dirty="0">
                <a:latin typeface="Times New Roman" panose="02020603050405020304" pitchFamily="18" charset="0"/>
                <a:cs typeface="Times New Roman" panose="02020603050405020304" pitchFamily="18" charset="0"/>
              </a:rPr>
              <a:t> </a:t>
            </a:r>
            <a:r>
              <a:rPr lang="uk-UA" sz="5200" i="1" dirty="0">
                <a:latin typeface="Times New Roman" panose="02020603050405020304" pitchFamily="18" charset="0"/>
                <a:cs typeface="Times New Roman" panose="02020603050405020304" pitchFamily="18" charset="0"/>
              </a:rPr>
              <a:t>є спільною </a:t>
            </a:r>
            <a:r>
              <a:rPr lang="uk-UA" sz="5200" i="1" dirty="0" smtClean="0">
                <a:latin typeface="Times New Roman" panose="02020603050405020304" pitchFamily="18" charset="0"/>
                <a:cs typeface="Times New Roman" panose="02020603050405020304" pitchFamily="18" charset="0"/>
              </a:rPr>
              <a:t>відповідальністю </a:t>
            </a:r>
            <a:r>
              <a:rPr lang="uk-UA" sz="5200" i="1" dirty="0">
                <a:latin typeface="Times New Roman" panose="02020603050405020304" pitchFamily="18" charset="0"/>
                <a:cs typeface="Times New Roman" panose="02020603050405020304" pitchFamily="18" charset="0"/>
              </a:rPr>
              <a:t>батьків, педагогічних працівників, громади </a:t>
            </a:r>
            <a:r>
              <a:rPr lang="uk-UA" sz="5200" i="1" dirty="0" smtClean="0">
                <a:latin typeface="Times New Roman" panose="02020603050405020304" pitchFamily="18" charset="0"/>
                <a:cs typeface="Times New Roman" panose="02020603050405020304" pitchFamily="18" charset="0"/>
              </a:rPr>
              <a:t>загалом!</a:t>
            </a:r>
          </a:p>
          <a:p>
            <a:pPr marL="0" indent="0">
              <a:buNone/>
            </a:pPr>
            <a:r>
              <a:rPr lang="uk-UA" sz="6400" i="1" dirty="0">
                <a:latin typeface="Times New Roman" panose="02020603050405020304" pitchFamily="18" charset="0"/>
                <a:cs typeface="Times New Roman" panose="02020603050405020304" pitchFamily="18" charset="0"/>
              </a:rPr>
              <a:t> </a:t>
            </a:r>
          </a:p>
          <a:p>
            <a:pPr marL="0" indent="0">
              <a:buNone/>
            </a:pPr>
            <a:endParaRPr lang="uk-UA"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1774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0"/>
            <a:ext cx="8596668" cy="6858000"/>
          </a:xfrm>
        </p:spPr>
        <p:txBody>
          <a:bodyPr>
            <a:normAutofit/>
          </a:bodyPr>
          <a:lstStyle/>
          <a:p>
            <a:pPr marL="0" indent="0" fontAlgn="base">
              <a:buNone/>
            </a:pPr>
            <a:r>
              <a:rPr lang="uk-UA" sz="2400" b="1" i="1" dirty="0" smtClean="0">
                <a:solidFill>
                  <a:srgbClr val="FF0000"/>
                </a:solidFill>
                <a:latin typeface="Times New Roman" panose="02020603050405020304" pitchFamily="18" charset="0"/>
                <a:cs typeface="Times New Roman" panose="02020603050405020304" pitchFamily="18" charset="0"/>
              </a:rPr>
              <a:t>! Безконтрольне </a:t>
            </a:r>
            <a:r>
              <a:rPr lang="uk-UA" sz="2400" b="1" i="1" dirty="0">
                <a:solidFill>
                  <a:srgbClr val="FF0000"/>
                </a:solidFill>
                <a:latin typeface="Times New Roman" panose="02020603050405020304" pitchFamily="18" charset="0"/>
                <a:cs typeface="Times New Roman" panose="02020603050405020304" pitchFamily="18" charset="0"/>
              </a:rPr>
              <a:t>та безвідповідальне </a:t>
            </a:r>
            <a:r>
              <a:rPr lang="uk-UA" sz="2400" b="1" i="1" dirty="0" smtClean="0">
                <a:solidFill>
                  <a:srgbClr val="FF0000"/>
                </a:solidFill>
                <a:latin typeface="Times New Roman" panose="02020603050405020304" pitchFamily="18" charset="0"/>
                <a:cs typeface="Times New Roman" panose="02020603050405020304" pitchFamily="18" charset="0"/>
              </a:rPr>
              <a:t>використання технологій</a:t>
            </a:r>
            <a:r>
              <a:rPr lang="uk-UA" sz="2400" b="1" dirty="0" smtClean="0">
                <a:solidFill>
                  <a:srgbClr val="FF0000"/>
                </a:solidFill>
                <a:latin typeface="Times New Roman" panose="02020603050405020304" pitchFamily="18" charset="0"/>
                <a:cs typeface="Times New Roman" panose="02020603050405020304" pitchFamily="18" charset="0"/>
              </a:rPr>
              <a:t> </a:t>
            </a:r>
            <a:r>
              <a:rPr lang="uk-UA" sz="2400" b="1" i="1" dirty="0" smtClean="0">
                <a:solidFill>
                  <a:srgbClr val="FF0000"/>
                </a:solidFill>
                <a:latin typeface="Times New Roman" panose="02020603050405020304" pitchFamily="18" charset="0"/>
                <a:cs typeface="Times New Roman" panose="02020603050405020304" pitchFamily="18" charset="0"/>
              </a:rPr>
              <a:t>містить </a:t>
            </a:r>
            <a:r>
              <a:rPr lang="uk-UA" sz="2400" b="1" i="1" dirty="0">
                <a:solidFill>
                  <a:srgbClr val="FF0000"/>
                </a:solidFill>
                <a:latin typeface="Times New Roman" panose="02020603050405020304" pitchFamily="18" charset="0"/>
                <a:cs typeface="Times New Roman" panose="02020603050405020304" pitchFamily="18" charset="0"/>
              </a:rPr>
              <a:t>ризики для здоров’я, розвитку та благополуччям дітей</a:t>
            </a:r>
            <a:r>
              <a:rPr lang="uk-UA" sz="2400" b="1" dirty="0">
                <a:solidFill>
                  <a:srgbClr val="FF0000"/>
                </a:solidFill>
                <a:latin typeface="Times New Roman" panose="02020603050405020304" pitchFamily="18" charset="0"/>
                <a:cs typeface="Times New Roman" panose="02020603050405020304" pitchFamily="18" charset="0"/>
              </a:rPr>
              <a:t>, зокрема:</a:t>
            </a:r>
          </a:p>
          <a:p>
            <a:pPr lvl="0" fontAlgn="base"/>
            <a:r>
              <a:rPr lang="uk-UA" sz="2000" b="1" dirty="0">
                <a:solidFill>
                  <a:srgbClr val="FF0000"/>
                </a:solidFill>
                <a:latin typeface="Times New Roman" panose="02020603050405020304" pitchFamily="18" charset="0"/>
                <a:cs typeface="Times New Roman" panose="02020603050405020304" pitchFamily="18" charset="0"/>
              </a:rPr>
              <a:t>контактні ризики</a:t>
            </a:r>
            <a:r>
              <a:rPr lang="uk-UA" sz="2000" dirty="0">
                <a:latin typeface="Times New Roman" panose="02020603050405020304" pitchFamily="18" charset="0"/>
                <a:cs typeface="Times New Roman" panose="02020603050405020304" pitchFamily="18" charset="0"/>
              </a:rPr>
              <a:t> (</a:t>
            </a:r>
            <a:r>
              <a:rPr lang="uk-UA" sz="2000" dirty="0" smtClean="0">
                <a:latin typeface="Times New Roman" panose="02020603050405020304" pitchFamily="18" charset="0"/>
                <a:cs typeface="Times New Roman" panose="02020603050405020304" pitchFamily="18" charset="0"/>
              </a:rPr>
              <a:t>сексуальна експлуатація </a:t>
            </a:r>
            <a:r>
              <a:rPr lang="uk-UA" sz="2000" dirty="0">
                <a:latin typeface="Times New Roman" panose="02020603050405020304" pitchFamily="18" charset="0"/>
                <a:cs typeface="Times New Roman" panose="02020603050405020304" pitchFamily="18" charset="0"/>
              </a:rPr>
              <a:t>та зловживання, </a:t>
            </a:r>
            <a:r>
              <a:rPr lang="uk-UA" sz="2000" dirty="0" smtClean="0">
                <a:latin typeface="Times New Roman" panose="02020603050405020304" pitchFamily="18" charset="0"/>
                <a:cs typeface="Times New Roman" panose="02020603050405020304" pitchFamily="18" charset="0"/>
              </a:rPr>
              <a:t>домагання </a:t>
            </a:r>
            <a:r>
              <a:rPr lang="uk-UA" sz="2000" dirty="0">
                <a:latin typeface="Times New Roman" panose="02020603050405020304" pitchFamily="18" charset="0"/>
                <a:cs typeface="Times New Roman" panose="02020603050405020304" pitchFamily="18" charset="0"/>
              </a:rPr>
              <a:t>для сексуальних цілей («</a:t>
            </a:r>
            <a:r>
              <a:rPr lang="uk-UA" sz="2000" dirty="0" err="1">
                <a:latin typeface="Times New Roman" panose="02020603050405020304" pitchFamily="18" charset="0"/>
                <a:cs typeface="Times New Roman" panose="02020603050405020304" pitchFamily="18" charset="0"/>
              </a:rPr>
              <a:t>грумінг</a:t>
            </a:r>
            <a:r>
              <a:rPr lang="uk-UA" sz="2000" dirty="0">
                <a:latin typeface="Times New Roman" panose="02020603050405020304" pitchFamily="18" charset="0"/>
                <a:cs typeface="Times New Roman" panose="02020603050405020304" pitchFamily="18" charset="0"/>
              </a:rPr>
              <a:t>», розбещення), онлайн-вербування дітей для вчинення злочинів, участь у екстремістських політичних чи релігійних рухах або для цілей торгівлі людьми);</a:t>
            </a:r>
          </a:p>
          <a:p>
            <a:pPr lvl="0" fontAlgn="base"/>
            <a:r>
              <a:rPr lang="uk-UA" sz="2000" b="1" dirty="0">
                <a:solidFill>
                  <a:srgbClr val="FF0000"/>
                </a:solidFill>
                <a:latin typeface="Times New Roman" panose="02020603050405020304" pitchFamily="18" charset="0"/>
                <a:cs typeface="Times New Roman" panose="02020603050405020304" pitchFamily="18" charset="0"/>
              </a:rPr>
              <a:t>ризики контенту</a:t>
            </a:r>
            <a:r>
              <a:rPr lang="uk-UA" sz="2000" dirty="0">
                <a:latin typeface="Times New Roman" panose="02020603050405020304" pitchFamily="18" charset="0"/>
                <a:cs typeface="Times New Roman" panose="02020603050405020304" pitchFamily="18" charset="0"/>
              </a:rPr>
              <a:t> (принизливе та стереотипне зображення та надмірна </a:t>
            </a:r>
            <a:r>
              <a:rPr lang="uk-UA" sz="2000" dirty="0" err="1">
                <a:latin typeface="Times New Roman" panose="02020603050405020304" pitchFamily="18" charset="0"/>
                <a:cs typeface="Times New Roman" panose="02020603050405020304" pitchFamily="18" charset="0"/>
              </a:rPr>
              <a:t>сексуалізація</a:t>
            </a:r>
            <a:r>
              <a:rPr lang="uk-UA" sz="2000" dirty="0">
                <a:latin typeface="Times New Roman" panose="02020603050405020304" pitchFamily="18" charset="0"/>
                <a:cs typeface="Times New Roman" panose="02020603050405020304" pitchFamily="18" charset="0"/>
              </a:rPr>
              <a:t> жінок та дітей; зображення та популяризація насильства та нанесення собі ушкоджень, зокрема, самогубств; принизливі, дискримінаційні або расистські вирази або заклик до такої поведінки; реклама, контент для дорослих);</a:t>
            </a:r>
          </a:p>
          <a:p>
            <a:pPr lvl="0" fontAlgn="base"/>
            <a:r>
              <a:rPr lang="uk-UA" sz="2000" b="1" dirty="0">
                <a:solidFill>
                  <a:srgbClr val="FF0000"/>
                </a:solidFill>
                <a:latin typeface="Times New Roman" panose="02020603050405020304" pitchFamily="18" charset="0"/>
                <a:cs typeface="Times New Roman" panose="02020603050405020304" pitchFamily="18" charset="0"/>
              </a:rPr>
              <a:t>ризики поведінки</a:t>
            </a:r>
            <a:r>
              <a:rPr lang="uk-UA" sz="2000" dirty="0">
                <a:latin typeface="Times New Roman" panose="02020603050405020304" pitchFamily="18" charset="0"/>
                <a:cs typeface="Times New Roman" panose="02020603050405020304" pitchFamily="18" charset="0"/>
              </a:rPr>
              <a:t> (залякування, переслідування та інші форми утисків, розповсюдження без отримання згоди сексуальних зображень, шантаж, висловлювання ненависті, </a:t>
            </a:r>
            <a:r>
              <a:rPr lang="uk-UA" sz="2000" dirty="0" err="1">
                <a:latin typeface="Times New Roman" panose="02020603050405020304" pitchFamily="18" charset="0"/>
                <a:cs typeface="Times New Roman" panose="02020603050405020304" pitchFamily="18" charset="0"/>
              </a:rPr>
              <a:t>хакерство</a:t>
            </a:r>
            <a:r>
              <a:rPr lang="uk-UA" sz="2000" dirty="0">
                <a:latin typeface="Times New Roman" panose="02020603050405020304" pitchFamily="18" charset="0"/>
                <a:cs typeface="Times New Roman" panose="02020603050405020304" pitchFamily="18" charset="0"/>
              </a:rPr>
              <a:t>, азартні ігри, незаконне завантаження або інші порушення прав інтелектуальної власності, комерційна експлуатація);</a:t>
            </a:r>
          </a:p>
          <a:p>
            <a:pPr lvl="0" fontAlgn="base"/>
            <a:r>
              <a:rPr lang="uk-UA" sz="2000" b="1" dirty="0">
                <a:solidFill>
                  <a:srgbClr val="FF0000"/>
                </a:solidFill>
                <a:latin typeface="Times New Roman" panose="02020603050405020304" pitchFamily="18" charset="0"/>
                <a:cs typeface="Times New Roman" panose="02020603050405020304" pitchFamily="18" charset="0"/>
              </a:rPr>
              <a:t>ризики для здоров’я</a:t>
            </a:r>
            <a:r>
              <a:rPr lang="uk-UA" sz="2000" dirty="0">
                <a:latin typeface="Times New Roman" panose="02020603050405020304" pitchFamily="18" charset="0"/>
                <a:cs typeface="Times New Roman" panose="02020603050405020304" pitchFamily="18" charset="0"/>
              </a:rPr>
              <a:t> (надмірне використання призводить до позбавлення сну та фізичної шкода).</a:t>
            </a:r>
          </a:p>
          <a:p>
            <a:endParaRPr lang="uk-UA" dirty="0"/>
          </a:p>
        </p:txBody>
      </p:sp>
    </p:spTree>
    <p:extLst>
      <p:ext uri="{BB962C8B-B14F-4D97-AF65-F5344CB8AC3E}">
        <p14:creationId xmlns:p14="http://schemas.microsoft.com/office/powerpoint/2010/main" val="1689422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275573"/>
            <a:ext cx="8767291" cy="6338169"/>
          </a:xfrm>
        </p:spPr>
        <p:txBody>
          <a:bodyPr>
            <a:noAutofit/>
          </a:bodyPr>
          <a:lstStyle/>
          <a:p>
            <a:pPr marL="0" indent="0" algn="ctr" fontAlgn="base">
              <a:buNone/>
            </a:pPr>
            <a:r>
              <a:rPr lang="uk-UA" sz="2800" b="1" dirty="0" smtClean="0">
                <a:solidFill>
                  <a:srgbClr val="FF0000"/>
                </a:solidFill>
                <a:latin typeface="Times New Roman" panose="02020603050405020304" pitchFamily="18" charset="0"/>
                <a:cs typeface="Times New Roman" panose="02020603050405020304" pitchFamily="18" charset="0"/>
              </a:rPr>
              <a:t>! За </a:t>
            </a:r>
            <a:r>
              <a:rPr lang="uk-UA" sz="2800" b="1" dirty="0">
                <a:solidFill>
                  <a:srgbClr val="FF0000"/>
                </a:solidFill>
                <a:latin typeface="Times New Roman" panose="02020603050405020304" pitchFamily="18" charset="0"/>
                <a:cs typeface="Times New Roman" panose="02020603050405020304" pitchFamily="18" charset="0"/>
              </a:rPr>
              <a:t>умови відсутності </a:t>
            </a:r>
            <a:r>
              <a:rPr lang="uk-UA" sz="2800" b="1" dirty="0" err="1">
                <a:solidFill>
                  <a:srgbClr val="FF0000"/>
                </a:solidFill>
                <a:latin typeface="Times New Roman" panose="02020603050405020304" pitchFamily="18" charset="0"/>
                <a:cs typeface="Times New Roman" panose="02020603050405020304" pitchFamily="18" charset="0"/>
              </a:rPr>
              <a:t>компетентностей</a:t>
            </a:r>
            <a:r>
              <a:rPr lang="uk-UA" sz="2800" b="1" dirty="0">
                <a:solidFill>
                  <a:srgbClr val="FF0000"/>
                </a:solidFill>
                <a:latin typeface="Times New Roman" panose="02020603050405020304" pitchFamily="18" charset="0"/>
                <a:cs typeface="Times New Roman" panose="02020603050405020304" pitchFamily="18" charset="0"/>
              </a:rPr>
              <a:t> безпечної поведінки в цифровому </a:t>
            </a:r>
            <a:r>
              <a:rPr lang="uk-UA" sz="2800" b="1" dirty="0" smtClean="0">
                <a:solidFill>
                  <a:srgbClr val="FF0000"/>
                </a:solidFill>
                <a:latin typeface="Times New Roman" panose="02020603050405020304" pitchFamily="18" charset="0"/>
                <a:cs typeface="Times New Roman" panose="02020603050405020304" pitchFamily="18" charset="0"/>
              </a:rPr>
              <a:t>просторі є ряд розваг, які можуть </a:t>
            </a:r>
            <a:r>
              <a:rPr lang="uk-UA" sz="2800" b="1" dirty="0">
                <a:solidFill>
                  <a:srgbClr val="FF0000"/>
                </a:solidFill>
                <a:latin typeface="Times New Roman" panose="02020603050405020304" pitchFamily="18" charset="0"/>
                <a:cs typeface="Times New Roman" panose="02020603050405020304" pitchFamily="18" charset="0"/>
              </a:rPr>
              <a:t>призвести до непоправної шкоди здоров’ю та життю </a:t>
            </a:r>
            <a:r>
              <a:rPr lang="uk-UA" sz="2800" b="1" dirty="0" smtClean="0">
                <a:solidFill>
                  <a:srgbClr val="FF0000"/>
                </a:solidFill>
                <a:latin typeface="Times New Roman" panose="02020603050405020304" pitchFamily="18" charset="0"/>
                <a:cs typeface="Times New Roman" panose="02020603050405020304" pitchFamily="18" charset="0"/>
              </a:rPr>
              <a:t>дитини!</a:t>
            </a:r>
          </a:p>
          <a:p>
            <a:pPr marL="0" indent="0" fontAlgn="base">
              <a:buNone/>
            </a:pPr>
            <a:r>
              <a:rPr lang="uk-UA" sz="2800" dirty="0" smtClean="0">
                <a:latin typeface="Times New Roman" panose="02020603050405020304" pitchFamily="18" charset="0"/>
                <a:cs typeface="Times New Roman" panose="02020603050405020304" pitchFamily="18" charset="0"/>
              </a:rPr>
              <a:t> </a:t>
            </a:r>
            <a:r>
              <a:rPr lang="uk-UA" sz="2800" b="1" dirty="0" smtClean="0">
                <a:latin typeface="Times New Roman" panose="02020603050405020304" pitchFamily="18" charset="0"/>
                <a:cs typeface="Times New Roman" panose="02020603050405020304" pitchFamily="18" charset="0"/>
              </a:rPr>
              <a:t>Це </a:t>
            </a:r>
            <a:r>
              <a:rPr lang="uk-UA" sz="2800" b="1" dirty="0">
                <a:latin typeface="Times New Roman" panose="02020603050405020304" pitchFamily="18" charset="0"/>
                <a:cs typeface="Times New Roman" panose="02020603050405020304" pitchFamily="18" charset="0"/>
              </a:rPr>
              <a:t>Інтернет-</a:t>
            </a:r>
            <a:r>
              <a:rPr lang="uk-UA" sz="2800" b="1" dirty="0" err="1">
                <a:latin typeface="Times New Roman" panose="02020603050405020304" pitchFamily="18" charset="0"/>
                <a:cs typeface="Times New Roman" panose="02020603050405020304" pitchFamily="18" charset="0"/>
              </a:rPr>
              <a:t>челенджі</a:t>
            </a:r>
            <a:r>
              <a:rPr lang="uk-UA" sz="2800" b="1" dirty="0">
                <a:latin typeface="Times New Roman" panose="02020603050405020304" pitchFamily="18" charset="0"/>
                <a:cs typeface="Times New Roman" panose="02020603050405020304" pitchFamily="18" charset="0"/>
              </a:rPr>
              <a:t> та «групи смерті</a:t>
            </a:r>
            <a:r>
              <a:rPr lang="uk-UA" sz="2800" b="1" dirty="0" smtClean="0">
                <a:latin typeface="Times New Roman" panose="02020603050405020304" pitchFamily="18" charset="0"/>
                <a:cs typeface="Times New Roman" panose="02020603050405020304" pitchFamily="18" charset="0"/>
              </a:rPr>
              <a:t>».</a:t>
            </a:r>
            <a:endParaRPr lang="uk-UA" sz="2800" b="1" dirty="0">
              <a:latin typeface="Times New Roman" panose="02020603050405020304" pitchFamily="18" charset="0"/>
              <a:cs typeface="Times New Roman" panose="02020603050405020304" pitchFamily="18" charset="0"/>
            </a:endParaRPr>
          </a:p>
          <a:p>
            <a:pPr marL="0" indent="0" fontAlgn="base">
              <a:buNone/>
            </a:pPr>
            <a:r>
              <a:rPr lang="uk-UA" sz="2800" b="1" dirty="0" err="1" smtClean="0">
                <a:latin typeface="Times New Roman" panose="02020603050405020304" pitchFamily="18" charset="0"/>
                <a:cs typeface="Times New Roman" panose="02020603050405020304" pitchFamily="18" charset="0"/>
              </a:rPr>
              <a:t>Челендж</a:t>
            </a:r>
            <a:r>
              <a:rPr lang="uk-UA" sz="2800" b="1" dirty="0" smtClean="0">
                <a:latin typeface="Times New Roman" panose="02020603050405020304" pitchFamily="18" charset="0"/>
                <a:cs typeface="Times New Roman" panose="02020603050405020304" pitchFamily="18" charset="0"/>
              </a:rPr>
              <a:t> </a:t>
            </a:r>
            <a:r>
              <a:rPr lang="uk-UA" sz="2800" b="1" dirty="0">
                <a:latin typeface="Times New Roman" panose="02020603050405020304" pitchFamily="18" charset="0"/>
                <a:cs typeface="Times New Roman" panose="02020603050405020304" pitchFamily="18" charset="0"/>
              </a:rPr>
              <a:t>(</a:t>
            </a:r>
            <a:r>
              <a:rPr lang="uk-UA" sz="2800" b="1" dirty="0" err="1" smtClean="0">
                <a:latin typeface="Times New Roman" panose="02020603050405020304" pitchFamily="18" charset="0"/>
                <a:cs typeface="Times New Roman" panose="02020603050405020304" pitchFamily="18" charset="0"/>
              </a:rPr>
              <a:t>англ.Challenge</a:t>
            </a:r>
            <a:r>
              <a:rPr lang="uk-UA" sz="2800" b="1" dirty="0">
                <a:latin typeface="Times New Roman" panose="02020603050405020304" pitchFamily="18" charset="0"/>
                <a:cs typeface="Times New Roman" panose="02020603050405020304" pitchFamily="18" charset="0"/>
              </a:rPr>
              <a:t>)</a:t>
            </a:r>
            <a:r>
              <a:rPr lang="uk-UA" sz="2800" dirty="0">
                <a:latin typeface="Times New Roman" panose="02020603050405020304" pitchFamily="18" charset="0"/>
                <a:cs typeface="Times New Roman" panose="02020603050405020304" pitchFamily="18" charset="0"/>
              </a:rPr>
              <a:t> </a:t>
            </a:r>
            <a:r>
              <a:rPr lang="uk-UA" sz="2800" dirty="0" smtClean="0">
                <a:latin typeface="Times New Roman" panose="02020603050405020304" pitchFamily="18" charset="0"/>
                <a:cs typeface="Times New Roman" panose="02020603050405020304" pitchFamily="18" charset="0"/>
              </a:rPr>
              <a:t>- </a:t>
            </a:r>
            <a:r>
              <a:rPr lang="uk-UA" sz="2800" dirty="0">
                <a:latin typeface="Times New Roman" panose="02020603050405020304" pitchFamily="18" charset="0"/>
                <a:cs typeface="Times New Roman" panose="02020603050405020304" pitchFamily="18" charset="0"/>
              </a:rPr>
              <a:t>жанр інтернет-роликів, в яких </a:t>
            </a:r>
            <a:r>
              <a:rPr lang="uk-UA" sz="2800" dirty="0" err="1">
                <a:latin typeface="Times New Roman" panose="02020603050405020304" pitchFamily="18" charset="0"/>
                <a:cs typeface="Times New Roman" panose="02020603050405020304" pitchFamily="18" charset="0"/>
              </a:rPr>
              <a:t>блогер</a:t>
            </a:r>
            <a:r>
              <a:rPr lang="uk-UA" sz="2800" dirty="0">
                <a:latin typeface="Times New Roman" panose="02020603050405020304" pitchFamily="18" charset="0"/>
                <a:cs typeface="Times New Roman" panose="02020603050405020304" pitchFamily="18" charset="0"/>
              </a:rPr>
              <a:t> виконує завдання на відеокамеру і розміщує його в мережі, а потім пропонує повторити завдання своєму знайомому або необмеженому колу користувачів</a:t>
            </a:r>
            <a:r>
              <a:rPr lang="uk-UA" sz="2800" dirty="0" smtClean="0">
                <a:latin typeface="Times New Roman" panose="02020603050405020304" pitchFamily="18" charset="0"/>
                <a:cs typeface="Times New Roman" panose="02020603050405020304" pitchFamily="18" charset="0"/>
              </a:rPr>
              <a:t>.                                                                       Саме </a:t>
            </a:r>
            <a:r>
              <a:rPr lang="uk-UA" sz="2800" dirty="0">
                <a:latin typeface="Times New Roman" panose="02020603050405020304" pitchFamily="18" charset="0"/>
                <a:cs typeface="Times New Roman" panose="02020603050405020304" pitchFamily="18" charset="0"/>
              </a:rPr>
              <a:t>слово </a:t>
            </a:r>
            <a:r>
              <a:rPr lang="uk-UA" sz="2800" dirty="0" err="1">
                <a:latin typeface="Times New Roman" panose="02020603050405020304" pitchFamily="18" charset="0"/>
                <a:cs typeface="Times New Roman" panose="02020603050405020304" pitchFamily="18" charset="0"/>
              </a:rPr>
              <a:t>челендж</a:t>
            </a:r>
            <a:r>
              <a:rPr lang="uk-UA" sz="2800" dirty="0">
                <a:latin typeface="Times New Roman" panose="02020603050405020304" pitchFamily="18" charset="0"/>
                <a:cs typeface="Times New Roman" panose="02020603050405020304" pitchFamily="18" charset="0"/>
              </a:rPr>
              <a:t> зазвичай перекладається як «виклик» у контексті словосполучення «кинути виклик».</a:t>
            </a:r>
          </a:p>
          <a:p>
            <a:endParaRPr lang="uk-UA" sz="2800" dirty="0"/>
          </a:p>
        </p:txBody>
      </p:sp>
    </p:spTree>
    <p:extLst>
      <p:ext uri="{BB962C8B-B14F-4D97-AF65-F5344CB8AC3E}">
        <p14:creationId xmlns:p14="http://schemas.microsoft.com/office/powerpoint/2010/main" val="3542163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87682"/>
            <a:ext cx="8596668" cy="6770317"/>
          </a:xfrm>
        </p:spPr>
        <p:txBody>
          <a:bodyPr>
            <a:normAutofit fontScale="77500" lnSpcReduction="20000"/>
          </a:bodyPr>
          <a:lstStyle/>
          <a:p>
            <a:pPr marL="0" indent="0">
              <a:buNone/>
            </a:pPr>
            <a:r>
              <a:rPr lang="uk-UA" sz="3500" dirty="0" smtClean="0">
                <a:latin typeface="Times New Roman" panose="02020603050405020304" pitchFamily="18" charset="0"/>
                <a:cs typeface="Times New Roman" panose="02020603050405020304" pitchFamily="18" charset="0"/>
              </a:rPr>
              <a:t> </a:t>
            </a:r>
            <a:r>
              <a:rPr lang="uk-UA" sz="3500" b="1" dirty="0" smtClean="0">
                <a:solidFill>
                  <a:srgbClr val="FF0000"/>
                </a:solidFill>
                <a:latin typeface="Times New Roman" panose="02020603050405020304" pitchFamily="18" charset="0"/>
                <a:cs typeface="Times New Roman" panose="02020603050405020304" pitchFamily="18" charset="0"/>
              </a:rPr>
              <a:t>! Найбільш </a:t>
            </a:r>
            <a:r>
              <a:rPr lang="uk-UA" sz="3500" b="1" dirty="0">
                <a:solidFill>
                  <a:srgbClr val="FF0000"/>
                </a:solidFill>
                <a:latin typeface="Times New Roman" panose="02020603050405020304" pitchFamily="18" charset="0"/>
                <a:cs typeface="Times New Roman" panose="02020603050405020304" pitchFamily="18" charset="0"/>
              </a:rPr>
              <a:t>небезпечними останнім часом стали </a:t>
            </a:r>
            <a:r>
              <a:rPr lang="uk-UA" sz="3500" b="1" dirty="0" err="1">
                <a:solidFill>
                  <a:srgbClr val="FF0000"/>
                </a:solidFill>
                <a:latin typeface="Times New Roman" panose="02020603050405020304" pitchFamily="18" charset="0"/>
                <a:cs typeface="Times New Roman" panose="02020603050405020304" pitchFamily="18" charset="0"/>
              </a:rPr>
              <a:t>челенджі</a:t>
            </a:r>
            <a:r>
              <a:rPr lang="uk-UA" sz="3500" b="1" dirty="0" smtClean="0">
                <a:solidFill>
                  <a:srgbClr val="FF0000"/>
                </a:solidFill>
                <a:latin typeface="Times New Roman" panose="02020603050405020304" pitchFamily="18" charset="0"/>
                <a:cs typeface="Times New Roman" panose="02020603050405020304" pitchFamily="18" charset="0"/>
              </a:rPr>
              <a:t>:</a:t>
            </a:r>
          </a:p>
          <a:p>
            <a:pPr lvl="0" fontAlgn="base"/>
            <a:r>
              <a:rPr lang="uk-UA" sz="3500" dirty="0">
                <a:latin typeface="Times New Roman" panose="02020603050405020304" pitchFamily="18" charset="0"/>
                <a:cs typeface="Times New Roman" panose="02020603050405020304" pitchFamily="18" charset="0"/>
              </a:rPr>
              <a:t>«вогняний </a:t>
            </a:r>
            <a:r>
              <a:rPr lang="uk-UA" sz="3500" dirty="0" err="1">
                <a:latin typeface="Times New Roman" panose="02020603050405020304" pitchFamily="18" charset="0"/>
                <a:cs typeface="Times New Roman" panose="02020603050405020304" pitchFamily="18" charset="0"/>
              </a:rPr>
              <a:t>челендж</a:t>
            </a:r>
            <a:r>
              <a:rPr lang="uk-UA" sz="3500" dirty="0">
                <a:latin typeface="Times New Roman" panose="02020603050405020304" pitchFamily="18" charset="0"/>
                <a:cs typeface="Times New Roman" panose="02020603050405020304" pitchFamily="18" charset="0"/>
              </a:rPr>
              <a:t>» (</a:t>
            </a:r>
            <a:r>
              <a:rPr lang="uk-UA" sz="3500" dirty="0" err="1">
                <a:latin typeface="Times New Roman" panose="02020603050405020304" pitchFamily="18" charset="0"/>
                <a:cs typeface="Times New Roman" panose="02020603050405020304" pitchFamily="18" charset="0"/>
              </a:rPr>
              <a:t>Fire</a:t>
            </a:r>
            <a:r>
              <a:rPr lang="uk-UA" sz="3500" dirty="0">
                <a:latin typeface="Times New Roman" panose="02020603050405020304" pitchFamily="18" charset="0"/>
                <a:cs typeface="Times New Roman" panose="02020603050405020304" pitchFamily="18" charset="0"/>
              </a:rPr>
              <a:t> </a:t>
            </a:r>
            <a:r>
              <a:rPr lang="uk-UA" sz="3500" dirty="0" err="1">
                <a:latin typeface="Times New Roman" panose="02020603050405020304" pitchFamily="18" charset="0"/>
                <a:cs typeface="Times New Roman" panose="02020603050405020304" pitchFamily="18" charset="0"/>
              </a:rPr>
              <a:t>challenge</a:t>
            </a:r>
            <a:r>
              <a:rPr lang="uk-UA" sz="3500" dirty="0">
                <a:latin typeface="Times New Roman" panose="02020603050405020304" pitchFamily="18" charset="0"/>
                <a:cs typeface="Times New Roman" panose="02020603050405020304" pitchFamily="18" charset="0"/>
              </a:rPr>
              <a:t>);</a:t>
            </a:r>
          </a:p>
          <a:p>
            <a:pPr lvl="0" fontAlgn="base"/>
            <a:r>
              <a:rPr lang="uk-UA" sz="3500" dirty="0">
                <a:latin typeface="Times New Roman" panose="02020603050405020304" pitchFamily="18" charset="0"/>
                <a:cs typeface="Times New Roman" panose="02020603050405020304" pitchFamily="18" charset="0"/>
              </a:rPr>
              <a:t>«падіння в стрибку» (</a:t>
            </a:r>
            <a:r>
              <a:rPr lang="uk-UA" sz="3500" dirty="0" err="1">
                <a:latin typeface="Times New Roman" panose="02020603050405020304" pitchFamily="18" charset="0"/>
                <a:cs typeface="Times New Roman" panose="02020603050405020304" pitchFamily="18" charset="0"/>
              </a:rPr>
              <a:t>Tripping</a:t>
            </a:r>
            <a:r>
              <a:rPr lang="uk-UA" sz="3500" dirty="0">
                <a:latin typeface="Times New Roman" panose="02020603050405020304" pitchFamily="18" charset="0"/>
                <a:cs typeface="Times New Roman" panose="02020603050405020304" pitchFamily="18" charset="0"/>
              </a:rPr>
              <a:t> </a:t>
            </a:r>
            <a:r>
              <a:rPr lang="uk-UA" sz="3500" dirty="0" err="1">
                <a:latin typeface="Times New Roman" panose="02020603050405020304" pitchFamily="18" charset="0"/>
                <a:cs typeface="Times New Roman" panose="02020603050405020304" pitchFamily="18" charset="0"/>
              </a:rPr>
              <a:t>jump</a:t>
            </a:r>
            <a:r>
              <a:rPr lang="uk-UA" sz="3500" dirty="0">
                <a:latin typeface="Times New Roman" panose="02020603050405020304" pitchFamily="18" charset="0"/>
                <a:cs typeface="Times New Roman" panose="02020603050405020304" pitchFamily="18" charset="0"/>
              </a:rPr>
              <a:t> </a:t>
            </a:r>
            <a:r>
              <a:rPr lang="uk-UA" sz="3500" dirty="0" err="1">
                <a:latin typeface="Times New Roman" panose="02020603050405020304" pitchFamily="18" charset="0"/>
                <a:cs typeface="Times New Roman" panose="02020603050405020304" pitchFamily="18" charset="0"/>
              </a:rPr>
              <a:t>challenge</a:t>
            </a:r>
            <a:r>
              <a:rPr lang="uk-UA" sz="3500" dirty="0">
                <a:latin typeface="Times New Roman" panose="02020603050405020304" pitchFamily="18" charset="0"/>
                <a:cs typeface="Times New Roman" panose="02020603050405020304" pitchFamily="18" charset="0"/>
              </a:rPr>
              <a:t>);</a:t>
            </a:r>
          </a:p>
          <a:p>
            <a:pPr lvl="0" fontAlgn="base"/>
            <a:r>
              <a:rPr lang="uk-UA" sz="3500" dirty="0">
                <a:latin typeface="Times New Roman" panose="02020603050405020304" pitchFamily="18" charset="0"/>
                <a:cs typeface="Times New Roman" panose="02020603050405020304" pitchFamily="18" charset="0"/>
              </a:rPr>
              <a:t>«проломити-череп-</a:t>
            </a:r>
            <a:r>
              <a:rPr lang="uk-UA" sz="3500" dirty="0" err="1">
                <a:latin typeface="Times New Roman" panose="02020603050405020304" pitchFamily="18" charset="0"/>
                <a:cs typeface="Times New Roman" panose="02020603050405020304" pitchFamily="18" charset="0"/>
              </a:rPr>
              <a:t>челендж</a:t>
            </a:r>
            <a:r>
              <a:rPr lang="uk-UA" sz="3500" dirty="0">
                <a:latin typeface="Times New Roman" panose="02020603050405020304" pitchFamily="18" charset="0"/>
                <a:cs typeface="Times New Roman" panose="02020603050405020304" pitchFamily="18" charset="0"/>
              </a:rPr>
              <a:t>» (</a:t>
            </a:r>
            <a:r>
              <a:rPr lang="uk-UA" sz="3500" dirty="0" err="1">
                <a:latin typeface="Times New Roman" panose="02020603050405020304" pitchFamily="18" charset="0"/>
                <a:cs typeface="Times New Roman" panose="02020603050405020304" pitchFamily="18" charset="0"/>
              </a:rPr>
              <a:t>Skull-breaker</a:t>
            </a:r>
            <a:r>
              <a:rPr lang="uk-UA" sz="3500" dirty="0">
                <a:latin typeface="Times New Roman" panose="02020603050405020304" pitchFamily="18" charset="0"/>
                <a:cs typeface="Times New Roman" panose="02020603050405020304" pitchFamily="18" charset="0"/>
              </a:rPr>
              <a:t> </a:t>
            </a:r>
            <a:r>
              <a:rPr lang="uk-UA" sz="3500" dirty="0" err="1">
                <a:latin typeface="Times New Roman" panose="02020603050405020304" pitchFamily="18" charset="0"/>
                <a:cs typeface="Times New Roman" panose="02020603050405020304" pitchFamily="18" charset="0"/>
              </a:rPr>
              <a:t>challenge</a:t>
            </a:r>
            <a:r>
              <a:rPr lang="uk-UA" sz="3500" dirty="0">
                <a:latin typeface="Times New Roman" panose="02020603050405020304" pitchFamily="18" charset="0"/>
                <a:cs typeface="Times New Roman" panose="02020603050405020304" pitchFamily="18" charset="0"/>
              </a:rPr>
              <a:t>);</a:t>
            </a:r>
          </a:p>
          <a:p>
            <a:pPr lvl="0" fontAlgn="base"/>
            <a:r>
              <a:rPr lang="uk-UA" sz="3500" dirty="0">
                <a:latin typeface="Times New Roman" panose="02020603050405020304" pitchFamily="18" charset="0"/>
                <a:cs typeface="Times New Roman" panose="02020603050405020304" pitchFamily="18" charset="0"/>
              </a:rPr>
              <a:t>«отруєння капсулами для прання» (</a:t>
            </a:r>
            <a:r>
              <a:rPr lang="uk-UA" sz="3500" dirty="0" err="1">
                <a:latin typeface="Times New Roman" panose="02020603050405020304" pitchFamily="18" charset="0"/>
                <a:cs typeface="Times New Roman" panose="02020603050405020304" pitchFamily="18" charset="0"/>
              </a:rPr>
              <a:t>Tide</a:t>
            </a:r>
            <a:r>
              <a:rPr lang="uk-UA" sz="3500" dirty="0">
                <a:latin typeface="Times New Roman" panose="02020603050405020304" pitchFamily="18" charset="0"/>
                <a:cs typeface="Times New Roman" panose="02020603050405020304" pitchFamily="18" charset="0"/>
              </a:rPr>
              <a:t> </a:t>
            </a:r>
            <a:r>
              <a:rPr lang="uk-UA" sz="3500" dirty="0" err="1">
                <a:latin typeface="Times New Roman" panose="02020603050405020304" pitchFamily="18" charset="0"/>
                <a:cs typeface="Times New Roman" panose="02020603050405020304" pitchFamily="18" charset="0"/>
              </a:rPr>
              <a:t>pods</a:t>
            </a:r>
            <a:r>
              <a:rPr lang="uk-UA" sz="3500" dirty="0">
                <a:latin typeface="Times New Roman" panose="02020603050405020304" pitchFamily="18" charset="0"/>
                <a:cs typeface="Times New Roman" panose="02020603050405020304" pitchFamily="18" charset="0"/>
              </a:rPr>
              <a:t> </a:t>
            </a:r>
            <a:r>
              <a:rPr lang="uk-UA" sz="3500" dirty="0" err="1">
                <a:latin typeface="Times New Roman" panose="02020603050405020304" pitchFamily="18" charset="0"/>
                <a:cs typeface="Times New Roman" panose="02020603050405020304" pitchFamily="18" charset="0"/>
              </a:rPr>
              <a:t>challenge</a:t>
            </a:r>
            <a:r>
              <a:rPr lang="uk-UA" sz="3500" dirty="0">
                <a:latin typeface="Times New Roman" panose="02020603050405020304" pitchFamily="18" charset="0"/>
                <a:cs typeface="Times New Roman" panose="02020603050405020304" pitchFamily="18" charset="0"/>
              </a:rPr>
              <a:t>);</a:t>
            </a:r>
          </a:p>
          <a:p>
            <a:pPr lvl="0" fontAlgn="base"/>
            <a:r>
              <a:rPr lang="uk-UA" sz="3500" dirty="0">
                <a:latin typeface="Times New Roman" panose="02020603050405020304" pitchFamily="18" charset="0"/>
                <a:cs typeface="Times New Roman" panose="02020603050405020304" pitchFamily="18" charset="0"/>
              </a:rPr>
              <a:t>«</a:t>
            </a:r>
            <a:r>
              <a:rPr lang="uk-UA" sz="3500" dirty="0" err="1">
                <a:latin typeface="Times New Roman" panose="02020603050405020304" pitchFamily="18" charset="0"/>
                <a:cs typeface="Times New Roman" panose="02020603050405020304" pitchFamily="18" charset="0"/>
              </a:rPr>
              <a:t>суїцидальний</a:t>
            </a:r>
            <a:r>
              <a:rPr lang="uk-UA" sz="3500" dirty="0">
                <a:latin typeface="Times New Roman" panose="02020603050405020304" pitchFamily="18" charset="0"/>
                <a:cs typeface="Times New Roman" panose="02020603050405020304" pitchFamily="18" charset="0"/>
              </a:rPr>
              <a:t> </a:t>
            </a:r>
            <a:r>
              <a:rPr lang="uk-UA" sz="3500" dirty="0" err="1">
                <a:latin typeface="Times New Roman" panose="02020603050405020304" pitchFamily="18" charset="0"/>
                <a:cs typeface="Times New Roman" panose="02020603050405020304" pitchFamily="18" charset="0"/>
              </a:rPr>
              <a:t>челендж</a:t>
            </a:r>
            <a:r>
              <a:rPr lang="uk-UA" sz="3500" dirty="0">
                <a:latin typeface="Times New Roman" panose="02020603050405020304" pitchFamily="18" charset="0"/>
                <a:cs typeface="Times New Roman" panose="02020603050405020304" pitchFamily="18" charset="0"/>
              </a:rPr>
              <a:t> </a:t>
            </a:r>
            <a:r>
              <a:rPr lang="uk-UA" sz="3500" dirty="0" err="1">
                <a:latin typeface="Times New Roman" panose="02020603050405020304" pitchFamily="18" charset="0"/>
                <a:cs typeface="Times New Roman" panose="02020603050405020304" pitchFamily="18" charset="0"/>
              </a:rPr>
              <a:t>Момо</a:t>
            </a:r>
            <a:r>
              <a:rPr lang="uk-UA" sz="3500" dirty="0">
                <a:latin typeface="Times New Roman" panose="02020603050405020304" pitchFamily="18" charset="0"/>
                <a:cs typeface="Times New Roman" panose="02020603050405020304" pitchFamily="18" charset="0"/>
              </a:rPr>
              <a:t>»;</a:t>
            </a:r>
          </a:p>
          <a:p>
            <a:pPr lvl="0" fontAlgn="base"/>
            <a:r>
              <a:rPr lang="uk-UA" sz="3500" dirty="0">
                <a:latin typeface="Times New Roman" panose="02020603050405020304" pitchFamily="18" charset="0"/>
                <a:cs typeface="Times New Roman" panose="02020603050405020304" pitchFamily="18" charset="0"/>
              </a:rPr>
              <a:t>«удушення/непритомність/втрата свідомості» (</a:t>
            </a:r>
            <a:r>
              <a:rPr lang="uk-UA" sz="3500" dirty="0" err="1">
                <a:latin typeface="Times New Roman" panose="02020603050405020304" pitchFamily="18" charset="0"/>
                <a:cs typeface="Times New Roman" panose="02020603050405020304" pitchFamily="18" charset="0"/>
              </a:rPr>
              <a:t>Choking</a:t>
            </a:r>
            <a:r>
              <a:rPr lang="uk-UA" sz="3500" dirty="0">
                <a:latin typeface="Times New Roman" panose="02020603050405020304" pitchFamily="18" charset="0"/>
                <a:cs typeface="Times New Roman" panose="02020603050405020304" pitchFamily="18" charset="0"/>
              </a:rPr>
              <a:t>/</a:t>
            </a:r>
            <a:r>
              <a:rPr lang="uk-UA" sz="3500" dirty="0" err="1">
                <a:latin typeface="Times New Roman" panose="02020603050405020304" pitchFamily="18" charset="0"/>
                <a:cs typeface="Times New Roman" panose="02020603050405020304" pitchFamily="18" charset="0"/>
              </a:rPr>
              <a:t>fainting</a:t>
            </a:r>
            <a:r>
              <a:rPr lang="uk-UA" sz="3500" dirty="0">
                <a:latin typeface="Times New Roman" panose="02020603050405020304" pitchFamily="18" charset="0"/>
                <a:cs typeface="Times New Roman" panose="02020603050405020304" pitchFamily="18" charset="0"/>
              </a:rPr>
              <a:t>/</a:t>
            </a:r>
            <a:r>
              <a:rPr lang="uk-UA" sz="3500" dirty="0" err="1">
                <a:latin typeface="Times New Roman" panose="02020603050405020304" pitchFamily="18" charset="0"/>
                <a:cs typeface="Times New Roman" panose="02020603050405020304" pitchFamily="18" charset="0"/>
              </a:rPr>
              <a:t>pass-out</a:t>
            </a:r>
            <a:r>
              <a:rPr lang="uk-UA" sz="3500" dirty="0">
                <a:latin typeface="Times New Roman" panose="02020603050405020304" pitchFamily="18" charset="0"/>
                <a:cs typeface="Times New Roman" panose="02020603050405020304" pitchFamily="18" charset="0"/>
              </a:rPr>
              <a:t> </a:t>
            </a:r>
            <a:r>
              <a:rPr lang="uk-UA" sz="3500" dirty="0" err="1">
                <a:latin typeface="Times New Roman" panose="02020603050405020304" pitchFamily="18" charset="0"/>
                <a:cs typeface="Times New Roman" panose="02020603050405020304" pitchFamily="18" charset="0"/>
              </a:rPr>
              <a:t>challenge</a:t>
            </a:r>
            <a:r>
              <a:rPr lang="uk-UA" sz="3500" dirty="0">
                <a:latin typeface="Times New Roman" panose="02020603050405020304" pitchFamily="18" charset="0"/>
                <a:cs typeface="Times New Roman" panose="02020603050405020304" pitchFamily="18" charset="0"/>
              </a:rPr>
              <a:t>);</a:t>
            </a:r>
          </a:p>
          <a:p>
            <a:pPr lvl="0" fontAlgn="base"/>
            <a:r>
              <a:rPr lang="uk-UA" sz="3500" dirty="0">
                <a:latin typeface="Times New Roman" panose="02020603050405020304" pitchFamily="18" charset="0"/>
                <a:cs typeface="Times New Roman" panose="02020603050405020304" pitchFamily="18" charset="0"/>
              </a:rPr>
              <a:t>«контрольована задуха» (</a:t>
            </a:r>
            <a:r>
              <a:rPr lang="uk-UA" sz="3500" dirty="0" err="1">
                <a:latin typeface="Times New Roman" panose="02020603050405020304" pitchFamily="18" charset="0"/>
                <a:cs typeface="Times New Roman" panose="02020603050405020304" pitchFamily="18" charset="0"/>
              </a:rPr>
              <a:t>Вlackout</a:t>
            </a:r>
            <a:r>
              <a:rPr lang="uk-UA" sz="3500" dirty="0">
                <a:latin typeface="Times New Roman" panose="02020603050405020304" pitchFamily="18" charset="0"/>
                <a:cs typeface="Times New Roman" panose="02020603050405020304" pitchFamily="18" charset="0"/>
              </a:rPr>
              <a:t> </a:t>
            </a:r>
            <a:r>
              <a:rPr lang="uk-UA" sz="3500" dirty="0" err="1">
                <a:latin typeface="Times New Roman" panose="02020603050405020304" pitchFamily="18" charset="0"/>
                <a:cs typeface="Times New Roman" panose="02020603050405020304" pitchFamily="18" charset="0"/>
              </a:rPr>
              <a:t>challenge</a:t>
            </a:r>
            <a:r>
              <a:rPr lang="uk-UA" sz="3500" dirty="0">
                <a:latin typeface="Times New Roman" panose="02020603050405020304" pitchFamily="18" charset="0"/>
                <a:cs typeface="Times New Roman" panose="02020603050405020304" pitchFamily="18" charset="0"/>
              </a:rPr>
              <a:t>);</a:t>
            </a:r>
          </a:p>
          <a:p>
            <a:pPr lvl="0" fontAlgn="base"/>
            <a:r>
              <a:rPr lang="uk-UA" sz="3500" dirty="0">
                <a:latin typeface="Times New Roman" panose="02020603050405020304" pitchFamily="18" charset="0"/>
                <a:cs typeface="Times New Roman" panose="02020603050405020304" pitchFamily="18" charset="0"/>
              </a:rPr>
              <a:t>«вибух розетки» (</a:t>
            </a:r>
            <a:r>
              <a:rPr lang="uk-UA" sz="3500" dirty="0" err="1">
                <a:latin typeface="Times New Roman" panose="02020603050405020304" pitchFamily="18" charset="0"/>
                <a:cs typeface="Times New Roman" panose="02020603050405020304" pitchFamily="18" charset="0"/>
              </a:rPr>
              <a:t>Outlet</a:t>
            </a:r>
            <a:r>
              <a:rPr lang="uk-UA" sz="3500" dirty="0">
                <a:latin typeface="Times New Roman" panose="02020603050405020304" pitchFamily="18" charset="0"/>
                <a:cs typeface="Times New Roman" panose="02020603050405020304" pitchFamily="18" charset="0"/>
              </a:rPr>
              <a:t> </a:t>
            </a:r>
            <a:r>
              <a:rPr lang="uk-UA" sz="3500" dirty="0" err="1">
                <a:latin typeface="Times New Roman" panose="02020603050405020304" pitchFamily="18" charset="0"/>
                <a:cs typeface="Times New Roman" panose="02020603050405020304" pitchFamily="18" charset="0"/>
              </a:rPr>
              <a:t>Challenge</a:t>
            </a:r>
            <a:r>
              <a:rPr lang="uk-UA" sz="3500" dirty="0">
                <a:latin typeface="Times New Roman" panose="02020603050405020304" pitchFamily="18" charset="0"/>
                <a:cs typeface="Times New Roman" panose="02020603050405020304" pitchFamily="18" charset="0"/>
              </a:rPr>
              <a:t>);</a:t>
            </a:r>
          </a:p>
          <a:p>
            <a:pPr lvl="0" fontAlgn="base"/>
            <a:r>
              <a:rPr lang="uk-UA" sz="3500" dirty="0">
                <a:latin typeface="Times New Roman" panose="02020603050405020304" pitchFamily="18" charset="0"/>
                <a:cs typeface="Times New Roman" panose="02020603050405020304" pitchFamily="18" charset="0"/>
              </a:rPr>
              <a:t>«вистрибни з автомобіля» (</a:t>
            </a:r>
            <a:r>
              <a:rPr lang="uk-UA" sz="3500" dirty="0" err="1">
                <a:latin typeface="Times New Roman" panose="02020603050405020304" pitchFamily="18" charset="0"/>
                <a:cs typeface="Times New Roman" panose="02020603050405020304" pitchFamily="18" charset="0"/>
              </a:rPr>
              <a:t>Drake</a:t>
            </a:r>
            <a:r>
              <a:rPr lang="uk-UA" sz="3500" dirty="0">
                <a:latin typeface="Times New Roman" panose="02020603050405020304" pitchFamily="18" charset="0"/>
                <a:cs typeface="Times New Roman" panose="02020603050405020304" pitchFamily="18" charset="0"/>
              </a:rPr>
              <a:t> «</a:t>
            </a:r>
            <a:r>
              <a:rPr lang="uk-UA" sz="3500" dirty="0" err="1">
                <a:latin typeface="Times New Roman" panose="02020603050405020304" pitchFamily="18" charset="0"/>
                <a:cs typeface="Times New Roman" panose="02020603050405020304" pitchFamily="18" charset="0"/>
              </a:rPr>
              <a:t>In</a:t>
            </a:r>
            <a:r>
              <a:rPr lang="uk-UA" sz="3500" dirty="0">
                <a:latin typeface="Times New Roman" panose="02020603050405020304" pitchFamily="18" charset="0"/>
                <a:cs typeface="Times New Roman" panose="02020603050405020304" pitchFamily="18" charset="0"/>
              </a:rPr>
              <a:t> </a:t>
            </a:r>
            <a:r>
              <a:rPr lang="uk-UA" sz="3500" dirty="0" err="1">
                <a:latin typeface="Times New Roman" panose="02020603050405020304" pitchFamily="18" charset="0"/>
                <a:cs typeface="Times New Roman" panose="02020603050405020304" pitchFamily="18" charset="0"/>
              </a:rPr>
              <a:t>My</a:t>
            </a:r>
            <a:r>
              <a:rPr lang="uk-UA" sz="3500" dirty="0">
                <a:latin typeface="Times New Roman" panose="02020603050405020304" pitchFamily="18" charset="0"/>
                <a:cs typeface="Times New Roman" panose="02020603050405020304" pitchFamily="18" charset="0"/>
              </a:rPr>
              <a:t> </a:t>
            </a:r>
            <a:r>
              <a:rPr lang="uk-UA" sz="3500" dirty="0" err="1">
                <a:latin typeface="Times New Roman" panose="02020603050405020304" pitchFamily="18" charset="0"/>
                <a:cs typeface="Times New Roman" panose="02020603050405020304" pitchFamily="18" charset="0"/>
              </a:rPr>
              <a:t>Feelings</a:t>
            </a:r>
            <a:r>
              <a:rPr lang="uk-UA" sz="3500" dirty="0">
                <a:latin typeface="Times New Roman" panose="02020603050405020304" pitchFamily="18" charset="0"/>
                <a:cs typeface="Times New Roman" panose="02020603050405020304" pitchFamily="18" charset="0"/>
              </a:rPr>
              <a:t>»);</a:t>
            </a:r>
          </a:p>
          <a:p>
            <a:pPr lvl="0" fontAlgn="base"/>
            <a:r>
              <a:rPr lang="uk-UA" sz="3500" dirty="0">
                <a:latin typeface="Times New Roman" panose="02020603050405020304" pitchFamily="18" charset="0"/>
                <a:cs typeface="Times New Roman" panose="02020603050405020304" pitchFamily="18" charset="0"/>
              </a:rPr>
              <a:t>«я без свідомості» (</a:t>
            </a:r>
            <a:r>
              <a:rPr lang="uk-UA" sz="3500" dirty="0" err="1">
                <a:latin typeface="Times New Roman" panose="02020603050405020304" pitchFamily="18" charset="0"/>
                <a:cs typeface="Times New Roman" panose="02020603050405020304" pitchFamily="18" charset="0"/>
              </a:rPr>
              <a:t>Pass</a:t>
            </a:r>
            <a:r>
              <a:rPr lang="uk-UA" sz="3500" dirty="0">
                <a:latin typeface="Times New Roman" panose="02020603050405020304" pitchFamily="18" charset="0"/>
                <a:cs typeface="Times New Roman" panose="02020603050405020304" pitchFamily="18" charset="0"/>
              </a:rPr>
              <a:t> </a:t>
            </a:r>
            <a:r>
              <a:rPr lang="uk-UA" sz="3500" dirty="0" err="1">
                <a:latin typeface="Times New Roman" panose="02020603050405020304" pitchFamily="18" charset="0"/>
                <a:cs typeface="Times New Roman" panose="02020603050405020304" pitchFamily="18" charset="0"/>
              </a:rPr>
              <a:t>out</a:t>
            </a:r>
            <a:r>
              <a:rPr lang="uk-UA" sz="3500" dirty="0">
                <a:latin typeface="Times New Roman" panose="02020603050405020304" pitchFamily="18" charset="0"/>
                <a:cs typeface="Times New Roman" panose="02020603050405020304" pitchFamily="18" charset="0"/>
              </a:rPr>
              <a:t> </a:t>
            </a:r>
            <a:r>
              <a:rPr lang="uk-UA" sz="3500" dirty="0" err="1">
                <a:latin typeface="Times New Roman" panose="02020603050405020304" pitchFamily="18" charset="0"/>
                <a:cs typeface="Times New Roman" panose="02020603050405020304" pitchFamily="18" charset="0"/>
              </a:rPr>
              <a:t>prank</a:t>
            </a:r>
            <a:r>
              <a:rPr lang="uk-UA" sz="3500" dirty="0">
                <a:latin typeface="Times New Roman" panose="02020603050405020304" pitchFamily="18" charset="0"/>
                <a:cs typeface="Times New Roman" panose="02020603050405020304" pitchFamily="18" charset="0"/>
              </a:rPr>
              <a:t>, </a:t>
            </a:r>
            <a:r>
              <a:rPr lang="uk-UA" sz="3500" dirty="0" err="1">
                <a:latin typeface="Times New Roman" panose="02020603050405020304" pitchFamily="18" charset="0"/>
                <a:cs typeface="Times New Roman" panose="02020603050405020304" pitchFamily="18" charset="0"/>
              </a:rPr>
              <a:t>Shocking</a:t>
            </a:r>
            <a:r>
              <a:rPr lang="uk-UA" sz="3500" dirty="0">
                <a:latin typeface="Times New Roman" panose="02020603050405020304" pitchFamily="18" charset="0"/>
                <a:cs typeface="Times New Roman" panose="02020603050405020304" pitchFamily="18" charset="0"/>
              </a:rPr>
              <a:t> </a:t>
            </a:r>
            <a:r>
              <a:rPr lang="uk-UA" sz="3500" dirty="0" err="1">
                <a:latin typeface="Times New Roman" panose="02020603050405020304" pitchFamily="18" charset="0"/>
                <a:cs typeface="Times New Roman" panose="02020603050405020304" pitchFamily="18" charset="0"/>
              </a:rPr>
              <a:t>games</a:t>
            </a:r>
            <a:r>
              <a:rPr lang="uk-UA" sz="3500" dirty="0">
                <a:latin typeface="Times New Roman" panose="02020603050405020304" pitchFamily="18" charset="0"/>
                <a:cs typeface="Times New Roman" panose="02020603050405020304" pitchFamily="18" charset="0"/>
              </a:rPr>
              <a:t>) тощо.</a:t>
            </a:r>
          </a:p>
          <a:p>
            <a:endParaRPr lang="uk-UA" dirty="0">
              <a:latin typeface="Times New Roman" panose="02020603050405020304" pitchFamily="18" charset="0"/>
              <a:cs typeface="Times New Roman" panose="02020603050405020304" pitchFamily="18" charset="0"/>
            </a:endParaRPr>
          </a:p>
          <a:p>
            <a:endParaRPr lang="uk-UA" dirty="0"/>
          </a:p>
        </p:txBody>
      </p:sp>
    </p:spTree>
    <p:extLst>
      <p:ext uri="{BB962C8B-B14F-4D97-AF65-F5344CB8AC3E}">
        <p14:creationId xmlns:p14="http://schemas.microsoft.com/office/powerpoint/2010/main" val="725167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25467"/>
            <a:ext cx="8596668" cy="6413327"/>
          </a:xfrm>
        </p:spPr>
        <p:txBody>
          <a:bodyPr>
            <a:normAutofit lnSpcReduction="10000"/>
          </a:bodyPr>
          <a:lstStyle/>
          <a:p>
            <a:pPr marL="0" indent="0">
              <a:buNone/>
            </a:pPr>
            <a:r>
              <a:rPr lang="uk-UA" sz="3200" dirty="0">
                <a:latin typeface="Times New Roman" panose="02020603050405020304" pitchFamily="18" charset="0"/>
                <a:cs typeface="Times New Roman" panose="02020603050405020304" pitchFamily="18" charset="0"/>
              </a:rPr>
              <a:t>Вірусний характер поширення цих </a:t>
            </a:r>
            <a:r>
              <a:rPr lang="uk-UA" sz="3200" dirty="0" err="1">
                <a:latin typeface="Times New Roman" panose="02020603050405020304" pitchFamily="18" charset="0"/>
                <a:cs typeface="Times New Roman" panose="02020603050405020304" pitchFamily="18" charset="0"/>
              </a:rPr>
              <a:t>челенджів</a:t>
            </a:r>
            <a:r>
              <a:rPr lang="uk-UA" sz="3200" dirty="0">
                <a:latin typeface="Times New Roman" panose="02020603050405020304" pitchFamily="18" charset="0"/>
                <a:cs typeface="Times New Roman" panose="02020603050405020304" pitchFamily="18" charset="0"/>
              </a:rPr>
              <a:t> дозволяє їм швидко розповсюджуватись та продовжувати існувати, незважаючи на смертельну небезпеку</a:t>
            </a:r>
            <a:r>
              <a:rPr lang="uk-UA" sz="3200" dirty="0" smtClean="0">
                <a:latin typeface="Times New Roman" panose="02020603050405020304" pitchFamily="18" charset="0"/>
                <a:cs typeface="Times New Roman" panose="02020603050405020304" pitchFamily="18" charset="0"/>
              </a:rPr>
              <a:t>.</a:t>
            </a:r>
          </a:p>
          <a:p>
            <a:pPr marL="0" indent="0">
              <a:buNone/>
            </a:pPr>
            <a:r>
              <a:rPr lang="uk-UA" sz="3200" dirty="0" smtClean="0">
                <a:latin typeface="Times New Roman" panose="02020603050405020304" pitchFamily="18" charset="0"/>
                <a:cs typeface="Times New Roman" panose="02020603050405020304" pitchFamily="18" charset="0"/>
              </a:rPr>
              <a:t> </a:t>
            </a:r>
            <a:r>
              <a:rPr lang="uk-UA" sz="3200" dirty="0">
                <a:latin typeface="Times New Roman" panose="02020603050405020304" pitchFamily="18" charset="0"/>
                <a:cs typeface="Times New Roman" panose="02020603050405020304" pitchFamily="18" charset="0"/>
              </a:rPr>
              <a:t>Служби технічного обслуговування та контролю за контентом популярних соціальних мереж не завжди вчасно виявляють та блокують контент, що закликає до небезпечних дій. </a:t>
            </a:r>
            <a:endParaRPr lang="uk-UA" sz="3200" dirty="0" smtClean="0">
              <a:latin typeface="Times New Roman" panose="02020603050405020304" pitchFamily="18" charset="0"/>
              <a:cs typeface="Times New Roman" panose="02020603050405020304" pitchFamily="18" charset="0"/>
            </a:endParaRPr>
          </a:p>
          <a:p>
            <a:pPr marL="0" indent="0">
              <a:buNone/>
            </a:pPr>
            <a:r>
              <a:rPr lang="uk-UA" sz="3200" b="1" i="1" dirty="0" smtClean="0">
                <a:solidFill>
                  <a:srgbClr val="FF0000"/>
                </a:solidFill>
                <a:latin typeface="Times New Roman" panose="02020603050405020304" pitchFamily="18" charset="0"/>
                <a:cs typeface="Times New Roman" panose="02020603050405020304" pitchFamily="18" charset="0"/>
              </a:rPr>
              <a:t>! Однак </a:t>
            </a:r>
            <a:r>
              <a:rPr lang="uk-UA" sz="3200" b="1" i="1" dirty="0">
                <a:solidFill>
                  <a:srgbClr val="FF0000"/>
                </a:solidFill>
                <a:latin typeface="Times New Roman" panose="02020603050405020304" pitchFamily="18" charset="0"/>
                <a:cs typeface="Times New Roman" panose="02020603050405020304" pitchFamily="18" charset="0"/>
              </a:rPr>
              <a:t>кожен користувач, помітивши контент, який може загрожувати життю та безпеці інших, може звернутися до адміністрації сайту зі скаргою, і врятувати комусь життя.</a:t>
            </a:r>
            <a:endParaRPr lang="uk-UA" sz="3200" b="1" dirty="0">
              <a:solidFill>
                <a:srgbClr val="FF0000"/>
              </a:solidFill>
              <a:latin typeface="Times New Roman" panose="02020603050405020304" pitchFamily="18" charset="0"/>
              <a:cs typeface="Times New Roman" panose="02020603050405020304" pitchFamily="18" charset="0"/>
            </a:endParaRPr>
          </a:p>
          <a:p>
            <a:endParaRPr lang="uk-UA" b="1" dirty="0">
              <a:solidFill>
                <a:srgbClr val="FF0000"/>
              </a:solidFill>
            </a:endParaRPr>
          </a:p>
        </p:txBody>
      </p:sp>
    </p:spTree>
    <p:extLst>
      <p:ext uri="{BB962C8B-B14F-4D97-AF65-F5344CB8AC3E}">
        <p14:creationId xmlns:p14="http://schemas.microsoft.com/office/powerpoint/2010/main" val="1968218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25677"/>
            <a:ext cx="8596668" cy="6688898"/>
          </a:xfrm>
        </p:spPr>
        <p:txBody>
          <a:bodyPr>
            <a:normAutofit/>
          </a:bodyPr>
          <a:lstStyle/>
          <a:p>
            <a:pPr marL="0" indent="0">
              <a:buNone/>
            </a:pPr>
            <a:r>
              <a:rPr lang="uk-UA" sz="2400" dirty="0" smtClean="0">
                <a:latin typeface="Times New Roman" panose="02020603050405020304" pitchFamily="18" charset="0"/>
                <a:cs typeface="Times New Roman" panose="02020603050405020304" pitchFamily="18" charset="0"/>
              </a:rPr>
              <a:t>Під </a:t>
            </a:r>
            <a:r>
              <a:rPr lang="uk-UA" sz="2400" dirty="0">
                <a:latin typeface="Times New Roman" panose="02020603050405020304" pitchFamily="18" charset="0"/>
                <a:cs typeface="Times New Roman" panose="02020603050405020304" pitchFamily="18" charset="0"/>
              </a:rPr>
              <a:t>час організації </a:t>
            </a:r>
            <a:r>
              <a:rPr lang="uk-UA" sz="2400" dirty="0" smtClean="0">
                <a:latin typeface="Times New Roman" panose="02020603050405020304" pitchFamily="18" charset="0"/>
                <a:cs typeface="Times New Roman" panose="02020603050405020304" pitchFamily="18" charset="0"/>
              </a:rPr>
              <a:t>профілактичних </a:t>
            </a:r>
            <a:r>
              <a:rPr lang="uk-UA" sz="2400" dirty="0">
                <a:latin typeface="Times New Roman" panose="02020603050405020304" pitchFamily="18" charset="0"/>
                <a:cs typeface="Times New Roman" panose="02020603050405020304" pitchFamily="18" charset="0"/>
              </a:rPr>
              <a:t>заходів</a:t>
            </a:r>
            <a:r>
              <a:rPr lang="uk-UA" sz="2400" dirty="0" smtClean="0">
                <a:latin typeface="Times New Roman" panose="02020603050405020304" pitchFamily="18" charset="0"/>
                <a:cs typeface="Times New Roman" panose="02020603050405020304" pitchFamily="18" charset="0"/>
              </a:rPr>
              <a:t> </a:t>
            </a:r>
            <a:r>
              <a:rPr lang="uk-UA" sz="2400" dirty="0">
                <a:latin typeface="Times New Roman" panose="02020603050405020304" pitchFamily="18" charset="0"/>
                <a:cs typeface="Times New Roman" panose="02020603050405020304" pitchFamily="18" charset="0"/>
              </a:rPr>
              <a:t>щодо </a:t>
            </a:r>
            <a:r>
              <a:rPr lang="uk-UA" sz="2400" dirty="0" err="1">
                <a:latin typeface="Times New Roman" panose="02020603050405020304" pitchFamily="18" charset="0"/>
                <a:cs typeface="Times New Roman" panose="02020603050405020304" pitchFamily="18" charset="0"/>
              </a:rPr>
              <a:t>компетентностей</a:t>
            </a:r>
            <a:r>
              <a:rPr lang="uk-UA" sz="2400" dirty="0">
                <a:latin typeface="Times New Roman" panose="02020603050405020304" pitchFamily="18" charset="0"/>
                <a:cs typeface="Times New Roman" panose="02020603050405020304" pitchFamily="18" charset="0"/>
              </a:rPr>
              <a:t> безпечної </a:t>
            </a:r>
            <a:r>
              <a:rPr lang="uk-UA" sz="2400" dirty="0" smtClean="0">
                <a:latin typeface="Times New Roman" panose="02020603050405020304" pitchFamily="18" charset="0"/>
                <a:cs typeface="Times New Roman" panose="02020603050405020304" pitchFamily="18" charset="0"/>
              </a:rPr>
              <a:t>поведінки в </a:t>
            </a:r>
            <a:r>
              <a:rPr lang="uk-UA" sz="2400" dirty="0">
                <a:latin typeface="Times New Roman" panose="02020603050405020304" pitchFamily="18" charset="0"/>
                <a:cs typeface="Times New Roman" panose="02020603050405020304" pitchFamily="18" charset="0"/>
              </a:rPr>
              <a:t>цифровому </a:t>
            </a:r>
            <a:r>
              <a:rPr lang="uk-UA" sz="2400" dirty="0" smtClean="0">
                <a:latin typeface="Times New Roman" panose="02020603050405020304" pitchFamily="18" charset="0"/>
                <a:cs typeface="Times New Roman" panose="02020603050405020304" pitchFamily="18" charset="0"/>
              </a:rPr>
              <a:t>середовищі </a:t>
            </a:r>
            <a:r>
              <a:rPr lang="uk-UA" sz="2400" dirty="0">
                <a:latin typeface="Times New Roman" panose="02020603050405020304" pitchFamily="18" charset="0"/>
                <a:cs typeface="Times New Roman" panose="02020603050405020304" pitchFamily="18" charset="0"/>
              </a:rPr>
              <a:t>варто врахувати зворотній ефект інформування з метою попередження -</a:t>
            </a:r>
            <a:r>
              <a:rPr lang="uk-UA" sz="2400" b="1" dirty="0">
                <a:solidFill>
                  <a:srgbClr val="FF0000"/>
                </a:solidFill>
                <a:latin typeface="Times New Roman" panose="02020603050405020304" pitchFamily="18" charset="0"/>
                <a:cs typeface="Times New Roman" panose="02020603050405020304" pitchFamily="18" charset="0"/>
              </a:rPr>
              <a:t> </a:t>
            </a:r>
            <a:r>
              <a:rPr lang="uk-UA" sz="2400" b="1" i="1" dirty="0">
                <a:solidFill>
                  <a:srgbClr val="FF0000"/>
                </a:solidFill>
                <a:latin typeface="Times New Roman" panose="02020603050405020304" pitchFamily="18" charset="0"/>
                <a:cs typeface="Times New Roman" panose="02020603050405020304" pitchFamily="18" charset="0"/>
              </a:rPr>
              <a:t>поширення інформації зростає </a:t>
            </a:r>
            <a:r>
              <a:rPr lang="uk-UA" sz="2400" b="1" i="1" dirty="0" err="1">
                <a:solidFill>
                  <a:srgbClr val="FF0000"/>
                </a:solidFill>
                <a:latin typeface="Times New Roman" panose="02020603050405020304" pitchFamily="18" charset="0"/>
                <a:cs typeface="Times New Roman" panose="02020603050405020304" pitchFamily="18" charset="0"/>
              </a:rPr>
              <a:t>пропорційно</a:t>
            </a:r>
            <a:r>
              <a:rPr lang="uk-UA" sz="2400" b="1" i="1" dirty="0">
                <a:solidFill>
                  <a:srgbClr val="FF0000"/>
                </a:solidFill>
                <a:latin typeface="Times New Roman" panose="02020603050405020304" pitchFamily="18" charset="0"/>
                <a:cs typeface="Times New Roman" panose="02020603050405020304" pitchFamily="18" charset="0"/>
              </a:rPr>
              <a:t> заходам, спрямованим на її видалення або попередження розповсюдження.</a:t>
            </a:r>
            <a:r>
              <a:rPr lang="uk-UA" sz="2400" b="1" dirty="0">
                <a:solidFill>
                  <a:srgbClr val="FF0000"/>
                </a:solidFill>
                <a:latin typeface="Times New Roman" panose="02020603050405020304" pitchFamily="18" charset="0"/>
                <a:cs typeface="Times New Roman" panose="02020603050405020304" pitchFamily="18" charset="0"/>
              </a:rPr>
              <a:t> </a:t>
            </a:r>
            <a:endParaRPr lang="uk-UA" sz="24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uk-UA" sz="2400" dirty="0" smtClean="0">
                <a:latin typeface="Times New Roman" panose="02020603050405020304" pitchFamily="18" charset="0"/>
                <a:cs typeface="Times New Roman" panose="02020603050405020304" pitchFamily="18" charset="0"/>
              </a:rPr>
              <a:t>Тому </a:t>
            </a:r>
            <a:r>
              <a:rPr lang="uk-UA" sz="2400" dirty="0">
                <a:latin typeface="Times New Roman" panose="02020603050405020304" pitchFamily="18" charset="0"/>
                <a:cs typeface="Times New Roman" panose="02020603050405020304" pitchFamily="18" charset="0"/>
              </a:rPr>
              <a:t>під час змістовного наповнення </a:t>
            </a:r>
            <a:r>
              <a:rPr lang="uk-UA" sz="2400" dirty="0" smtClean="0">
                <a:latin typeface="Times New Roman" panose="02020603050405020304" pitchFamily="18" charset="0"/>
                <a:cs typeface="Times New Roman" panose="02020603050405020304" pitchFamily="18" charset="0"/>
              </a:rPr>
              <a:t>заходів </a:t>
            </a:r>
            <a:r>
              <a:rPr lang="uk-UA" sz="2400" dirty="0">
                <a:latin typeface="Times New Roman" panose="02020603050405020304" pitchFamily="18" charset="0"/>
                <a:cs typeface="Times New Roman" panose="02020603050405020304" pitchFamily="18" charset="0"/>
              </a:rPr>
              <a:t>не варто детально зосереджуватись на суті самих ризиків цифрового середовища, зокрема суті небезпечних </a:t>
            </a:r>
            <a:r>
              <a:rPr lang="uk-UA" sz="2400" dirty="0" err="1">
                <a:latin typeface="Times New Roman" panose="02020603050405020304" pitchFamily="18" charset="0"/>
                <a:cs typeface="Times New Roman" panose="02020603050405020304" pitchFamily="18" charset="0"/>
              </a:rPr>
              <a:t>челенджів</a:t>
            </a:r>
            <a:r>
              <a:rPr lang="uk-UA" sz="2400" dirty="0">
                <a:latin typeface="Times New Roman" panose="02020603050405020304" pitchFamily="18" charset="0"/>
                <a:cs typeface="Times New Roman" panose="02020603050405020304" pitchFamily="18" charset="0"/>
              </a:rPr>
              <a:t>, щоб уповільнити таку закономірність, а сконцентрувати увагу на можливих наслідках для здоров’я та життя, на відповідальному ставленні до поведінки в цифровому просторі, критичному осмисленні та сприйнятті інформації, правилах інформаційної гігієни, а також інформуванні щодо можливостей отримати допомогу практичних психологів у критичних ситуаціях, в тому числі анонімно.</a:t>
            </a:r>
          </a:p>
          <a:p>
            <a:endParaRPr lang="uk-U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1752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00209"/>
            <a:ext cx="8596668" cy="6651320"/>
          </a:xfrm>
        </p:spPr>
        <p:txBody>
          <a:bodyPr>
            <a:normAutofit/>
          </a:bodyPr>
          <a:lstStyle/>
          <a:p>
            <a:pPr marL="0" indent="0" fontAlgn="base">
              <a:buNone/>
            </a:pPr>
            <a:r>
              <a:rPr lang="uk-UA" sz="2400" dirty="0">
                <a:latin typeface="Times New Roman" panose="02020603050405020304" pitchFamily="18" charset="0"/>
                <a:cs typeface="Times New Roman" panose="02020603050405020304" pitchFamily="18" charset="0"/>
              </a:rPr>
              <a:t>Безпечна поведінка в цифровому середовищі включає в себе сукупність знань, умінь та цінностей щодо:</a:t>
            </a:r>
          </a:p>
          <a:p>
            <a:pPr marL="0" indent="0" fontAlgn="base">
              <a:buNone/>
            </a:pPr>
            <a:r>
              <a:rPr lang="uk-UA" sz="2400" dirty="0">
                <a:solidFill>
                  <a:schemeClr val="tx1"/>
                </a:solidFill>
                <a:latin typeface="Times New Roman" panose="02020603050405020304" pitchFamily="18" charset="0"/>
                <a:cs typeface="Times New Roman" panose="02020603050405020304" pitchFamily="18" charset="0"/>
              </a:rPr>
              <a:t>1) </a:t>
            </a:r>
            <a:r>
              <a:rPr lang="uk-UA" sz="2400" dirty="0">
                <a:solidFill>
                  <a:schemeClr val="tx1"/>
                </a:solidFill>
                <a:latin typeface="Times New Roman" panose="02020603050405020304" pitchFamily="18" charset="0"/>
                <a:cs typeface="Times New Roman" panose="02020603050405020304" pitchFamily="18" charset="0"/>
                <a:hlinkClick r:id="rId2"/>
              </a:rPr>
              <a:t>прав людей</a:t>
            </a:r>
            <a:r>
              <a:rPr lang="uk-UA" sz="2400" dirty="0">
                <a:solidFill>
                  <a:schemeClr val="tx1"/>
                </a:solidFill>
                <a:latin typeface="Times New Roman" panose="02020603050405020304" pitchFamily="18" charset="0"/>
                <a:cs typeface="Times New Roman" panose="02020603050405020304" pitchFamily="18" charset="0"/>
              </a:rPr>
              <a:t> (</a:t>
            </a:r>
            <a:r>
              <a:rPr lang="uk-UA" sz="2400" dirty="0">
                <a:solidFill>
                  <a:schemeClr val="tx1"/>
                </a:solidFill>
                <a:latin typeface="Times New Roman" panose="02020603050405020304" pitchFamily="18" charset="0"/>
                <a:cs typeface="Times New Roman" panose="02020603050405020304" pitchFamily="18" charset="0"/>
                <a:hlinkClick r:id="rId3"/>
              </a:rPr>
              <a:t>зокрема права в цифровому середовищі</a:t>
            </a:r>
            <a:r>
              <a:rPr lang="uk-UA" sz="2400" dirty="0">
                <a:solidFill>
                  <a:schemeClr val="tx1"/>
                </a:solidFill>
                <a:latin typeface="Times New Roman" panose="02020603050405020304" pitchFamily="18" charset="0"/>
                <a:cs typeface="Times New Roman" panose="02020603050405020304" pitchFamily="18" charset="0"/>
              </a:rPr>
              <a:t>);</a:t>
            </a:r>
          </a:p>
          <a:p>
            <a:pPr marL="0" indent="0" fontAlgn="base">
              <a:buNone/>
            </a:pPr>
            <a:r>
              <a:rPr lang="uk-UA" sz="2400" dirty="0">
                <a:solidFill>
                  <a:schemeClr val="tx1"/>
                </a:solidFill>
                <a:latin typeface="Times New Roman" panose="02020603050405020304" pitchFamily="18" charset="0"/>
                <a:cs typeface="Times New Roman" panose="02020603050405020304" pitchFamily="18" charset="0"/>
              </a:rPr>
              <a:t>2) </a:t>
            </a:r>
            <a:r>
              <a:rPr lang="uk-UA" sz="2400" dirty="0">
                <a:solidFill>
                  <a:schemeClr val="tx1"/>
                </a:solidFill>
                <a:latin typeface="Times New Roman" panose="02020603050405020304" pitchFamily="18" charset="0"/>
                <a:cs typeface="Times New Roman" panose="02020603050405020304" pitchFamily="18" charset="0"/>
                <a:hlinkClick r:id="rId4"/>
              </a:rPr>
              <a:t>електронної участі</a:t>
            </a:r>
            <a:r>
              <a:rPr lang="uk-UA" sz="2400" dirty="0">
                <a:solidFill>
                  <a:schemeClr val="tx1"/>
                </a:solidFill>
                <a:latin typeface="Times New Roman" panose="02020603050405020304" pitchFamily="18" charset="0"/>
                <a:cs typeface="Times New Roman" panose="02020603050405020304" pitchFamily="18" charset="0"/>
              </a:rPr>
              <a:t> (участь у прийнятті рішень);</a:t>
            </a:r>
          </a:p>
          <a:p>
            <a:pPr marL="0" indent="0" fontAlgn="base">
              <a:buNone/>
            </a:pPr>
            <a:r>
              <a:rPr lang="uk-UA" sz="2400" dirty="0">
                <a:solidFill>
                  <a:schemeClr val="tx1"/>
                </a:solidFill>
                <a:latin typeface="Times New Roman" panose="02020603050405020304" pitchFamily="18" charset="0"/>
                <a:cs typeface="Times New Roman" panose="02020603050405020304" pitchFamily="18" charset="0"/>
              </a:rPr>
              <a:t>3) збереження здоров’я під час роботи з цифровими пристроями;</a:t>
            </a:r>
          </a:p>
          <a:p>
            <a:pPr marL="0" indent="0" fontAlgn="base">
              <a:buNone/>
            </a:pPr>
            <a:r>
              <a:rPr lang="uk-UA" sz="2400" dirty="0">
                <a:solidFill>
                  <a:schemeClr val="tx1"/>
                </a:solidFill>
                <a:latin typeface="Times New Roman" panose="02020603050405020304" pitchFamily="18" charset="0"/>
                <a:cs typeface="Times New Roman" panose="02020603050405020304" pitchFamily="18" charset="0"/>
              </a:rPr>
              <a:t>4) механізмів захисту прав, що порушуються в Інтернеті, а також способів отримати </a:t>
            </a:r>
            <a:r>
              <a:rPr lang="uk-UA" sz="2400" dirty="0" smtClean="0">
                <a:solidFill>
                  <a:schemeClr val="tx1"/>
                </a:solidFill>
                <a:latin typeface="Times New Roman" panose="02020603050405020304" pitchFamily="18" charset="0"/>
                <a:cs typeface="Times New Roman" panose="02020603050405020304" pitchFamily="18" charset="0"/>
              </a:rPr>
              <a:t>допомогу</a:t>
            </a:r>
            <a:r>
              <a:rPr lang="uk-UA" sz="2400" dirty="0">
                <a:solidFill>
                  <a:schemeClr val="tx1"/>
                </a:solidFill>
                <a:latin typeface="Times New Roman" panose="02020603050405020304" pitchFamily="18" charset="0"/>
                <a:cs typeface="Times New Roman" panose="02020603050405020304" pitchFamily="18" charset="0"/>
              </a:rPr>
              <a:t>(див.: </a:t>
            </a:r>
            <a:r>
              <a:rPr lang="uk-UA" sz="2400" dirty="0">
                <a:solidFill>
                  <a:schemeClr val="tx1"/>
                </a:solidFill>
                <a:latin typeface="Times New Roman" panose="02020603050405020304" pitchFamily="18" charset="0"/>
                <a:cs typeface="Times New Roman" panose="02020603050405020304" pitchFamily="18" charset="0"/>
                <a:hlinkClick r:id="rId5"/>
              </a:rPr>
              <a:t>Керівництво із соціально-педагогічного супроводу формування безпечної поведінки підлітків в Інтернеті. Навчально-методичний посібник/Черних О. – Київ, 2017.</a:t>
            </a:r>
            <a:r>
              <a:rPr lang="uk-UA" sz="2400" dirty="0">
                <a:solidFill>
                  <a:schemeClr val="tx1"/>
                </a:solidFill>
                <a:latin typeface="Times New Roman" panose="02020603050405020304" pitchFamily="18" charset="0"/>
                <a:cs typeface="Times New Roman" panose="02020603050405020304" pitchFamily="18" charset="0"/>
              </a:rPr>
              <a:t>). </a:t>
            </a:r>
            <a:endParaRPr lang="uk-UA" sz="2400" dirty="0" smtClean="0">
              <a:solidFill>
                <a:schemeClr val="tx1"/>
              </a:solidFill>
              <a:latin typeface="Times New Roman" panose="02020603050405020304" pitchFamily="18" charset="0"/>
              <a:cs typeface="Times New Roman" panose="02020603050405020304" pitchFamily="18" charset="0"/>
            </a:endParaRPr>
          </a:p>
          <a:p>
            <a:pPr marL="0" indent="0" fontAlgn="base">
              <a:buNone/>
            </a:pPr>
            <a:r>
              <a:rPr lang="uk-UA" sz="2400" dirty="0">
                <a:latin typeface="Times New Roman" panose="02020603050405020304" pitchFamily="18" charset="0"/>
                <a:cs typeface="Times New Roman" panose="02020603050405020304" pitchFamily="18" charset="0"/>
              </a:rPr>
              <a:t>Додаткову інформацію, зокрема розробки уроків, можна знайти на сайті Міністерства освіти і науки України в розділі «</a:t>
            </a:r>
            <a:r>
              <a:rPr lang="uk-UA" sz="2400" dirty="0">
                <a:latin typeface="Times New Roman" panose="02020603050405020304" pitchFamily="18" charset="0"/>
                <a:cs typeface="Times New Roman" panose="02020603050405020304" pitchFamily="18" charset="0"/>
                <a:hlinkClick r:id="rId6"/>
              </a:rPr>
              <a:t>Безпека дітей в Інтернеті</a:t>
            </a:r>
            <a:r>
              <a:rPr lang="uk-UA" sz="2400" dirty="0">
                <a:latin typeface="Times New Roman" panose="02020603050405020304" pitchFamily="18" charset="0"/>
                <a:cs typeface="Times New Roman" panose="02020603050405020304" pitchFamily="18" charset="0"/>
              </a:rPr>
              <a:t>».</a:t>
            </a:r>
          </a:p>
          <a:p>
            <a:pPr marL="0" indent="0" fontAlgn="base">
              <a:buNone/>
            </a:pPr>
            <a:endParaRPr lang="uk-UA" dirty="0">
              <a:solidFill>
                <a:schemeClr val="tx1"/>
              </a:solidFill>
              <a:latin typeface="Times New Roman" panose="02020603050405020304" pitchFamily="18" charset="0"/>
              <a:cs typeface="Times New Roman" panose="02020603050405020304" pitchFamily="18" charset="0"/>
            </a:endParaRPr>
          </a:p>
          <a:p>
            <a:pPr marL="0" indent="0" fontAlgn="base">
              <a:buNone/>
            </a:pPr>
            <a:endParaRPr lang="uk-UA" dirty="0">
              <a:solidFill>
                <a:schemeClr val="tx1"/>
              </a:solidFill>
            </a:endParaRPr>
          </a:p>
        </p:txBody>
      </p:sp>
    </p:spTree>
    <p:extLst>
      <p:ext uri="{BB962C8B-B14F-4D97-AF65-F5344CB8AC3E}">
        <p14:creationId xmlns:p14="http://schemas.microsoft.com/office/powerpoint/2010/main" val="2709627954"/>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125</TotalTime>
  <Words>1126</Words>
  <Application>Microsoft Office PowerPoint</Application>
  <PresentationFormat>Широкоэкранный</PresentationFormat>
  <Paragraphs>84</Paragraphs>
  <Slides>20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20</vt:i4>
      </vt:variant>
    </vt:vector>
  </HeadingPairs>
  <TitlesOfParts>
    <vt:vector size="25" baseType="lpstr">
      <vt:lpstr>Arial</vt:lpstr>
      <vt:lpstr>Times New Roman</vt:lpstr>
      <vt:lpstr>Trebuchet MS</vt:lpstr>
      <vt:lpstr>Wingdings 3</vt:lpstr>
      <vt:lpstr>Грань</vt:lpstr>
      <vt:lpstr>Рекомендації для проведення додаткових профілактичних заходів закладами освіти серед дітей та інформування батьків щодо компетентностей безпечної поведінки в цифровому середовищі  № 1/9-128 від 10 березня 2021 року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Щодо необхідності проведення додаткових профілактичних заходів в середовищі дітей та підвищення обізнаності батьків</dc:title>
  <dc:creator>Дашка</dc:creator>
  <cp:lastModifiedBy>Дашка</cp:lastModifiedBy>
  <cp:revision>12</cp:revision>
  <dcterms:created xsi:type="dcterms:W3CDTF">2024-02-20T09:10:21Z</dcterms:created>
  <dcterms:modified xsi:type="dcterms:W3CDTF">2024-02-21T10:12:36Z</dcterms:modified>
</cp:coreProperties>
</file>