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61" r:id="rId9"/>
    <p:sldId id="263" r:id="rId10"/>
    <p:sldId id="265" r:id="rId11"/>
    <p:sldId id="267" r:id="rId12"/>
    <p:sldId id="268" r:id="rId13"/>
    <p:sldId id="264" r:id="rId14"/>
    <p:sldId id="270" r:id="rId15"/>
    <p:sldId id="269" r:id="rId16"/>
    <p:sldId id="271" r:id="rId17"/>
    <p:sldId id="274" r:id="rId18"/>
    <p:sldId id="272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66"/>
    <a:srgbClr val="CC00FF"/>
    <a:srgbClr val="FF00FF"/>
    <a:srgbClr val="990033"/>
    <a:srgbClr val="00FFCC"/>
    <a:srgbClr val="66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B5E8-1ED5-420C-BF10-5FAE655BDEE8}" type="datetimeFigureOut">
              <a:rPr lang="uk-UA" smtClean="0"/>
              <a:t>28.01.2024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66A8-9B3F-447E-915D-56A50FCD6F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438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B5E8-1ED5-420C-BF10-5FAE655BDEE8}" type="datetimeFigureOut">
              <a:rPr lang="uk-UA" smtClean="0"/>
              <a:t>28.01.2024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66A8-9B3F-447E-915D-56A50FCD6F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873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B5E8-1ED5-420C-BF10-5FAE655BDEE8}" type="datetimeFigureOut">
              <a:rPr lang="uk-UA" smtClean="0"/>
              <a:t>28.01.2024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66A8-9B3F-447E-915D-56A50FCD6F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241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B5E8-1ED5-420C-BF10-5FAE655BDEE8}" type="datetimeFigureOut">
              <a:rPr lang="uk-UA" smtClean="0"/>
              <a:t>28.01.2024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66A8-9B3F-447E-915D-56A50FCD6F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859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B5E8-1ED5-420C-BF10-5FAE655BDEE8}" type="datetimeFigureOut">
              <a:rPr lang="uk-UA" smtClean="0"/>
              <a:t>28.01.2024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66A8-9B3F-447E-915D-56A50FCD6F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942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B5E8-1ED5-420C-BF10-5FAE655BDEE8}" type="datetimeFigureOut">
              <a:rPr lang="uk-UA" smtClean="0"/>
              <a:t>28.01.2024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66A8-9B3F-447E-915D-56A50FCD6F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1670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B5E8-1ED5-420C-BF10-5FAE655BDEE8}" type="datetimeFigureOut">
              <a:rPr lang="uk-UA" smtClean="0"/>
              <a:t>28.01.2024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66A8-9B3F-447E-915D-56A50FCD6F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933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B5E8-1ED5-420C-BF10-5FAE655BDEE8}" type="datetimeFigureOut">
              <a:rPr lang="uk-UA" smtClean="0"/>
              <a:t>28.01.2024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66A8-9B3F-447E-915D-56A50FCD6F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67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B5E8-1ED5-420C-BF10-5FAE655BDEE8}" type="datetimeFigureOut">
              <a:rPr lang="uk-UA" smtClean="0"/>
              <a:t>28.01.2024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66A8-9B3F-447E-915D-56A50FCD6F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450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B5E8-1ED5-420C-BF10-5FAE655BDEE8}" type="datetimeFigureOut">
              <a:rPr lang="uk-UA" smtClean="0"/>
              <a:t>28.01.2024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66A8-9B3F-447E-915D-56A50FCD6F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55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B5E8-1ED5-420C-BF10-5FAE655BDEE8}" type="datetimeFigureOut">
              <a:rPr lang="uk-UA" smtClean="0"/>
              <a:t>28.01.2024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66A8-9B3F-447E-915D-56A50FCD6F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50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B5E8-1ED5-420C-BF10-5FAE655BDEE8}" type="datetimeFigureOut">
              <a:rPr lang="uk-UA" smtClean="0"/>
              <a:t>28.01.2024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166A8-9B3F-447E-915D-56A50FCD6F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42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18" Type="http://schemas.microsoft.com/office/2007/relationships/hdphoto" Target="../media/hdphoto8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17" Type="http://schemas.openxmlformats.org/officeDocument/2006/relationships/image" Target="../media/image35.png"/><Relationship Id="rId2" Type="http://schemas.openxmlformats.org/officeDocument/2006/relationships/image" Target="../media/image1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microsoft.com/office/2007/relationships/hdphoto" Target="../media/hdphoto4.wdp"/><Relationship Id="rId19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2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1.jp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" y="0"/>
            <a:ext cx="1219932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01" y="-605966"/>
            <a:ext cx="5587790" cy="8416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32" y="3138854"/>
            <a:ext cx="4053737" cy="4068996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A05E8FF-D0F3-4F39-9AC0-72EC6A7277F7}"/>
              </a:ext>
            </a:extLst>
          </p:cNvPr>
          <p:cNvSpPr>
            <a:spLocks noGrp="1"/>
          </p:cNvSpPr>
          <p:nvPr/>
        </p:nvSpPr>
        <p:spPr bwMode="auto">
          <a:xfrm>
            <a:off x="131716" y="232453"/>
            <a:ext cx="8637770" cy="108012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ЗАПОРІЗЬКА</a:t>
            </a:r>
            <a:r>
              <a:rPr lang="ru-RU" sz="48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48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ПОЧАТКОВАШКОЛА «ЕВРИКА»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93959" y="1680912"/>
            <a:ext cx="563025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ПОРТФОЛІО</a:t>
            </a:r>
          </a:p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</a:t>
            </a:r>
            <a:r>
              <a:rPr lang="uk-UA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чителя </a:t>
            </a:r>
          </a:p>
          <a:p>
            <a:pPr algn="ctr"/>
            <a:r>
              <a:rPr lang="uk-UA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початкових класів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2618" y="4227120"/>
            <a:ext cx="41690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Здоровцової</a:t>
            </a:r>
            <a:r>
              <a:rPr lang="uk-UA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4304" y="5051627"/>
            <a:ext cx="6165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Ольги </a:t>
            </a:r>
            <a:r>
              <a:rPr lang="uk-UA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Вячеславівни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16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585" y="103449"/>
            <a:ext cx="13074877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Розвиток ключових компетентностей</a:t>
            </a:r>
            <a:endParaRPr lang="en-US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2" b="6819"/>
          <a:stretch/>
        </p:blipFill>
        <p:spPr>
          <a:xfrm>
            <a:off x="-1353144" y="-259347"/>
            <a:ext cx="12774454" cy="7722769"/>
          </a:xfrm>
          <a:prstGeom prst="rect">
            <a:avLst/>
          </a:prstGeom>
        </p:spPr>
      </p:pic>
      <p:sp>
        <p:nvSpPr>
          <p:cNvPr id="13" name="Text 3"/>
          <p:cNvSpPr/>
          <p:nvPr/>
        </p:nvSpPr>
        <p:spPr>
          <a:xfrm>
            <a:off x="1145502" y="4636053"/>
            <a:ext cx="304038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002060"/>
                </a:solidFill>
                <a:latin typeface="Impact" panose="020B0806030902050204" pitchFamily="34" charset="0"/>
                <a:ea typeface="Inconsolata" pitchFamily="34" charset="-122"/>
                <a:cs typeface="Inconsolata" pitchFamily="34" charset="-120"/>
              </a:rPr>
              <a:t>Критичне мислення</a:t>
            </a:r>
            <a:endParaRPr lang="en-US" sz="2187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29" r="24894" b="-132"/>
          <a:stretch/>
        </p:blipFill>
        <p:spPr>
          <a:xfrm>
            <a:off x="6396587" y="1868758"/>
            <a:ext cx="5904493" cy="6636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02" y="797821"/>
            <a:ext cx="6771910" cy="9024001"/>
          </a:xfrm>
          <a:prstGeom prst="rect">
            <a:avLst/>
          </a:prstGeom>
        </p:spPr>
      </p:pic>
      <p:sp>
        <p:nvSpPr>
          <p:cNvPr id="14" name="Text 4"/>
          <p:cNvSpPr/>
          <p:nvPr/>
        </p:nvSpPr>
        <p:spPr>
          <a:xfrm>
            <a:off x="744962" y="4913873"/>
            <a:ext cx="428912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Здатність аналізувати інформацію, робити висновки та раціонально аргументувати свою позицію.</a:t>
            </a:r>
            <a:endParaRPr lang="en-US" sz="175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 5"/>
          <p:cNvSpPr/>
          <p:nvPr/>
        </p:nvSpPr>
        <p:spPr>
          <a:xfrm>
            <a:off x="3027211" y="2425342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ea typeface="Inconsolata" pitchFamily="34" charset="-122"/>
                <a:cs typeface="Inconsolata" pitchFamily="34" charset="-120"/>
              </a:rPr>
              <a:t>Креативність</a:t>
            </a:r>
            <a:endParaRPr lang="en-US" sz="2187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6" name="Text 6"/>
          <p:cNvSpPr/>
          <p:nvPr/>
        </p:nvSpPr>
        <p:spPr>
          <a:xfrm>
            <a:off x="2478240" y="2705018"/>
            <a:ext cx="3156347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1750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Розвиток творчих здібностей та здатність бачити світ у новому світлі.</a:t>
            </a:r>
            <a:endParaRPr lang="en-US" sz="175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7" name="Text 7"/>
          <p:cNvSpPr/>
          <p:nvPr/>
        </p:nvSpPr>
        <p:spPr>
          <a:xfrm>
            <a:off x="7028688" y="1017453"/>
            <a:ext cx="27889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990033"/>
                </a:solidFill>
                <a:latin typeface="Impact" panose="020B0806030902050204" pitchFamily="34" charset="0"/>
                <a:ea typeface="Inconsolata" pitchFamily="34" charset="-122"/>
                <a:cs typeface="Inconsolata" pitchFamily="34" charset="-120"/>
              </a:rPr>
              <a:t>Комунікабельність</a:t>
            </a:r>
            <a:endParaRPr lang="en-US" sz="2187" dirty="0">
              <a:solidFill>
                <a:srgbClr val="990033"/>
              </a:solidFill>
              <a:latin typeface="Impact" panose="020B0806030902050204" pitchFamily="34" charset="0"/>
            </a:endParaRPr>
          </a:p>
        </p:txBody>
      </p:sp>
      <p:sp>
        <p:nvSpPr>
          <p:cNvPr id="19" name="Text 8"/>
          <p:cNvSpPr/>
          <p:nvPr/>
        </p:nvSpPr>
        <p:spPr>
          <a:xfrm>
            <a:off x="6329521" y="1389001"/>
            <a:ext cx="4187254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1750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Здатність вступати в контакт з оточуючими та конструктивно спілкуватися.</a:t>
            </a:r>
            <a:endParaRPr lang="en-US" sz="175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4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" r="4783" b="23579"/>
          <a:stretch/>
        </p:blipFill>
        <p:spPr>
          <a:xfrm>
            <a:off x="4660485" y="666793"/>
            <a:ext cx="7612673" cy="5422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15"/>
          <a:stretch/>
        </p:blipFill>
        <p:spPr>
          <a:xfrm flipH="1">
            <a:off x="-360402" y="272729"/>
            <a:ext cx="7620738" cy="5750274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703320" y="1122362"/>
            <a:ext cx="638263" cy="7430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3688840" y="1192117"/>
            <a:ext cx="6527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06</a:t>
            </a:r>
            <a:endParaRPr lang="ru-RU" sz="3600" b="1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68843" y="2110943"/>
            <a:ext cx="638263" cy="7430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2901696" y="3147866"/>
            <a:ext cx="638263" cy="7430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/>
          <p:cNvSpPr/>
          <p:nvPr/>
        </p:nvSpPr>
        <p:spPr>
          <a:xfrm>
            <a:off x="2811704" y="4136446"/>
            <a:ext cx="638263" cy="7430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/>
          <p:cNvSpPr/>
          <p:nvPr/>
        </p:nvSpPr>
        <p:spPr>
          <a:xfrm>
            <a:off x="3068843" y="5131860"/>
            <a:ext cx="638263" cy="7430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3061602" y="2207627"/>
            <a:ext cx="6527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07</a:t>
            </a:r>
            <a:endParaRPr lang="ru-RU" sz="36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01696" y="3200398"/>
            <a:ext cx="6527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CC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08</a:t>
            </a:r>
            <a:endParaRPr lang="ru-RU" sz="3600" b="1" cap="none" spc="0" dirty="0">
              <a:ln w="0"/>
              <a:solidFill>
                <a:srgbClr val="CC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11704" y="4206211"/>
            <a:ext cx="6527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66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09</a:t>
            </a:r>
            <a:endParaRPr lang="ru-RU" sz="3600" b="1" cap="none" spc="0" dirty="0">
              <a:ln w="0"/>
              <a:solidFill>
                <a:srgbClr val="66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87021" y="5232829"/>
            <a:ext cx="6527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36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458442" y="2088835"/>
            <a:ext cx="3162296" cy="3604088"/>
          </a:xfrm>
          <a:prstGeom prst="ellipse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0138">
            <a:off x="4261438" y="2054421"/>
            <a:ext cx="4035940" cy="38222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1717">
            <a:off x="5401966" y="451105"/>
            <a:ext cx="1595479" cy="16441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4175487" y="3271074"/>
            <a:ext cx="3033968" cy="360039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40049" y="150829"/>
            <a:ext cx="6123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spc="-75" dirty="0">
                <a:solidFill>
                  <a:srgbClr val="FFFF00"/>
                </a:solidFill>
                <a:latin typeface="Impact" panose="020B0806030902050204" pitchFamily="34" charset="0"/>
              </a:rPr>
              <a:t>Спільними</a:t>
            </a:r>
            <a:r>
              <a:rPr lang="ru-RU" sz="2800" spc="-295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ru-RU" sz="2800" spc="-295" dirty="0" smtClean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ru-RU" sz="2800" spc="-135" dirty="0" smtClean="0">
                <a:solidFill>
                  <a:srgbClr val="FFFF00"/>
                </a:solidFill>
                <a:latin typeface="Impact" panose="020B0806030902050204" pitchFamily="34" charset="0"/>
              </a:rPr>
              <a:t>для </a:t>
            </a:r>
            <a:r>
              <a:rPr lang="ru-RU" sz="2800" spc="-290" dirty="0" smtClean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ru-RU" sz="2800" spc="-130" dirty="0" smtClean="0">
                <a:solidFill>
                  <a:srgbClr val="FFFF00"/>
                </a:solidFill>
                <a:latin typeface="Impact" panose="020B0806030902050204" pitchFamily="34" charset="0"/>
              </a:rPr>
              <a:t>всіх </a:t>
            </a:r>
            <a:r>
              <a:rPr lang="ru-RU" sz="2800" spc="-290" dirty="0" smtClean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ru-RU" sz="2800" spc="-40" dirty="0">
                <a:solidFill>
                  <a:srgbClr val="FFFF00"/>
                </a:solidFill>
                <a:latin typeface="Impact" panose="020B0806030902050204" pitchFamily="34" charset="0"/>
              </a:rPr>
              <a:t>компетентностей</a:t>
            </a:r>
            <a:r>
              <a:rPr lang="ru-RU" sz="2800" spc="-29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ru-RU" sz="2800" spc="-290" dirty="0" smtClean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ru-RU" sz="2800" spc="395" dirty="0" smtClean="0">
                <a:solidFill>
                  <a:srgbClr val="FFFF00"/>
                </a:solidFill>
                <a:latin typeface="Impact" panose="020B0806030902050204" pitchFamily="34" charset="0"/>
              </a:rPr>
              <a:t>є</a:t>
            </a:r>
            <a:r>
              <a:rPr lang="ru-RU" sz="2800" spc="-295" dirty="0" smtClean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endParaRPr lang="uk-UA" sz="28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02004" y="148203"/>
            <a:ext cx="41587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spc="-175" dirty="0">
                <a:solidFill>
                  <a:srgbClr val="FFFF00"/>
                </a:solidFill>
                <a:latin typeface="Impact" panose="020B0806030902050204" pitchFamily="34" charset="0"/>
              </a:rPr>
              <a:t>т</a:t>
            </a:r>
            <a:r>
              <a:rPr lang="uk-UA" sz="2800" spc="-175" dirty="0" smtClean="0">
                <a:solidFill>
                  <a:srgbClr val="FFFF00"/>
                </a:solidFill>
                <a:latin typeface="Impact" panose="020B0806030902050204" pitchFamily="34" charset="0"/>
              </a:rPr>
              <a:t>а к</a:t>
            </a:r>
            <a:r>
              <a:rPr lang="uk-UA" sz="2800" spc="-290" dirty="0" smtClean="0">
                <a:solidFill>
                  <a:srgbClr val="FFFF00"/>
                </a:solidFill>
                <a:latin typeface="Impact" panose="020B0806030902050204" pitchFamily="34" charset="0"/>
              </a:rPr>
              <a:t>  </a:t>
            </a:r>
            <a:r>
              <a:rPr lang="uk-UA" sz="2800" spc="-105" dirty="0" smtClean="0">
                <a:solidFill>
                  <a:srgbClr val="FFFF00"/>
                </a:solidFill>
                <a:latin typeface="Impact" panose="020B0806030902050204" pitchFamily="34" charset="0"/>
              </a:rPr>
              <a:t>звані </a:t>
            </a:r>
            <a:r>
              <a:rPr lang="uk-UA" sz="2800" spc="-290" dirty="0" smtClean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uk-UA" sz="2800" spc="-50" dirty="0">
                <a:solidFill>
                  <a:srgbClr val="FFFF00"/>
                </a:solidFill>
                <a:latin typeface="Impact" panose="020B0806030902050204" pitchFamily="34" charset="0"/>
              </a:rPr>
              <a:t>наскрізні</a:t>
            </a:r>
            <a:r>
              <a:rPr lang="uk-UA" sz="2800" spc="-29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uk-UA" sz="2800" spc="-290" dirty="0" smtClean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uk-UA" sz="2800" spc="-245" dirty="0" smtClean="0">
                <a:solidFill>
                  <a:srgbClr val="FFFF00"/>
                </a:solidFill>
                <a:latin typeface="Impact" panose="020B0806030902050204" pitchFamily="34" charset="0"/>
              </a:rPr>
              <a:t>в м і н </a:t>
            </a:r>
            <a:r>
              <a:rPr lang="uk-UA" sz="2800" spc="-245" dirty="0" err="1" smtClean="0">
                <a:solidFill>
                  <a:srgbClr val="FFFF00"/>
                </a:solidFill>
                <a:latin typeface="Impact" panose="020B0806030902050204" pitchFamily="34" charset="0"/>
              </a:rPr>
              <a:t>н</a:t>
            </a:r>
            <a:r>
              <a:rPr lang="uk-UA" sz="2800" spc="-245" dirty="0" smtClean="0">
                <a:solidFill>
                  <a:srgbClr val="FFFF00"/>
                </a:solidFill>
                <a:latin typeface="Impact" panose="020B0806030902050204" pitchFamily="34" charset="0"/>
              </a:rPr>
              <a:t> я</a:t>
            </a:r>
            <a:r>
              <a:rPr lang="uk-UA" sz="2800" spc="-245" dirty="0">
                <a:solidFill>
                  <a:srgbClr val="FFFF00"/>
                </a:solidFill>
                <a:latin typeface="Impact" panose="020B0806030902050204" pitchFamily="34" charset="0"/>
              </a:rPr>
              <a:t>:</a:t>
            </a:r>
            <a:endParaRPr lang="uk-UA" sz="28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341799" y="1178175"/>
            <a:ext cx="33286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-195" dirty="0">
                <a:latin typeface="Verdana"/>
                <a:cs typeface="Verdana"/>
              </a:rPr>
              <a:t>уміння</a:t>
            </a:r>
            <a:r>
              <a:rPr lang="ru-RU" sz="1600" b="1" spc="-335" dirty="0">
                <a:latin typeface="Verdana"/>
                <a:cs typeface="Verdana"/>
              </a:rPr>
              <a:t> </a:t>
            </a:r>
            <a:r>
              <a:rPr lang="ru-RU" sz="1600" b="1" spc="-85" dirty="0">
                <a:latin typeface="Verdana"/>
                <a:cs typeface="Verdana"/>
              </a:rPr>
              <a:t>висловлювати</a:t>
            </a:r>
            <a:r>
              <a:rPr lang="ru-RU" sz="1600" b="1" spc="-335" dirty="0">
                <a:latin typeface="Verdana"/>
                <a:cs typeface="Verdana"/>
              </a:rPr>
              <a:t> </a:t>
            </a:r>
            <a:r>
              <a:rPr lang="ru-RU" sz="1600" b="1" spc="-15" dirty="0" smtClean="0">
                <a:latin typeface="Verdana"/>
                <a:cs typeface="Verdana"/>
              </a:rPr>
              <a:t>влас-ну</a:t>
            </a:r>
            <a:r>
              <a:rPr lang="ru-RU" sz="1600" b="1" spc="-335" dirty="0" smtClean="0">
                <a:latin typeface="Verdana"/>
                <a:cs typeface="Verdana"/>
              </a:rPr>
              <a:t> </a:t>
            </a:r>
            <a:r>
              <a:rPr lang="ru-RU" sz="1600" b="1" spc="-114" dirty="0" smtClean="0">
                <a:latin typeface="Verdana"/>
                <a:cs typeface="Verdana"/>
              </a:rPr>
              <a:t>думку</a:t>
            </a:r>
            <a:r>
              <a:rPr lang="ru-RU" sz="1600" b="1" spc="-335" dirty="0" smtClean="0">
                <a:latin typeface="Verdana"/>
                <a:cs typeface="Verdana"/>
              </a:rPr>
              <a:t> </a:t>
            </a:r>
            <a:r>
              <a:rPr lang="ru-RU" sz="1600" b="1" spc="70" dirty="0">
                <a:latin typeface="Verdana"/>
                <a:cs typeface="Verdana"/>
              </a:rPr>
              <a:t>усно</a:t>
            </a:r>
            <a:r>
              <a:rPr lang="ru-RU" sz="1600" b="1" spc="-335" dirty="0">
                <a:latin typeface="Verdana"/>
                <a:cs typeface="Verdana"/>
              </a:rPr>
              <a:t> і </a:t>
            </a:r>
            <a:r>
              <a:rPr lang="ru-RU" sz="1600" b="1" spc="25" dirty="0">
                <a:latin typeface="Verdana"/>
                <a:cs typeface="Verdana"/>
              </a:rPr>
              <a:t>письмово </a:t>
            </a:r>
            <a:endParaRPr lang="uk-UA" sz="16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9018857" y="2115075"/>
            <a:ext cx="26626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критичне та системне </a:t>
            </a:r>
            <a:endParaRPr lang="uk-UA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мислення</a:t>
            </a:r>
            <a:endParaRPr lang="uk-UA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9217252" y="3138843"/>
            <a:ext cx="29665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здатність логічно </a:t>
            </a:r>
            <a:endParaRPr lang="uk-UA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обґрунтовувати </a:t>
            </a:r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позицію </a:t>
            </a:r>
            <a:endParaRPr lang="uk-UA" sz="20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9402426" y="4254278"/>
            <a:ext cx="1207382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творчість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225880" y="5342725"/>
            <a:ext cx="1685783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ініціативність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11294" y="1083535"/>
            <a:ext cx="2657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вміння </a:t>
            </a:r>
            <a:r>
              <a:rPr lang="uk-UA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конструктивно</a:t>
            </a:r>
          </a:p>
          <a:p>
            <a:r>
              <a:rPr lang="uk-UA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керувати емоціями </a:t>
            </a:r>
            <a:endParaRPr lang="uk-UA" sz="20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38449" y="2200907"/>
            <a:ext cx="2214773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оцінювати ризики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85446" y="3271074"/>
            <a:ext cx="2343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приймати рішення </a:t>
            </a:r>
            <a:endParaRPr lang="uk-UA" sz="2000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39084" y="4300799"/>
            <a:ext cx="2803588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розв’язувати проблеми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45782" y="5139553"/>
            <a:ext cx="2924327" cy="853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здатність </a:t>
            </a:r>
            <a:r>
              <a:rPr lang="uk-UA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співпрацювати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 іншими людьми</a:t>
            </a:r>
          </a:p>
        </p:txBody>
      </p:sp>
    </p:spTree>
    <p:extLst>
      <p:ext uri="{BB962C8B-B14F-4D97-AF65-F5344CB8AC3E}">
        <p14:creationId xmlns:p14="http://schemas.microsoft.com/office/powerpoint/2010/main" val="286981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9" grpId="0"/>
      <p:bldP spid="30" grpId="0"/>
      <p:bldP spid="31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22334" y="0"/>
            <a:ext cx="9385490" cy="6670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" t="33522" r="52318" b="-960"/>
          <a:stretch/>
        </p:blipFill>
        <p:spPr>
          <a:xfrm>
            <a:off x="-1164981" y="-179676"/>
            <a:ext cx="5377962" cy="10181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" r="4783" b="11502"/>
          <a:stretch/>
        </p:blipFill>
        <p:spPr>
          <a:xfrm>
            <a:off x="3992270" y="455776"/>
            <a:ext cx="7612673" cy="5347147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2980" y="2002550"/>
            <a:ext cx="2425211" cy="2525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0138">
            <a:off x="3593344" y="1726412"/>
            <a:ext cx="4035940" cy="382222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47689" y="199878"/>
            <a:ext cx="8225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sz="3600" b="1" dirty="0">
                <a:solidFill>
                  <a:srgbClr val="FF3300"/>
                </a:solidFill>
                <a:latin typeface="Impact" panose="020B0806030902050204" pitchFamily="34" charset="0"/>
              </a:rPr>
              <a:t>Під час організації освітнього</a:t>
            </a:r>
            <a:r>
              <a:rPr lang="ru-RU" altLang="uk-UA" sz="3600" b="1" dirty="0">
                <a:solidFill>
                  <a:srgbClr val="FF3300"/>
                </a:solidFill>
                <a:latin typeface="Impact" panose="020B0806030902050204" pitchFamily="34" charset="0"/>
              </a:rPr>
              <a:t> </a:t>
            </a:r>
            <a:r>
              <a:rPr lang="ru-RU" altLang="uk-UA" sz="3600" b="1" dirty="0" err="1">
                <a:solidFill>
                  <a:srgbClr val="FF3300"/>
                </a:solidFill>
                <a:latin typeface="Impact" panose="020B0806030902050204" pitchFamily="34" charset="0"/>
              </a:rPr>
              <a:t>процес</a:t>
            </a:r>
            <a:r>
              <a:rPr lang="uk-UA" altLang="uk-UA" sz="3600" b="1" dirty="0">
                <a:solidFill>
                  <a:srgbClr val="FF3300"/>
                </a:solidFill>
                <a:latin typeface="Impact" panose="020B0806030902050204" pitchFamily="34" charset="0"/>
              </a:rPr>
              <a:t>у </a:t>
            </a:r>
            <a:r>
              <a:rPr lang="uk-UA" altLang="uk-UA" sz="3600" b="1" dirty="0" smtClean="0">
                <a:solidFill>
                  <a:srgbClr val="FF3300"/>
                </a:solidFill>
                <a:latin typeface="Impact" panose="020B0806030902050204" pitchFamily="34" charset="0"/>
              </a:rPr>
              <a:t>я:</a:t>
            </a:r>
            <a:endParaRPr lang="uk-UA" sz="3600" dirty="0">
              <a:latin typeface="Impact" panose="020B080603090205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35922" y="810946"/>
            <a:ext cx="3276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uk-UA" sz="1600" b="1" dirty="0" smtClean="0"/>
              <a:t>зміню</a:t>
            </a:r>
            <a:r>
              <a:rPr lang="uk-UA" altLang="uk-UA" sz="1600" b="1" dirty="0"/>
              <a:t>ю</a:t>
            </a:r>
            <a:r>
              <a:rPr lang="ru-RU" altLang="uk-UA" sz="1600" b="1" dirty="0" smtClean="0"/>
              <a:t> </a:t>
            </a:r>
            <a:r>
              <a:rPr lang="ru-RU" altLang="uk-UA" sz="1600" b="1" dirty="0"/>
              <a:t>роль педагога, </a:t>
            </a:r>
            <a:endParaRPr lang="ru-RU" altLang="uk-UA" sz="1600" b="1" dirty="0" smtClean="0"/>
          </a:p>
          <a:p>
            <a:r>
              <a:rPr lang="ru-RU" altLang="uk-UA" sz="1600" b="1" dirty="0" smtClean="0"/>
              <a:t>як </a:t>
            </a:r>
            <a:r>
              <a:rPr lang="ru-RU" altLang="uk-UA" sz="1600" b="1" dirty="0" err="1"/>
              <a:t>керівника</a:t>
            </a:r>
            <a:r>
              <a:rPr lang="ru-RU" altLang="uk-UA" sz="1600" b="1" dirty="0"/>
              <a:t> </a:t>
            </a:r>
            <a:r>
              <a:rPr lang="uk-UA" altLang="uk-UA" sz="1600" b="1" dirty="0"/>
              <a:t>освітнього</a:t>
            </a:r>
            <a:r>
              <a:rPr lang="ru-RU" altLang="uk-UA" sz="1600" b="1" dirty="0"/>
              <a:t> </a:t>
            </a:r>
            <a:r>
              <a:rPr lang="ru-RU" altLang="uk-UA" sz="1600" b="1" dirty="0" err="1" smtClean="0"/>
              <a:t>процесу</a:t>
            </a:r>
            <a:r>
              <a:rPr lang="ru-RU" altLang="uk-UA" sz="1600" b="1" dirty="0" smtClean="0"/>
              <a:t>;</a:t>
            </a:r>
            <a:endParaRPr lang="uk-UA" altLang="uk-UA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147745" y="1700610"/>
            <a:ext cx="35901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dirty="0"/>
              <a:t> </a:t>
            </a:r>
            <a:r>
              <a:rPr lang="ru-RU" altLang="uk-UA" sz="1600" b="1" dirty="0" err="1" smtClean="0"/>
              <a:t>нада</a:t>
            </a:r>
            <a:r>
              <a:rPr lang="uk-UA" altLang="uk-UA" sz="1600" b="1" dirty="0"/>
              <a:t>ю</a:t>
            </a:r>
            <a:r>
              <a:rPr lang="ru-RU" altLang="uk-UA" sz="1600" b="1" dirty="0" smtClean="0"/>
              <a:t> </a:t>
            </a:r>
            <a:r>
              <a:rPr lang="ru-RU" altLang="uk-UA" sz="1600" b="1" dirty="0" err="1"/>
              <a:t>переваг</a:t>
            </a:r>
            <a:r>
              <a:rPr lang="uk-UA" altLang="uk-UA" sz="1600" b="1" dirty="0"/>
              <a:t>у</a:t>
            </a:r>
            <a:r>
              <a:rPr lang="ru-RU" altLang="uk-UA" sz="1600" b="1" dirty="0"/>
              <a:t> </a:t>
            </a:r>
            <a:r>
              <a:rPr lang="ru-RU" altLang="uk-UA" sz="1600" b="1" dirty="0" err="1" smtClean="0"/>
              <a:t>дослідницьким</a:t>
            </a:r>
            <a:endParaRPr lang="ru-RU" altLang="uk-UA" sz="1600" b="1" dirty="0" smtClean="0"/>
          </a:p>
          <a:p>
            <a:r>
              <a:rPr lang="ru-RU" altLang="uk-UA" sz="1600" b="1" dirty="0" smtClean="0"/>
              <a:t> </a:t>
            </a:r>
            <a:r>
              <a:rPr lang="ru-RU" altLang="uk-UA" sz="1600" b="1" dirty="0"/>
              <a:t>та </a:t>
            </a:r>
            <a:r>
              <a:rPr lang="uk-UA" altLang="uk-UA" sz="1600" b="1" dirty="0" err="1"/>
              <a:t>активн</a:t>
            </a:r>
            <a:r>
              <a:rPr lang="ru-RU" altLang="uk-UA" sz="1600" b="1" dirty="0"/>
              <a:t>им формам </a:t>
            </a:r>
            <a:r>
              <a:rPr lang="ru-RU" altLang="uk-UA" sz="1600" b="1" dirty="0" err="1"/>
              <a:t>роботи</a:t>
            </a:r>
            <a:r>
              <a:rPr lang="ru-RU" altLang="uk-UA" sz="1600" b="1" dirty="0"/>
              <a:t>;</a:t>
            </a:r>
            <a:endParaRPr lang="uk-UA" altLang="uk-UA" sz="1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506710" y="2572061"/>
            <a:ext cx="271055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dirty="0" smtClean="0"/>
              <a:t> </a:t>
            </a:r>
            <a:r>
              <a:rPr lang="ru-RU" altLang="uk-UA" sz="1600" b="1" dirty="0"/>
              <a:t>опан</a:t>
            </a:r>
            <a:r>
              <a:rPr lang="uk-UA" altLang="uk-UA" sz="1600" b="1" dirty="0" err="1" smtClean="0"/>
              <a:t>овувуємо</a:t>
            </a:r>
            <a:r>
              <a:rPr lang="uk-UA" altLang="uk-UA" sz="1600" b="1" dirty="0" smtClean="0"/>
              <a:t> </a:t>
            </a:r>
            <a:r>
              <a:rPr lang="ru-RU" altLang="uk-UA" sz="1600" b="1" dirty="0" smtClean="0"/>
              <a:t> </a:t>
            </a:r>
            <a:r>
              <a:rPr lang="ru-RU" altLang="uk-UA" sz="1600" b="1" dirty="0" err="1"/>
              <a:t>продуктивн</a:t>
            </a:r>
            <a:r>
              <a:rPr lang="uk-UA" altLang="uk-UA" sz="1600" b="1" dirty="0" smtClean="0"/>
              <a:t>і</a:t>
            </a:r>
          </a:p>
          <a:p>
            <a:r>
              <a:rPr lang="ru-RU" altLang="uk-UA" sz="1600" b="1" dirty="0" smtClean="0"/>
              <a:t> </a:t>
            </a:r>
            <a:r>
              <a:rPr lang="ru-RU" altLang="uk-UA" sz="1600" b="1" dirty="0" err="1"/>
              <a:t>способи</a:t>
            </a:r>
            <a:r>
              <a:rPr lang="ru-RU" altLang="uk-UA" sz="1600" b="1" dirty="0"/>
              <a:t> </a:t>
            </a:r>
            <a:r>
              <a:rPr lang="ru-RU" altLang="uk-UA" sz="1600" b="1" dirty="0" err="1"/>
              <a:t>діяльності</a:t>
            </a:r>
            <a:r>
              <a:rPr lang="ru-RU" altLang="uk-UA" sz="1600" b="1" dirty="0"/>
              <a:t>;</a:t>
            </a:r>
            <a:endParaRPr lang="uk-UA" altLang="uk-UA" sz="1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506710" y="3414785"/>
            <a:ext cx="29186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uk-UA" sz="1600" b="1" dirty="0"/>
              <a:t>максимально </a:t>
            </a:r>
            <a:r>
              <a:rPr lang="ru-RU" altLang="uk-UA" sz="1600" b="1" dirty="0" err="1" smtClean="0"/>
              <a:t>використову</a:t>
            </a:r>
            <a:r>
              <a:rPr lang="uk-UA" altLang="uk-UA" sz="1600" b="1" dirty="0" err="1" smtClean="0"/>
              <a:t>ємо</a:t>
            </a:r>
            <a:endParaRPr lang="uk-UA" altLang="uk-UA" sz="1600" b="1" dirty="0" smtClean="0"/>
          </a:p>
          <a:p>
            <a:r>
              <a:rPr lang="ru-RU" altLang="uk-UA" sz="1600" b="1" dirty="0" smtClean="0"/>
              <a:t> </a:t>
            </a:r>
            <a:r>
              <a:rPr lang="ru-RU" altLang="uk-UA" sz="1600" b="1" dirty="0" err="1"/>
              <a:t>особистий</a:t>
            </a:r>
            <a:r>
              <a:rPr lang="ru-RU" altLang="uk-UA" sz="1600" b="1" dirty="0"/>
              <a:t> </a:t>
            </a:r>
            <a:r>
              <a:rPr lang="ru-RU" altLang="uk-UA" sz="1600" b="1" dirty="0" err="1"/>
              <a:t>досвід</a:t>
            </a:r>
            <a:r>
              <a:rPr lang="ru-RU" altLang="uk-UA" sz="1600" b="1" dirty="0"/>
              <a:t> </a:t>
            </a:r>
            <a:r>
              <a:rPr lang="ru-RU" altLang="uk-UA" sz="1600" b="1" dirty="0" err="1"/>
              <a:t>учня</a:t>
            </a:r>
            <a:r>
              <a:rPr lang="uk-UA" altLang="uk-UA" sz="1600" b="1" dirty="0"/>
              <a:t>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396940" y="4255458"/>
            <a:ext cx="1992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uk-UA" sz="1600" b="1" dirty="0" smtClean="0"/>
              <a:t>розвива</a:t>
            </a:r>
            <a:r>
              <a:rPr lang="uk-UA" altLang="uk-UA" sz="1600" b="1" dirty="0"/>
              <a:t>ю</a:t>
            </a:r>
            <a:r>
              <a:rPr lang="uk-UA" altLang="uk-UA" sz="1600" b="1" dirty="0" smtClean="0"/>
              <a:t> </a:t>
            </a:r>
            <a:r>
              <a:rPr lang="uk-UA" altLang="uk-UA" sz="1600" b="1" dirty="0"/>
              <a:t>критичне </a:t>
            </a:r>
            <a:endParaRPr lang="uk-UA" altLang="uk-UA" sz="1600" b="1" dirty="0" smtClean="0"/>
          </a:p>
          <a:p>
            <a:r>
              <a:rPr lang="ru-RU" altLang="uk-UA" sz="1600" b="1" dirty="0" err="1" smtClean="0"/>
              <a:t>мислення</a:t>
            </a:r>
            <a:r>
              <a:rPr lang="uk-UA" altLang="uk-UA" sz="1600" b="1" dirty="0"/>
              <a:t>;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81299" y="5078205"/>
            <a:ext cx="1956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sz="1600" b="1" dirty="0" smtClean="0"/>
              <a:t>формую мотивацію</a:t>
            </a:r>
          </a:p>
          <a:p>
            <a:r>
              <a:rPr lang="uk-UA" altLang="uk-UA" sz="1600" b="1" dirty="0" smtClean="0"/>
              <a:t> </a:t>
            </a:r>
            <a:r>
              <a:rPr lang="uk-UA" altLang="uk-UA" sz="1600" b="1" dirty="0"/>
              <a:t>до навчання</a:t>
            </a:r>
            <a:endParaRPr lang="uk-UA" sz="1600" b="1" dirty="0"/>
          </a:p>
        </p:txBody>
      </p:sp>
    </p:spTree>
    <p:extLst>
      <p:ext uri="{BB962C8B-B14F-4D97-AF65-F5344CB8AC3E}">
        <p14:creationId xmlns:p14="http://schemas.microsoft.com/office/powerpoint/2010/main" val="99276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22334" y="0"/>
            <a:ext cx="9385490" cy="6670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" t="33522" r="53107" b="22483"/>
          <a:stretch/>
        </p:blipFill>
        <p:spPr>
          <a:xfrm>
            <a:off x="-1059474" y="233563"/>
            <a:ext cx="5288574" cy="6642022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3883792" y="112352"/>
            <a:ext cx="1028700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000" b="1" dirty="0">
                <a:solidFill>
                  <a:srgbClr val="FF726D"/>
                </a:solidFill>
                <a:latin typeface="Impact" panose="020B0806030902050204" pitchFamily="34" charset="0"/>
                <a:ea typeface="Inconsolata" pitchFamily="34" charset="-122"/>
                <a:cs typeface="Inconsolata" pitchFamily="34" charset="-120"/>
              </a:rPr>
              <a:t>Оцінювання та звітування в НУШ</a:t>
            </a:r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3816082" y="1239332"/>
            <a:ext cx="7540766" cy="1211259"/>
          </a:xfrm>
          <a:prstGeom prst="homePlate">
            <a:avLst/>
          </a:prstGeom>
          <a:solidFill>
            <a:srgbClr val="66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 8"/>
          <p:cNvSpPr/>
          <p:nvPr/>
        </p:nvSpPr>
        <p:spPr>
          <a:xfrm>
            <a:off x="3816082" y="1316790"/>
            <a:ext cx="323850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003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  <a:ea typeface="Inconsolata" pitchFamily="34" charset="-122"/>
                <a:cs typeface="Inconsolata" pitchFamily="34" charset="-120"/>
              </a:rPr>
              <a:t>Розвиток особистості</a:t>
            </a:r>
            <a:endParaRPr lang="en-US" sz="2187" b="1" dirty="0">
              <a:ln w="13462">
                <a:solidFill>
                  <a:schemeClr val="bg1"/>
                </a:solidFill>
                <a:prstDash val="solid"/>
              </a:ln>
              <a:solidFill>
                <a:srgbClr val="990033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3816082" y="1701881"/>
            <a:ext cx="721722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Формування життєвих цінностей та гармонійного розвитку особистості.</a:t>
            </a:r>
            <a:endParaRPr lang="en-US" sz="1750" dirty="0">
              <a:latin typeface="Impact" panose="020B0806030902050204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3844696" y="2809155"/>
            <a:ext cx="7540766" cy="1211259"/>
          </a:xfrm>
          <a:prstGeom prst="homePlate">
            <a:avLst/>
          </a:prstGeom>
          <a:solidFill>
            <a:srgbClr val="00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 13"/>
          <p:cNvSpPr/>
          <p:nvPr/>
        </p:nvSpPr>
        <p:spPr>
          <a:xfrm>
            <a:off x="3883792" y="273954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003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  <a:ea typeface="Inconsolata" pitchFamily="34" charset="-122"/>
                <a:cs typeface="Inconsolata" pitchFamily="34" charset="-120"/>
              </a:rPr>
              <a:t>Патріотизм</a:t>
            </a:r>
            <a:endParaRPr lang="en-US" sz="2187" b="1" dirty="0">
              <a:ln w="13462">
                <a:solidFill>
                  <a:schemeClr val="bg1"/>
                </a:solidFill>
                <a:prstDash val="solid"/>
              </a:ln>
              <a:solidFill>
                <a:srgbClr val="990033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3844696" y="3191689"/>
            <a:ext cx="8999101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Усвідомлення важливості та цінності української культури та мови.</a:t>
            </a:r>
            <a:endParaRPr lang="en-US" sz="1750" dirty="0">
              <a:latin typeface="Impact" panose="020B0806030902050204" pitchFamily="34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883792" y="4412305"/>
            <a:ext cx="7540766" cy="1211259"/>
          </a:xfrm>
          <a:prstGeom prst="homePlate">
            <a:avLst/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Text 18"/>
          <p:cNvSpPr/>
          <p:nvPr/>
        </p:nvSpPr>
        <p:spPr>
          <a:xfrm>
            <a:off x="3883792" y="4378978"/>
            <a:ext cx="41986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003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  <a:ea typeface="Inconsolata" pitchFamily="34" charset="-122"/>
                <a:cs typeface="Inconsolata" pitchFamily="34" charset="-120"/>
              </a:rPr>
              <a:t>Вміння сприймати критику</a:t>
            </a:r>
            <a:endParaRPr lang="en-US" sz="2187" b="1" dirty="0">
              <a:ln w="13462">
                <a:solidFill>
                  <a:schemeClr val="bg1"/>
                </a:solidFill>
                <a:prstDash val="solid"/>
              </a:ln>
              <a:solidFill>
                <a:srgbClr val="990033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3883792" y="4781111"/>
            <a:ext cx="8250251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Розвиток навичок самоконтролю та </a:t>
            </a:r>
            <a:r>
              <a:rPr lang="en-US" sz="1750" dirty="0" err="1"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конструктивного</a:t>
            </a:r>
            <a:r>
              <a:rPr lang="en-US" sz="1750" dirty="0"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 </a:t>
            </a:r>
            <a:endParaRPr lang="uk-UA" sz="1750" dirty="0" smtClean="0">
              <a:latin typeface="Impact" panose="020B0806030902050204" pitchFamily="34" charset="0"/>
              <a:ea typeface="Fira Sans" pitchFamily="34" charset="-122"/>
              <a:cs typeface="Fira Sans" pitchFamily="34" charset="-120"/>
            </a:endParaRPr>
          </a:p>
          <a:p>
            <a:pPr marL="0" indent="0" algn="l">
              <a:lnSpc>
                <a:spcPts val="2799"/>
              </a:lnSpc>
              <a:buNone/>
            </a:pPr>
            <a:r>
              <a:rPr lang="en-US" sz="1750" dirty="0" err="1" smtClean="0"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ставлення</a:t>
            </a:r>
            <a:r>
              <a:rPr lang="en-US" sz="1750" dirty="0" smtClean="0"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1750" dirty="0"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до зауважень</a:t>
            </a:r>
            <a:r>
              <a:rPr lang="en-US" sz="1750" dirty="0">
                <a:ea typeface="Fira Sans" pitchFamily="34" charset="-122"/>
                <a:cs typeface="Fira Sans" pitchFamily="34" charset="-120"/>
              </a:rPr>
              <a:t>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419033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8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sp>
        <p:nvSpPr>
          <p:cNvPr id="6" name="object 7"/>
          <p:cNvSpPr txBox="1">
            <a:spLocks/>
          </p:cNvSpPr>
          <p:nvPr/>
        </p:nvSpPr>
        <p:spPr>
          <a:xfrm>
            <a:off x="191789" y="173944"/>
            <a:ext cx="11605846" cy="127522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just">
              <a:lnSpc>
                <a:spcPct val="113799"/>
              </a:lnSpc>
              <a:spcBef>
                <a:spcPts val="95"/>
              </a:spcBef>
            </a:pP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А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ще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реформа –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це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про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освітнє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середовище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.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Зміна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 освітнього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середовища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–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це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зміна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ставлення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до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дитини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: 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повага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увага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до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неї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та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прагнення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знайти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оптимальний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спосіб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для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її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ефективного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навчання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.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Саме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такою є Нова 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українська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   школа.</a:t>
            </a:r>
            <a:endParaRPr lang="ru-RU" sz="2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r="16778" b="20738"/>
          <a:stretch/>
        </p:blipFill>
        <p:spPr>
          <a:xfrm rot="391726">
            <a:off x="6766207" y="811467"/>
            <a:ext cx="5738154" cy="4779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17"/>
          <a:stretch/>
        </p:blipFill>
        <p:spPr>
          <a:xfrm>
            <a:off x="3075655" y="3561313"/>
            <a:ext cx="9889336" cy="3491355"/>
          </a:xfrm>
          <a:prstGeom prst="rect">
            <a:avLst/>
          </a:prstGeom>
        </p:spPr>
      </p:pic>
      <p:cxnSp>
        <p:nvCxnSpPr>
          <p:cNvPr id="12" name="Соединительная линия уступом 11"/>
          <p:cNvCxnSpPr/>
          <p:nvPr/>
        </p:nvCxnSpPr>
        <p:spPr>
          <a:xfrm rot="10800000">
            <a:off x="3538728" y="4509736"/>
            <a:ext cx="1443024" cy="1392203"/>
          </a:xfrm>
          <a:prstGeom prst="bentConnector3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5" b="97456" l="10000" r="960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7784" y="1335882"/>
            <a:ext cx="5250514" cy="36293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4" b="96681" l="10000" r="97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2177" y="1376999"/>
            <a:ext cx="5065010" cy="36289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02" b="99889" l="5313" r="98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3967" y="1376999"/>
            <a:ext cx="4986117" cy="36181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70" b="99336" l="28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7784" y="1449165"/>
            <a:ext cx="5340559" cy="348924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19" b="97456" l="10000" r="954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1" y="1371974"/>
            <a:ext cx="4956785" cy="35986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2" b="100000" l="5078" r="967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529" y="1459875"/>
            <a:ext cx="5058060" cy="34812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2" b="99336" l="10000" r="960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174" y="1423250"/>
            <a:ext cx="4940529" cy="348924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2" b="100000" l="10000" r="97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119" y="1472491"/>
            <a:ext cx="5114965" cy="37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32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r="16778" b="20738"/>
          <a:stretch/>
        </p:blipFill>
        <p:spPr>
          <a:xfrm>
            <a:off x="7668653" y="2078251"/>
            <a:ext cx="5738154" cy="47797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42" y="5257800"/>
            <a:ext cx="3467026" cy="21628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4825" y="448056"/>
            <a:ext cx="7233660" cy="5303520"/>
          </a:xfrm>
          <a:prstGeom prst="rect">
            <a:avLst/>
          </a:prstGeom>
          <a:solidFill>
            <a:schemeClr val="bg1"/>
          </a:solidFill>
          <a:ln w="21272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1" name="Соединительная линия уступом 10"/>
          <p:cNvCxnSpPr/>
          <p:nvPr/>
        </p:nvCxnSpPr>
        <p:spPr>
          <a:xfrm rot="10800000">
            <a:off x="4214191" y="5751577"/>
            <a:ext cx="3454462" cy="780617"/>
          </a:xfrm>
          <a:prstGeom prst="bentConnector3">
            <a:avLst>
              <a:gd name="adj1" fmla="val 50000"/>
            </a:avLst>
          </a:prstGeom>
          <a:ln w="1333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6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" y="80963"/>
            <a:ext cx="1219932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6"/>
          <a:stretch/>
        </p:blipFill>
        <p:spPr>
          <a:xfrm>
            <a:off x="2333533" y="180673"/>
            <a:ext cx="7651141" cy="79305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8205" y="-745514"/>
            <a:ext cx="1553630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ru-RU" sz="2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</a:rPr>
              <a:t>н</a:t>
            </a:r>
            <a:endParaRPr lang="ru-RU" sz="20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0054" y="1302752"/>
            <a:ext cx="133562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ru-RU" sz="2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</a:rPr>
              <a:t>у</a:t>
            </a:r>
            <a:endParaRPr lang="ru-RU" sz="20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0347" y="3509963"/>
            <a:ext cx="215420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ru-RU" sz="2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</a:rPr>
              <a:t>ш</a:t>
            </a:r>
            <a:endParaRPr lang="ru-RU" sz="20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8563708" y="295338"/>
            <a:ext cx="3464169" cy="2465447"/>
          </a:xfrm>
          <a:prstGeom prst="cloudCallout">
            <a:avLst>
              <a:gd name="adj1" fmla="val -98244"/>
              <a:gd name="adj2" fmla="val 43968"/>
            </a:avLst>
          </a:prstGeom>
          <a:ln w="762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8641070" y="997545"/>
            <a:ext cx="3289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ЦЕ КРУТО!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592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sp>
        <p:nvSpPr>
          <p:cNvPr id="9" name="Прямоугольный треугольник 8"/>
          <p:cNvSpPr/>
          <p:nvPr/>
        </p:nvSpPr>
        <p:spPr>
          <a:xfrm>
            <a:off x="4397827" y="6252753"/>
            <a:ext cx="748939" cy="592513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164360" y="15496"/>
            <a:ext cx="125280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ОСНОВНІ НАПРЯМКИ ВИХОВНОЇ РОБОТИ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12" name="Соединительная линия уступом 11"/>
          <p:cNvCxnSpPr/>
          <p:nvPr/>
        </p:nvCxnSpPr>
        <p:spPr>
          <a:xfrm rot="10800000">
            <a:off x="1576251" y="1840255"/>
            <a:ext cx="1079356" cy="591784"/>
          </a:xfrm>
          <a:prstGeom prst="bentConnector3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 rot="16200000" flipH="1">
            <a:off x="983199" y="1196561"/>
            <a:ext cx="1067464" cy="210078"/>
          </a:xfrm>
          <a:prstGeom prst="bentConnector3">
            <a:avLst>
              <a:gd name="adj1" fmla="val 5000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триховая стрелка вправо 17"/>
          <p:cNvSpPr/>
          <p:nvPr/>
        </p:nvSpPr>
        <p:spPr>
          <a:xfrm rot="5400000">
            <a:off x="5101228" y="648415"/>
            <a:ext cx="508951" cy="900248"/>
          </a:xfrm>
          <a:prstGeom prst="striped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усеченными противолежащими углами 18"/>
          <p:cNvSpPr/>
          <p:nvPr/>
        </p:nvSpPr>
        <p:spPr>
          <a:xfrm>
            <a:off x="3043572" y="1360588"/>
            <a:ext cx="4258997" cy="684703"/>
          </a:xfrm>
          <a:prstGeom prst="snip2Diag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ВЗАЄМОРОЗУМІННЯ</a:t>
            </a:r>
            <a:endParaRPr lang="ru-RU" sz="3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20" name="Штриховая стрелка вправо 19"/>
          <p:cNvSpPr/>
          <p:nvPr/>
        </p:nvSpPr>
        <p:spPr>
          <a:xfrm rot="5400000">
            <a:off x="6423184" y="1798239"/>
            <a:ext cx="367358" cy="900248"/>
          </a:xfrm>
          <a:prstGeom prst="striped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с двумя усеченными противолежащими углами 20"/>
          <p:cNvSpPr/>
          <p:nvPr/>
        </p:nvSpPr>
        <p:spPr>
          <a:xfrm>
            <a:off x="5693541" y="2477994"/>
            <a:ext cx="5036219" cy="684703"/>
          </a:xfrm>
          <a:prstGeom prst="snip2Diag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РОЗВИТОК ОСОБИСТОСТІ</a:t>
            </a:r>
            <a:endParaRPr lang="ru-RU" sz="3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22" name="Штриховая стрелка вправо 21"/>
          <p:cNvSpPr/>
          <p:nvPr/>
        </p:nvSpPr>
        <p:spPr>
          <a:xfrm rot="5400000">
            <a:off x="7684080" y="2963411"/>
            <a:ext cx="501675" cy="900248"/>
          </a:xfrm>
          <a:prstGeom prst="striped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усеченными противолежащими углами 22"/>
          <p:cNvSpPr/>
          <p:nvPr/>
        </p:nvSpPr>
        <p:spPr>
          <a:xfrm>
            <a:off x="6605784" y="3672475"/>
            <a:ext cx="5036219" cy="684703"/>
          </a:xfrm>
          <a:prstGeom prst="snip2DiagRect">
            <a:avLst/>
          </a:prstGeom>
          <a:solidFill>
            <a:srgbClr val="00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ТОЛЕРАНТНІСТЬ</a:t>
            </a:r>
            <a:endParaRPr lang="ru-RU" sz="3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24" name="Штриховая стрелка вправо 23"/>
          <p:cNvSpPr/>
          <p:nvPr/>
        </p:nvSpPr>
        <p:spPr>
          <a:xfrm rot="5400000">
            <a:off x="7364535" y="4083855"/>
            <a:ext cx="323670" cy="90024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с двумя усеченными противолежащими углами 24"/>
          <p:cNvSpPr/>
          <p:nvPr/>
        </p:nvSpPr>
        <p:spPr>
          <a:xfrm>
            <a:off x="6255533" y="4677736"/>
            <a:ext cx="5036219" cy="684703"/>
          </a:xfrm>
          <a:prstGeom prst="snip2Diag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smtClean="0">
                <a:solidFill>
                  <a:srgbClr val="002060"/>
                </a:solidFill>
                <a:latin typeface="Impact" panose="020B0806030902050204" pitchFamily="34" charset="0"/>
              </a:rPr>
              <a:t>ТВОРЧІСТЬ</a:t>
            </a:r>
            <a:endParaRPr lang="ru-RU" sz="3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26" name="Штриховая стрелка вправо 25"/>
          <p:cNvSpPr/>
          <p:nvPr/>
        </p:nvSpPr>
        <p:spPr>
          <a:xfrm rot="5400000">
            <a:off x="6844340" y="5071038"/>
            <a:ext cx="323670" cy="900248"/>
          </a:xfrm>
          <a:prstGeom prst="striped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с двумя усеченными противолежащими углами 26"/>
          <p:cNvSpPr/>
          <p:nvPr/>
        </p:nvSpPr>
        <p:spPr>
          <a:xfrm>
            <a:off x="5974537" y="5759304"/>
            <a:ext cx="5036219" cy="684703"/>
          </a:xfrm>
          <a:prstGeom prst="snip2DiagRect">
            <a:avLst/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ПАТРІОТИЗМ</a:t>
            </a:r>
            <a:endParaRPr lang="ru-RU" sz="3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65" y="1353012"/>
            <a:ext cx="3384795" cy="45104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66"/>
          <a:stretch/>
        </p:blipFill>
        <p:spPr>
          <a:xfrm>
            <a:off x="658984" y="1690692"/>
            <a:ext cx="5596549" cy="5140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04" y="4452034"/>
            <a:ext cx="3467026" cy="2559659"/>
          </a:xfrm>
          <a:prstGeom prst="rect">
            <a:avLst/>
          </a:prstGeom>
        </p:spPr>
      </p:pic>
      <p:cxnSp>
        <p:nvCxnSpPr>
          <p:cNvPr id="10" name="Соединительная линия уступом 9"/>
          <p:cNvCxnSpPr/>
          <p:nvPr/>
        </p:nvCxnSpPr>
        <p:spPr>
          <a:xfrm rot="5400000" flipH="1" flipV="1">
            <a:off x="1296088" y="3283771"/>
            <a:ext cx="2250548" cy="468490"/>
          </a:xfrm>
          <a:prstGeom prst="bentConnector3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0"/>
          <a:stretch/>
        </p:blipFill>
        <p:spPr>
          <a:xfrm>
            <a:off x="2787563" y="2554301"/>
            <a:ext cx="4124325" cy="42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5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05133" y="298587"/>
            <a:ext cx="7233660" cy="5303520"/>
          </a:xfrm>
          <a:prstGeom prst="rect">
            <a:avLst/>
          </a:prstGeom>
          <a:solidFill>
            <a:schemeClr val="bg1"/>
          </a:solidFill>
          <a:ln w="21272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6" t="22274" r="18308" b="22883"/>
          <a:stretch/>
        </p:blipFill>
        <p:spPr>
          <a:xfrm>
            <a:off x="-1120649" y="22860"/>
            <a:ext cx="5403239" cy="6812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4"/>
          <a:stretch/>
        </p:blipFill>
        <p:spPr>
          <a:xfrm>
            <a:off x="1278914" y="1815715"/>
            <a:ext cx="4124325" cy="49807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8"/>
          <a:stretch/>
        </p:blipFill>
        <p:spPr>
          <a:xfrm>
            <a:off x="-1249515" y="2185851"/>
            <a:ext cx="4124325" cy="46193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860" y="378067"/>
            <a:ext cx="6885102" cy="51638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6130" y="378067"/>
            <a:ext cx="7007832" cy="51179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6130" y="378067"/>
            <a:ext cx="7047447" cy="51873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763574" y="5801140"/>
            <a:ext cx="65887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НАШІ ШКІЛЬНІ БУДНІ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t="34190"/>
          <a:stretch/>
        </p:blipFill>
        <p:spPr>
          <a:xfrm>
            <a:off x="4506443" y="384640"/>
            <a:ext cx="7007134" cy="51571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347" y="378068"/>
            <a:ext cx="7043611" cy="51179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7126" y="385505"/>
            <a:ext cx="7039845" cy="51628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3643" y="354385"/>
            <a:ext cx="7033327" cy="51415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1483" y="384527"/>
            <a:ext cx="7157053" cy="511144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5655" y="299126"/>
            <a:ext cx="7162881" cy="52663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5745" y="317381"/>
            <a:ext cx="7173313" cy="52244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908" y="317268"/>
            <a:ext cx="7164718" cy="52742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56040" y="312034"/>
            <a:ext cx="7065790" cy="524051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16865" y="340575"/>
            <a:ext cx="7028354" cy="524526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9"/>
          <a:srcRect t="9113" b="-2095"/>
          <a:stretch/>
        </p:blipFill>
        <p:spPr>
          <a:xfrm>
            <a:off x="4443531" y="316280"/>
            <a:ext cx="7053439" cy="541287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23439" y="275389"/>
            <a:ext cx="7097643" cy="52205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96188" y="257479"/>
            <a:ext cx="7124903" cy="52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7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t="23480"/>
          <a:stretch/>
        </p:blipFill>
        <p:spPr>
          <a:xfrm flipH="1">
            <a:off x="3425355" y="101701"/>
            <a:ext cx="4015236" cy="60051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1"/>
          <a:stretch/>
        </p:blipFill>
        <p:spPr>
          <a:xfrm>
            <a:off x="2974739" y="1481021"/>
            <a:ext cx="5778013" cy="4563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17"/>
          <a:stretch/>
        </p:blipFill>
        <p:spPr>
          <a:xfrm>
            <a:off x="919078" y="3854700"/>
            <a:ext cx="9889336" cy="3491355"/>
          </a:xfrm>
          <a:prstGeom prst="rect">
            <a:avLst/>
          </a:prstGeom>
        </p:spPr>
      </p:pic>
      <p:sp>
        <p:nvSpPr>
          <p:cNvPr id="13" name="AutoShape 11"/>
          <p:cNvSpPr>
            <a:spLocks noChangeArrowheads="1"/>
          </p:cNvSpPr>
          <p:nvPr/>
        </p:nvSpPr>
        <p:spPr bwMode="auto">
          <a:xfrm rot="16200000">
            <a:off x="492879" y="2770833"/>
            <a:ext cx="1919051" cy="2585934"/>
          </a:xfrm>
          <a:prstGeom prst="cloudCallout">
            <a:avLst>
              <a:gd name="adj1" fmla="val 53111"/>
              <a:gd name="adj2" fmla="val 72791"/>
            </a:avLst>
          </a:prstGeom>
          <a:solidFill>
            <a:schemeClr val="bg1"/>
          </a:solidFill>
          <a:ln w="76200">
            <a:solidFill>
              <a:srgbClr val="7030A0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400" b="1" dirty="0">
                <a:solidFill>
                  <a:srgbClr val="7030A0"/>
                </a:solidFill>
                <a:latin typeface="Impact" panose="020B0806030902050204" pitchFamily="34" charset="0"/>
              </a:rPr>
              <a:t>Шукач нового</a:t>
            </a:r>
            <a:endParaRPr lang="ru-RU" altLang="ru-RU" sz="2400" b="1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13688" y="5539722"/>
            <a:ext cx="86984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МОДЕЛЬ ВИПУСКНИКА НУШ</a:t>
            </a:r>
            <a:endParaRPr lang="ru-RU" sz="5400" b="1" dirty="0">
              <a:ln w="381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 rot="16200000">
            <a:off x="676785" y="311308"/>
            <a:ext cx="1919051" cy="2585934"/>
          </a:xfrm>
          <a:prstGeom prst="cloudCallout">
            <a:avLst>
              <a:gd name="adj1" fmla="val -42663"/>
              <a:gd name="adj2" fmla="val 86935"/>
            </a:avLst>
          </a:prstGeom>
          <a:solidFill>
            <a:schemeClr val="bg1"/>
          </a:solidFill>
          <a:ln w="76200">
            <a:solidFill>
              <a:srgbClr val="990033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400" b="1" dirty="0" smtClean="0">
                <a:solidFill>
                  <a:srgbClr val="990033"/>
                </a:solidFill>
                <a:latin typeface="Impact" panose="020B0806030902050204" pitchFamily="34" charset="0"/>
              </a:rPr>
              <a:t>Дослідник,</a:t>
            </a:r>
          </a:p>
          <a:p>
            <a:pPr algn="ctr" eaLnBrk="1" hangingPunct="1"/>
            <a:r>
              <a:rPr lang="uk-UA" altLang="ru-RU" sz="2400" b="1" dirty="0" smtClean="0">
                <a:solidFill>
                  <a:srgbClr val="990033"/>
                </a:solidFill>
                <a:latin typeface="Impact" panose="020B0806030902050204" pitchFamily="34" charset="0"/>
              </a:rPr>
              <a:t>всезнайко</a:t>
            </a:r>
          </a:p>
          <a:p>
            <a:pPr algn="ctr" eaLnBrk="1" hangingPunct="1"/>
            <a:endParaRPr lang="ru-RU" altLang="ru-RU" sz="2400" b="1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 rot="16200000">
            <a:off x="3345254" y="-563819"/>
            <a:ext cx="1456221" cy="2585934"/>
          </a:xfrm>
          <a:prstGeom prst="cloudCallout">
            <a:avLst>
              <a:gd name="adj1" fmla="val -95154"/>
              <a:gd name="adj2" fmla="val 50160"/>
            </a:avLst>
          </a:prstGeom>
          <a:solidFill>
            <a:schemeClr val="bg1"/>
          </a:solidFill>
          <a:ln w="76200">
            <a:solidFill>
              <a:srgbClr val="00FFCC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400" b="1" dirty="0">
                <a:solidFill>
                  <a:srgbClr val="0070C0"/>
                </a:solidFill>
                <a:latin typeface="Impact" panose="020B0806030902050204" pitchFamily="34" charset="0"/>
              </a:rPr>
              <a:t>Критично мислить</a:t>
            </a:r>
            <a:endParaRPr lang="uk-UA" altLang="ru-RU" sz="2400" b="1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 rot="16200000">
            <a:off x="7337225" y="-623827"/>
            <a:ext cx="1556234" cy="2810633"/>
          </a:xfrm>
          <a:prstGeom prst="cloudCallout">
            <a:avLst>
              <a:gd name="adj1" fmla="val -97646"/>
              <a:gd name="adj2" fmla="val -62232"/>
            </a:avLst>
          </a:prstGeom>
          <a:solidFill>
            <a:schemeClr val="bg1"/>
          </a:solidFill>
          <a:ln w="76200">
            <a:solidFill>
              <a:srgbClr val="FFC000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400" b="1" dirty="0">
                <a:solidFill>
                  <a:srgbClr val="FFC000"/>
                </a:solidFill>
                <a:latin typeface="Impact" panose="020B0806030902050204" pitchFamily="34" charset="0"/>
              </a:rPr>
              <a:t>Ставить 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altLang="ru-RU" sz="2400" b="1" dirty="0">
                <a:solidFill>
                  <a:srgbClr val="FFC000"/>
                </a:solidFill>
                <a:latin typeface="Impact" panose="020B0806030902050204" pitchFamily="34" charset="0"/>
              </a:rPr>
              <a:t>запитання</a:t>
            </a:r>
            <a:endParaRPr lang="ru-RU" altLang="ru-RU" sz="2400" b="1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 rot="16200000">
            <a:off x="9499314" y="747103"/>
            <a:ext cx="1953452" cy="3005991"/>
          </a:xfrm>
          <a:prstGeom prst="cloudCallout">
            <a:avLst>
              <a:gd name="adj1" fmla="val -50286"/>
              <a:gd name="adj2" fmla="val -106841"/>
            </a:avLst>
          </a:prstGeom>
          <a:solidFill>
            <a:schemeClr val="bg1"/>
          </a:solidFill>
          <a:ln w="76200">
            <a:solidFill>
              <a:srgbClr val="00FF00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400" b="1" dirty="0">
                <a:solidFill>
                  <a:srgbClr val="00B050"/>
                </a:solidFill>
                <a:latin typeface="Impact" panose="020B0806030902050204" pitchFamily="34" charset="0"/>
              </a:rPr>
              <a:t>Працює</a:t>
            </a:r>
          </a:p>
          <a:p>
            <a:pPr algn="ctr" eaLnBrk="1" hangingPunct="1"/>
            <a:r>
              <a:rPr lang="uk-UA" altLang="ru-RU" sz="2400" b="1" dirty="0">
                <a:solidFill>
                  <a:srgbClr val="00B050"/>
                </a:solidFill>
                <a:latin typeface="Impact" panose="020B0806030902050204" pitchFamily="34" charset="0"/>
              </a:rPr>
              <a:t> з </a:t>
            </a:r>
          </a:p>
          <a:p>
            <a:pPr algn="ctr" eaLnBrk="1" hangingPunct="1"/>
            <a:r>
              <a:rPr lang="uk-UA" altLang="ru-RU" sz="2400" b="1" dirty="0" smtClean="0">
                <a:solidFill>
                  <a:srgbClr val="00B050"/>
                </a:solidFill>
                <a:latin typeface="Impact" panose="020B0806030902050204" pitchFamily="34" charset="0"/>
              </a:rPr>
              <a:t>інформацією</a:t>
            </a:r>
            <a:endParaRPr lang="ru-RU" altLang="ru-RU" sz="2400" b="1" dirty="0">
              <a:solidFill>
                <a:srgbClr val="00B050"/>
              </a:solidFill>
              <a:latin typeface="Impact" panose="020B0806030902050204" pitchFamily="34" charset="0"/>
            </a:endParaRPr>
          </a:p>
          <a:p>
            <a:pPr algn="ctr" eaLnBrk="1" hangingPunct="1"/>
            <a:endParaRPr lang="ru-RU" altLang="ru-RU" sz="2400" b="1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16200000">
            <a:off x="9443316" y="3364268"/>
            <a:ext cx="2206114" cy="2681654"/>
          </a:xfrm>
          <a:prstGeom prst="cloudCallout">
            <a:avLst>
              <a:gd name="adj1" fmla="val 25078"/>
              <a:gd name="adj2" fmla="val -77540"/>
            </a:avLst>
          </a:prstGeom>
          <a:solidFill>
            <a:schemeClr val="bg1"/>
          </a:solidFill>
          <a:ln w="76200">
            <a:solidFill>
              <a:srgbClr val="FF00FF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400" b="1" dirty="0" smtClean="0">
                <a:solidFill>
                  <a:srgbClr val="CC00FF"/>
                </a:solidFill>
                <a:latin typeface="Impact" panose="020B0806030902050204" pitchFamily="34" charset="0"/>
              </a:rPr>
              <a:t>Вміє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altLang="ru-RU" sz="2400" b="1" dirty="0" smtClean="0">
                <a:solidFill>
                  <a:srgbClr val="CC00FF"/>
                </a:solidFill>
                <a:latin typeface="Impact" panose="020B0806030902050204" pitchFamily="34" charset="0"/>
              </a:rPr>
              <a:t>працювати</a:t>
            </a:r>
            <a:endParaRPr lang="uk-UA" altLang="ru-RU" sz="2400" b="1" dirty="0">
              <a:solidFill>
                <a:srgbClr val="CC00FF"/>
              </a:solidFill>
              <a:latin typeface="Impact" panose="020B080603090205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uk-UA" altLang="ru-RU" sz="2400" b="1" dirty="0">
                <a:solidFill>
                  <a:srgbClr val="CC00FF"/>
                </a:solidFill>
                <a:latin typeface="Impact" panose="020B0806030902050204" pitchFamily="34" charset="0"/>
              </a:rPr>
              <a:t> в групі</a:t>
            </a:r>
            <a:endParaRPr lang="ru-RU" altLang="ru-RU" sz="2400" b="1" dirty="0">
              <a:solidFill>
                <a:srgbClr val="CC00FF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2"/>
          <a:stretch/>
        </p:blipFill>
        <p:spPr>
          <a:xfrm>
            <a:off x="5609492" y="0"/>
            <a:ext cx="6611158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1323" y="-64264"/>
            <a:ext cx="657993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ПІП  </a:t>
            </a:r>
            <a:r>
              <a:rPr lang="uk-UA" altLang="uk-UA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Здоровцова</a:t>
            </a: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 Ольга </a:t>
            </a:r>
            <a:r>
              <a:rPr lang="uk-UA" altLang="uk-UA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Вячеславівна</a:t>
            </a:r>
            <a:endParaRPr lang="uk-UA" altLang="uk-UA" sz="3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ndalus" pitchFamily="18" charset="0"/>
            </a:endParaRPr>
          </a:p>
          <a:p>
            <a:pPr>
              <a:spcBef>
                <a:spcPct val="0"/>
              </a:spcBef>
            </a:pP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Дата народження </a:t>
            </a: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24.03.1992</a:t>
            </a:r>
          </a:p>
          <a:p>
            <a:pPr>
              <a:spcBef>
                <a:spcPct val="0"/>
              </a:spcBef>
            </a:pP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Освіта</a:t>
            </a: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 – вища,</a:t>
            </a:r>
          </a:p>
          <a:p>
            <a:pPr>
              <a:spcBef>
                <a:spcPct val="0"/>
              </a:spcBef>
            </a:pP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Навчальний заклад  </a:t>
            </a: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Кам</a:t>
            </a:r>
            <a:r>
              <a:rPr lang="en-US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ndalus" pitchFamily="18" charset="0"/>
                <a:cs typeface="Andalus" pitchFamily="18" charset="0"/>
              </a:rPr>
              <a:t>’</a:t>
            </a:r>
            <a:r>
              <a:rPr lang="ru-RU" altLang="uk-UA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янець-Подільський</a:t>
            </a:r>
            <a:r>
              <a:rPr lang="ru-RU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 </a:t>
            </a: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національний університет імені Івана Огієнка, 2009 рік.</a:t>
            </a:r>
          </a:p>
          <a:p>
            <a:pPr>
              <a:spcBef>
                <a:spcPct val="0"/>
              </a:spcBef>
            </a:pP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2013-освітньо-кваліфікаційний рівень бакалавр.</a:t>
            </a:r>
          </a:p>
          <a:p>
            <a:pPr>
              <a:spcBef>
                <a:spcPct val="0"/>
              </a:spcBef>
            </a:pP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ndalus" pitchFamily="18" charset="0"/>
              </a:rPr>
              <a:t>2014-освітньо-кваліфікаційний рівень спеціаліст.</a:t>
            </a:r>
          </a:p>
          <a:p>
            <a:pPr>
              <a:spcBef>
                <a:spcPct val="0"/>
              </a:spcBef>
            </a:pP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Стаж роботи  </a:t>
            </a: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 років</a:t>
            </a:r>
          </a:p>
          <a:p>
            <a:pPr>
              <a:spcBef>
                <a:spcPct val="0"/>
              </a:spcBef>
            </a:pP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Місце роботи</a:t>
            </a:r>
            <a:r>
              <a:rPr lang="uk-UA" alt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ЗПШ “Еврика”</a:t>
            </a:r>
            <a:endParaRPr lang="uk-UA" altLang="uk-UA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72" r="21772" b="49744"/>
          <a:stretch/>
        </p:blipFill>
        <p:spPr>
          <a:xfrm>
            <a:off x="7440574" y="-12456"/>
            <a:ext cx="3876795" cy="68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99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3"/>
          <a:stretch/>
        </p:blipFill>
        <p:spPr>
          <a:xfrm>
            <a:off x="7377201" y="-605966"/>
            <a:ext cx="5587790" cy="7463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62" y="2956253"/>
            <a:ext cx="5251939" cy="4701848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99645" y="238240"/>
            <a:ext cx="8226670" cy="3041291"/>
          </a:xfrm>
          <a:prstGeom prst="wedgeRoundRectCallout">
            <a:avLst>
              <a:gd name="adj1" fmla="val 52899"/>
              <a:gd name="adj2" fmla="val 43669"/>
              <a:gd name="adj3" fmla="val 16667"/>
            </a:avLst>
          </a:prstGeom>
          <a:solidFill>
            <a:schemeClr val="bg1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одержимое 4"/>
          <p:cNvSpPr txBox="1">
            <a:spLocks/>
          </p:cNvSpPr>
          <p:nvPr/>
        </p:nvSpPr>
        <p:spPr>
          <a:xfrm>
            <a:off x="254977" y="386862"/>
            <a:ext cx="76581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altLang="uk-UA" dirty="0" smtClean="0">
                <a:solidFill>
                  <a:srgbClr val="CC00FF"/>
                </a:solidFill>
                <a:latin typeface="Impact" panose="020B0806030902050204" pitchFamily="34" charset="0"/>
              </a:rPr>
              <a:t>“В наших руках найвеличніша  з усіх цінностей світу - Людина. Ми творимо Людину як скульптор-творець скульптуру з </a:t>
            </a:r>
            <a:r>
              <a:rPr lang="uk-UA" altLang="uk-UA" dirty="0" err="1" smtClean="0">
                <a:solidFill>
                  <a:srgbClr val="CC00FF"/>
                </a:solidFill>
                <a:latin typeface="Impact" panose="020B0806030902050204" pitchFamily="34" charset="0"/>
              </a:rPr>
              <a:t>безформенного</a:t>
            </a:r>
            <a:r>
              <a:rPr lang="uk-UA" altLang="uk-UA" dirty="0" smtClean="0">
                <a:solidFill>
                  <a:srgbClr val="CC00FF"/>
                </a:solidFill>
                <a:latin typeface="Impact" panose="020B0806030902050204" pitchFamily="34" charset="0"/>
              </a:rPr>
              <a:t> шматка </a:t>
            </a:r>
            <a:r>
              <a:rPr lang="uk-UA" altLang="uk-UA" dirty="0" err="1" smtClean="0">
                <a:solidFill>
                  <a:srgbClr val="CC00FF"/>
                </a:solidFill>
                <a:latin typeface="Impact" panose="020B0806030902050204" pitchFamily="34" charset="0"/>
              </a:rPr>
              <a:t>мармуру:десь</a:t>
            </a:r>
            <a:r>
              <a:rPr lang="uk-UA" altLang="uk-UA" dirty="0" smtClean="0">
                <a:solidFill>
                  <a:srgbClr val="CC00FF"/>
                </a:solidFill>
                <a:latin typeface="Impact" panose="020B0806030902050204" pitchFamily="34" charset="0"/>
              </a:rPr>
              <a:t> у глибині цієї мудрої глиби заховані прекрасні риси, які треба здобути, очистити від усього зайвого”.</a:t>
            </a:r>
          </a:p>
          <a:p>
            <a:r>
              <a:rPr lang="uk-UA" altLang="uk-UA" dirty="0" smtClean="0">
                <a:solidFill>
                  <a:srgbClr val="CC00FF"/>
                </a:solidFill>
                <a:latin typeface="Impact" panose="020B0806030902050204" pitchFamily="34" charset="0"/>
              </a:rPr>
              <a:t>                                            </a:t>
            </a:r>
            <a:r>
              <a:rPr lang="uk-UA" altLang="uk-UA" dirty="0" err="1" smtClean="0">
                <a:solidFill>
                  <a:srgbClr val="CC00FF"/>
                </a:solidFill>
                <a:latin typeface="Impact" panose="020B0806030902050204" pitchFamily="34" charset="0"/>
              </a:rPr>
              <a:t>В.О.Сухомлинський</a:t>
            </a:r>
            <a:endParaRPr lang="uk-UA" altLang="uk-UA" dirty="0" smtClean="0">
              <a:solidFill>
                <a:srgbClr val="CC00FF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8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0475" cy="6792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72" r="21772" b="49744"/>
          <a:stretch/>
        </p:blipFill>
        <p:spPr>
          <a:xfrm>
            <a:off x="8416520" y="-77543"/>
            <a:ext cx="3876795" cy="6870456"/>
          </a:xfrm>
          <a:prstGeom prst="rect">
            <a:avLst/>
          </a:prstGeom>
        </p:spPr>
      </p:pic>
      <p:pic>
        <p:nvPicPr>
          <p:cNvPr id="9" name="Рисунок 8" descr="001.jpg">
            <a:extLst>
              <a:ext uri="{FF2B5EF4-FFF2-40B4-BE49-F238E27FC236}">
                <a16:creationId xmlns:a16="http://schemas.microsoft.com/office/drawing/2014/main" id="{EA1E3DB0-288E-4BA0-800C-D40F2305DC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9934" y="2015236"/>
            <a:ext cx="5965611" cy="4175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747846" y="2444262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79913" y="1918252"/>
            <a:ext cx="6241774" cy="4315235"/>
          </a:xfrm>
          <a:prstGeom prst="roundRect">
            <a:avLst/>
          </a:prstGeom>
          <a:noFill/>
          <a:ln w="2286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 descr="ро 001.jpg">
            <a:extLst>
              <a:ext uri="{FF2B5EF4-FFF2-40B4-BE49-F238E27FC236}">
                <a16:creationId xmlns:a16="http://schemas.microsoft.com/office/drawing/2014/main" id="{F10EA292-AD1A-49AC-8FBE-158D908D083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17693" y="2145307"/>
            <a:ext cx="5710092" cy="3778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дип 001.jpg">
            <a:extLst>
              <a:ext uri="{FF2B5EF4-FFF2-40B4-BE49-F238E27FC236}">
                <a16:creationId xmlns:a16="http://schemas.microsoft.com/office/drawing/2014/main" id="{CC9E07F5-EA5A-4A45-9D5E-02499BAE8E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4686" y="2029997"/>
            <a:ext cx="5710093" cy="4009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диплом 001.jpg">
            <a:extLst>
              <a:ext uri="{FF2B5EF4-FFF2-40B4-BE49-F238E27FC236}">
                <a16:creationId xmlns:a16="http://schemas.microsoft.com/office/drawing/2014/main" id="{E1D5C638-1A04-4071-A002-3791A655E6C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8433" y="2029997"/>
            <a:ext cx="5636346" cy="3831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6A05E8FF-D0F3-4F39-9AC0-72EC6A7277F7}"/>
              </a:ext>
            </a:extLst>
          </p:cNvPr>
          <p:cNvSpPr>
            <a:spLocks noGrp="1"/>
          </p:cNvSpPr>
          <p:nvPr/>
        </p:nvSpPr>
        <p:spPr bwMode="auto">
          <a:xfrm>
            <a:off x="3780523" y="0"/>
            <a:ext cx="4967822" cy="89287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9600" b="1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ОСВІТА</a:t>
            </a:r>
            <a:endParaRPr lang="ru-RU" sz="9600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7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7" y="-61548"/>
            <a:ext cx="1219932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8797" y="-805734"/>
            <a:ext cx="5541556" cy="83463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504" y="3094684"/>
            <a:ext cx="5080582" cy="4548439"/>
          </a:xfrm>
          <a:prstGeom prst="rect">
            <a:avLst/>
          </a:prstGeom>
        </p:spPr>
      </p:pic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D81C3E6C-737E-496B-ABFA-74E12E1E241A}"/>
              </a:ext>
            </a:extLst>
          </p:cNvPr>
          <p:cNvSpPr txBox="1">
            <a:spLocks/>
          </p:cNvSpPr>
          <p:nvPr/>
        </p:nvSpPr>
        <p:spPr>
          <a:xfrm>
            <a:off x="3112478" y="-20637"/>
            <a:ext cx="100056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aramond" pitchFamily="18" charset="0"/>
              </a:rPr>
              <a:t>МОЯ ПРОФЕСІЙНА ФІЛОСОФІЯ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Garamond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3218688" y="1030288"/>
            <a:ext cx="8817981" cy="1994629"/>
          </a:xfrm>
          <a:prstGeom prst="wedgeRoundRectCallout">
            <a:avLst>
              <a:gd name="adj1" fmla="val -46753"/>
              <a:gd name="adj2" fmla="val 62650"/>
              <a:gd name="adj3" fmla="val 16667"/>
            </a:avLst>
          </a:prstGeom>
          <a:solidFill>
            <a:srgbClr val="7030A0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 11"/>
          <p:cNvSpPr/>
          <p:nvPr/>
        </p:nvSpPr>
        <p:spPr>
          <a:xfrm>
            <a:off x="3218688" y="1106039"/>
            <a:ext cx="88179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000" b="1" dirty="0">
                <a:solidFill>
                  <a:schemeClr val="bg1"/>
                </a:solidFill>
              </a:rPr>
              <a:t>Я намагаюсь працювати так, щоб кожна дитина, в класі була передусім мислячою, активною, допитливою , мандрівником у світ пізнання. Навчальний і виховний процес у класі намагаюся будувати так, щоб постійно відбувалась активна взаємодія  учнів і вчителя, створюю сприятливі і комфортні умови навчання, за яких кожна дитина  відчуває свою успішність, унікальність.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D81C3E6C-737E-496B-ABFA-74E12E1E241A}"/>
              </a:ext>
            </a:extLst>
          </p:cNvPr>
          <p:cNvSpPr txBox="1">
            <a:spLocks/>
          </p:cNvSpPr>
          <p:nvPr/>
        </p:nvSpPr>
        <p:spPr>
          <a:xfrm>
            <a:off x="4251901" y="2857851"/>
            <a:ext cx="100056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aramond" pitchFamily="18" charset="0"/>
              </a:rPr>
              <a:t>МОЄ ПЕДАГОГІЧНЕ КРЕДО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Garamond" pitchFamily="18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5304284" y="3830923"/>
            <a:ext cx="6657358" cy="980567"/>
          </a:xfrm>
          <a:prstGeom prst="wedgeRoundRectCallout">
            <a:avLst>
              <a:gd name="adj1" fmla="val -59237"/>
              <a:gd name="adj2" fmla="val 2910"/>
              <a:gd name="adj3" fmla="val 16667"/>
            </a:avLst>
          </a:prstGeom>
          <a:solidFill>
            <a:srgbClr val="7030A0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5468112" y="3905867"/>
            <a:ext cx="6382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uk-UA" sz="2400" b="1" dirty="0">
                <a:solidFill>
                  <a:schemeClr val="bg1"/>
                </a:solidFill>
              </a:rPr>
              <a:t>"У наших руках – </a:t>
            </a:r>
            <a:r>
              <a:rPr lang="ru-RU" altLang="uk-UA" sz="2400" b="1" dirty="0" err="1">
                <a:solidFill>
                  <a:schemeClr val="bg1"/>
                </a:solidFill>
              </a:rPr>
              <a:t>найбільша</a:t>
            </a:r>
            <a:r>
              <a:rPr lang="ru-RU" altLang="uk-UA" sz="2400" b="1" dirty="0">
                <a:solidFill>
                  <a:schemeClr val="bg1"/>
                </a:solidFill>
              </a:rPr>
              <a:t> з </a:t>
            </a:r>
            <a:r>
              <a:rPr lang="ru-RU" altLang="uk-UA" sz="2400" b="1" dirty="0" err="1">
                <a:solidFill>
                  <a:schemeClr val="bg1"/>
                </a:solidFill>
              </a:rPr>
              <a:t>цінностей</a:t>
            </a:r>
            <a:r>
              <a:rPr lang="ru-RU" altLang="uk-UA" sz="2400" b="1" dirty="0">
                <a:solidFill>
                  <a:schemeClr val="bg1"/>
                </a:solidFill>
              </a:rPr>
              <a:t> </a:t>
            </a:r>
            <a:r>
              <a:rPr lang="ru-RU" altLang="uk-UA" sz="2400" b="1" dirty="0" err="1">
                <a:solidFill>
                  <a:schemeClr val="bg1"/>
                </a:solidFill>
              </a:rPr>
              <a:t>світу</a:t>
            </a:r>
            <a:r>
              <a:rPr lang="ru-RU" altLang="uk-UA" sz="2400" b="1" dirty="0">
                <a:solidFill>
                  <a:schemeClr val="bg1"/>
                </a:solidFill>
              </a:rPr>
              <a:t>-ЛЮДИНА".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D81C3E6C-737E-496B-ABFA-74E12E1E241A}"/>
              </a:ext>
            </a:extLst>
          </p:cNvPr>
          <p:cNvSpPr txBox="1">
            <a:spLocks/>
          </p:cNvSpPr>
          <p:nvPr/>
        </p:nvSpPr>
        <p:spPr>
          <a:xfrm>
            <a:off x="5534229" y="4686300"/>
            <a:ext cx="100056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aramond" pitchFamily="18" charset="0"/>
              </a:rPr>
              <a:t>МОЄ ЖИТТЄВЕ КРЕДО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5468112" y="5539804"/>
            <a:ext cx="6657358" cy="1109090"/>
          </a:xfrm>
          <a:prstGeom prst="wedgeRoundRectCallout">
            <a:avLst>
              <a:gd name="adj1" fmla="val -59924"/>
              <a:gd name="adj2" fmla="val -59029"/>
              <a:gd name="adj3" fmla="val 16667"/>
            </a:avLst>
          </a:prstGeom>
          <a:solidFill>
            <a:srgbClr val="7030A0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/>
          <p:cNvSpPr/>
          <p:nvPr/>
        </p:nvSpPr>
        <p:spPr>
          <a:xfrm>
            <a:off x="5271226" y="5515720"/>
            <a:ext cx="7051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</a:rPr>
              <a:t>Ми творимо Людину, як скульптор творить свою статую з безформного шматка мармуру: десь в глибині цієї мертвої брили лежать прекрасні риси, які належить добути, очистити від усього зайвого.»</a:t>
            </a:r>
            <a:r>
              <a:rPr lang="uk-UA" b="1" i="1" dirty="0">
                <a:solidFill>
                  <a:schemeClr val="bg1"/>
                </a:solidFill>
              </a:rPr>
              <a:t>   В.О. Сухомлинський.</a:t>
            </a:r>
            <a:endParaRPr lang="uk-UA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7011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14" grpId="0" animBg="1"/>
      <p:bldP spid="15" grpId="0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11"/>
            <a:ext cx="1219932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4" t="34644" r="21727" b="-1"/>
          <a:stretch/>
        </p:blipFill>
        <p:spPr>
          <a:xfrm>
            <a:off x="3788827" y="11022"/>
            <a:ext cx="4809393" cy="6873203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9690" y="73361"/>
            <a:ext cx="3824654" cy="2787161"/>
          </a:xfrm>
          <a:prstGeom prst="cloudCallout">
            <a:avLst>
              <a:gd name="adj1" fmla="val 70708"/>
              <a:gd name="adj2" fmla="val 29379"/>
            </a:avLst>
          </a:prstGeom>
          <a:solidFill>
            <a:schemeClr val="bg1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кругленный прямоугольник 4"/>
          <p:cNvSpPr txBox="1"/>
          <p:nvPr/>
        </p:nvSpPr>
        <p:spPr>
          <a:xfrm>
            <a:off x="423034" y="512309"/>
            <a:ext cx="3330277" cy="1621864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800" b="1" kern="1200" dirty="0">
                <a:solidFill>
                  <a:srgbClr val="0000FF"/>
                </a:solidFill>
              </a:rPr>
              <a:t>Створити оптимальні умови для розвитку дитини</a:t>
            </a: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D81C3E6C-737E-496B-ABFA-74E12E1E241A}"/>
              </a:ext>
            </a:extLst>
          </p:cNvPr>
          <p:cNvSpPr txBox="1">
            <a:spLocks/>
          </p:cNvSpPr>
          <p:nvPr/>
        </p:nvSpPr>
        <p:spPr>
          <a:xfrm>
            <a:off x="888023" y="5689498"/>
            <a:ext cx="115882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6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aramond" pitchFamily="18" charset="0"/>
              </a:rPr>
              <a:t>МОЇ ПЕДАГОГІЧНІ ЦІЛІ</a:t>
            </a:r>
            <a:endParaRPr lang="ru-RU" sz="6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Garamond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7918542" y="149317"/>
            <a:ext cx="3879605" cy="2854477"/>
          </a:xfrm>
          <a:prstGeom prst="cloudCallout">
            <a:avLst>
              <a:gd name="adj1" fmla="val -61706"/>
              <a:gd name="adj2" fmla="val 62187"/>
            </a:avLst>
          </a:prstGeom>
          <a:solidFill>
            <a:schemeClr val="bg1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кругленный прямоугольник 4"/>
          <p:cNvSpPr txBox="1"/>
          <p:nvPr/>
        </p:nvSpPr>
        <p:spPr>
          <a:xfrm>
            <a:off x="7964240" y="642532"/>
            <a:ext cx="3804726" cy="1621864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800" b="1" kern="1200" dirty="0">
                <a:solidFill>
                  <a:srgbClr val="0000FF"/>
                </a:solidFill>
              </a:rPr>
              <a:t>Стати для дітей другом, відкрити багатство їх душ</a:t>
            </a:r>
          </a:p>
        </p:txBody>
      </p:sp>
      <p:sp>
        <p:nvSpPr>
          <p:cNvPr id="18" name="Выноска-облако 17"/>
          <p:cNvSpPr/>
          <p:nvPr/>
        </p:nvSpPr>
        <p:spPr>
          <a:xfrm>
            <a:off x="199129" y="3084030"/>
            <a:ext cx="3824654" cy="2787161"/>
          </a:xfrm>
          <a:prstGeom prst="cloudCallout">
            <a:avLst>
              <a:gd name="adj1" fmla="val 82898"/>
              <a:gd name="adj2" fmla="val -37940"/>
            </a:avLst>
          </a:prstGeom>
          <a:solidFill>
            <a:schemeClr val="bg1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Скругленный прямоугольник 4"/>
          <p:cNvSpPr txBox="1"/>
          <p:nvPr/>
        </p:nvSpPr>
        <p:spPr>
          <a:xfrm>
            <a:off x="350384" y="3707167"/>
            <a:ext cx="3287188" cy="1621864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800" b="1" kern="1200" dirty="0">
                <a:solidFill>
                  <a:srgbClr val="0000FF"/>
                </a:solidFill>
              </a:rPr>
              <a:t>Сприяти самореалізації кожної особистості</a:t>
            </a:r>
          </a:p>
        </p:txBody>
      </p:sp>
    </p:spTree>
    <p:extLst>
      <p:ext uri="{BB962C8B-B14F-4D97-AF65-F5344CB8AC3E}">
        <p14:creationId xmlns:p14="http://schemas.microsoft.com/office/powerpoint/2010/main" val="242288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2" grpId="0" animBg="1"/>
      <p:bldP spid="17" grpId="0"/>
      <p:bldP spid="18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9327" cy="6858000"/>
          </a:xfrm>
          <a:prstGeom prst="rect">
            <a:avLst/>
          </a:prstGeom>
        </p:spPr>
      </p:pic>
      <p:sp>
        <p:nvSpPr>
          <p:cNvPr id="10" name="Скругленный прямоугольник 4"/>
          <p:cNvSpPr txBox="1"/>
          <p:nvPr/>
        </p:nvSpPr>
        <p:spPr>
          <a:xfrm>
            <a:off x="986054" y="204928"/>
            <a:ext cx="10008875" cy="31547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lvl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54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C00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Розвиток критичного мислення в учнів початкової школи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3023162" y="-41060"/>
            <a:ext cx="8715375" cy="135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uk-UA" sz="6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</a:rPr>
              <a:t>ТЕМА ДОСВІДУ</a:t>
            </a:r>
            <a:endParaRPr lang="ru-RU" altLang="uk-UA" sz="6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23484" b="13432"/>
          <a:stretch/>
        </p:blipFill>
        <p:spPr>
          <a:xfrm flipH="1">
            <a:off x="-1300865" y="1803610"/>
            <a:ext cx="4995872" cy="5135353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0D9D1E3E-2320-4201-9B3D-FB3E08C03156}"/>
              </a:ext>
            </a:extLst>
          </p:cNvPr>
          <p:cNvSpPr txBox="1">
            <a:spLocks/>
          </p:cNvSpPr>
          <p:nvPr/>
        </p:nvSpPr>
        <p:spPr>
          <a:xfrm>
            <a:off x="2746063" y="2181838"/>
            <a:ext cx="87868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</a:rPr>
              <a:t>МЕТА САМООСВІТНЬОЇ ДІЯЛЬНОСТІ ВЧИТЕЛЯ:</a:t>
            </a:r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</a:rPr>
              <a:t> </a:t>
            </a:r>
            <a:endParaRPr lang="uk-UA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2758440" y="3065329"/>
            <a:ext cx="6675120" cy="672620"/>
          </a:xfrm>
          <a:prstGeom prst="homePlat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uk-UA" sz="2400" b="1" dirty="0">
                <a:solidFill>
                  <a:schemeClr val="tx1"/>
                </a:solidFill>
                <a:latin typeface="Impact" panose="020B0806030902050204" pitchFamily="34" charset="0"/>
              </a:rPr>
              <a:t>допомогти дитині зрости в умовах успіху; 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2758440" y="3830024"/>
            <a:ext cx="9314873" cy="573110"/>
          </a:xfrm>
          <a:prstGeom prst="homePlat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uk-UA" sz="2400" b="1" dirty="0">
                <a:solidFill>
                  <a:schemeClr val="tx1"/>
                </a:solidFill>
                <a:latin typeface="Impact" panose="020B0806030902050204" pitchFamily="34" charset="0"/>
              </a:rPr>
              <a:t>створити ситуацію успіху для розвитку </a:t>
            </a:r>
            <a:r>
              <a:rPr lang="uk-UA" sz="2400" b="1" dirty="0" smtClean="0">
                <a:solidFill>
                  <a:schemeClr val="tx1"/>
                </a:solidFill>
                <a:latin typeface="Impact" panose="020B0806030902050204" pitchFamily="34" charset="0"/>
              </a:rPr>
              <a:t>особистості дитини</a:t>
            </a:r>
            <a:r>
              <a:rPr lang="uk-UA" sz="3200" b="1" dirty="0">
                <a:solidFill>
                  <a:srgbClr val="003300"/>
                </a:solidFill>
                <a:latin typeface="Impact" panose="020B0806030902050204" pitchFamily="34" charset="0"/>
              </a:rPr>
              <a:t>;</a:t>
            </a:r>
          </a:p>
          <a:p>
            <a:pPr>
              <a:defRPr/>
            </a:pPr>
            <a:endParaRPr lang="uk-UA" sz="24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2782370" y="4561478"/>
            <a:ext cx="7348913" cy="547167"/>
          </a:xfrm>
          <a:prstGeom prst="homePlat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uk-UA" sz="2400" b="1" dirty="0" smtClean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>
              <a:defRPr/>
            </a:pPr>
            <a:endParaRPr lang="uk-UA" sz="2400" b="1" dirty="0" smtClean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>
              <a:defRPr/>
            </a:pPr>
            <a:r>
              <a:rPr lang="uk-UA" sz="2400" b="1" dirty="0" smtClean="0">
                <a:solidFill>
                  <a:schemeClr val="tx1"/>
                </a:solidFill>
                <a:latin typeface="Impact" panose="020B0806030902050204" pitchFamily="34" charset="0"/>
              </a:rPr>
              <a:t>дати </a:t>
            </a:r>
            <a:r>
              <a:rPr lang="uk-UA" sz="2400" b="1" dirty="0">
                <a:solidFill>
                  <a:schemeClr val="tx1"/>
                </a:solidFill>
                <a:latin typeface="Impact" panose="020B0806030902050204" pitchFamily="34" charset="0"/>
              </a:rPr>
              <a:t>відчути радість від здолання труднощів;</a:t>
            </a:r>
          </a:p>
          <a:p>
            <a:pPr algn="ctr">
              <a:defRPr/>
            </a:pPr>
            <a:r>
              <a:rPr lang="uk-UA" sz="3200" b="1" dirty="0"/>
              <a:t> </a:t>
            </a:r>
            <a:endParaRPr lang="uk-UA" sz="3200" dirty="0"/>
          </a:p>
          <a:p>
            <a:pPr>
              <a:defRPr/>
            </a:pPr>
            <a:endParaRPr lang="uk-UA" sz="24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2782370" y="5266988"/>
            <a:ext cx="9416957" cy="734827"/>
          </a:xfrm>
          <a:prstGeom prst="homePlat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uk-UA" sz="2400" b="1" dirty="0">
                <a:solidFill>
                  <a:schemeClr val="tx1"/>
                </a:solidFill>
                <a:latin typeface="Impact" panose="020B0806030902050204" pitchFamily="34" charset="0"/>
              </a:rPr>
              <a:t>дати можливість кожному учневі відчути радість досягнення усвідомлення своїх здібностей; </a:t>
            </a:r>
          </a:p>
        </p:txBody>
      </p:sp>
      <p:sp>
        <p:nvSpPr>
          <p:cNvPr id="25" name="Пятиугольник 24"/>
          <p:cNvSpPr/>
          <p:nvPr/>
        </p:nvSpPr>
        <p:spPr>
          <a:xfrm>
            <a:off x="2782369" y="6134079"/>
            <a:ext cx="9290943" cy="672620"/>
          </a:xfrm>
          <a:prstGeom prst="homePlat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uk-UA" sz="2400" b="1" smtClean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>
              <a:defRPr/>
            </a:pPr>
            <a:r>
              <a:rPr lang="uk-UA" sz="2400" b="1" smtClean="0">
                <a:solidFill>
                  <a:schemeClr val="tx1"/>
                </a:solidFill>
                <a:latin typeface="Impact" panose="020B0806030902050204" pitchFamily="34" charset="0"/>
              </a:rPr>
              <a:t>допомогти </a:t>
            </a:r>
            <a:r>
              <a:rPr lang="uk-UA" sz="2400" b="1" dirty="0">
                <a:solidFill>
                  <a:schemeClr val="tx1"/>
                </a:solidFill>
                <a:latin typeface="Impact" panose="020B0806030902050204" pitchFamily="34" charset="0"/>
              </a:rPr>
              <a:t>зрозуміти, що задарма в житті нічого не дається, скрізь треба докласти зусиль.</a:t>
            </a:r>
          </a:p>
          <a:p>
            <a:pPr>
              <a:defRPr/>
            </a:pPr>
            <a:endParaRPr lang="uk-UA" sz="24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4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  <p:pic>
        <p:nvPicPr>
          <p:cNvPr id="1026" name="Picture 2" descr="ZEKA KÜPÜ RUBİK KÜP SABIR KÜPÜ SİHİRLİ KÜP 50 adet : Amazon.com.tr: Oyunca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" y="3214016"/>
            <a:ext cx="3690021" cy="369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D81C3E6C-737E-496B-ABFA-74E12E1E241A}"/>
              </a:ext>
            </a:extLst>
          </p:cNvPr>
          <p:cNvSpPr txBox="1">
            <a:spLocks/>
          </p:cNvSpPr>
          <p:nvPr/>
        </p:nvSpPr>
        <p:spPr>
          <a:xfrm>
            <a:off x="3499339" y="-10318"/>
            <a:ext cx="100056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aramond" pitchFamily="18" charset="0"/>
              </a:rPr>
              <a:t>ЗАПРОШУЮ ДО КРАЇНИ НУШ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86379" y="-1018967"/>
            <a:ext cx="8576110" cy="24478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i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Концепція НУШ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6935" y="1315270"/>
            <a:ext cx="68691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Кожна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дитина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неповторна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наділена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від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природи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унікальними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здібностями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талантами.</a:t>
            </a:r>
          </a:p>
          <a:p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Місія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нової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української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школи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допомогти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розкрити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розвинути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здібності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таланти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можливості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кожної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дитини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основі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партнерства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між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учителем,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учнем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і  батьками.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87"/>
          <a:stretch/>
        </p:blipFill>
        <p:spPr>
          <a:xfrm flipH="1">
            <a:off x="7946104" y="2948179"/>
            <a:ext cx="4282670" cy="39328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02" y="4182431"/>
            <a:ext cx="3590084" cy="3123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0" y="-751787"/>
            <a:ext cx="5433722" cy="76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" y="15151"/>
            <a:ext cx="1219932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34" y="410892"/>
            <a:ext cx="7250366" cy="5256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094" y="1154693"/>
            <a:ext cx="5955812" cy="3768912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3103196" y="451771"/>
            <a:ext cx="702564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F726D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Цілі та принципи НУШ</a:t>
            </a:r>
            <a:endParaRPr lang="en-US" sz="4374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18305" y="542043"/>
            <a:ext cx="2528180" cy="3484834"/>
          </a:xfrm>
          <a:prstGeom prst="wedgeRoundRectCallout">
            <a:avLst>
              <a:gd name="adj1" fmla="val 52199"/>
              <a:gd name="adj2" fmla="val 75412"/>
              <a:gd name="adj3" fmla="val 16667"/>
            </a:avLst>
          </a:prstGeom>
          <a:solidFill>
            <a:schemeClr val="bg1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 5"/>
          <p:cNvSpPr/>
          <p:nvPr/>
        </p:nvSpPr>
        <p:spPr>
          <a:xfrm>
            <a:off x="290522" y="577306"/>
            <a:ext cx="264795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F726D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Розвиток особистості</a:t>
            </a:r>
            <a:endParaRPr lang="en-US" sz="2187" dirty="0"/>
          </a:p>
        </p:txBody>
      </p:sp>
      <p:sp>
        <p:nvSpPr>
          <p:cNvPr id="12" name="Text 6"/>
          <p:cNvSpPr/>
          <p:nvPr/>
        </p:nvSpPr>
        <p:spPr>
          <a:xfrm>
            <a:off x="151521" y="1170685"/>
            <a:ext cx="2308144" cy="22734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b="1" dirty="0">
                <a:solidFill>
                  <a:srgbClr val="002060"/>
                </a:solidFill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Мета - виховання гармонійно розвиненої особистості, здатної до самореалізації та соціального самовизначення.</a:t>
            </a:r>
            <a:endParaRPr lang="en-US" sz="1750" b="1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9773798" y="521189"/>
            <a:ext cx="2528180" cy="3505688"/>
          </a:xfrm>
          <a:prstGeom prst="wedgeRoundRectCallout">
            <a:avLst>
              <a:gd name="adj1" fmla="val -53176"/>
              <a:gd name="adj2" fmla="val 77577"/>
              <a:gd name="adj3" fmla="val 16667"/>
            </a:avLst>
          </a:prstGeom>
          <a:solidFill>
            <a:schemeClr val="bg1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 9"/>
          <p:cNvSpPr/>
          <p:nvPr/>
        </p:nvSpPr>
        <p:spPr>
          <a:xfrm>
            <a:off x="10121787" y="656574"/>
            <a:ext cx="264795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F726D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Зміцнення патріотизму</a:t>
            </a:r>
            <a:endParaRPr lang="en-US" sz="2187" dirty="0"/>
          </a:p>
        </p:txBody>
      </p:sp>
      <p:sp>
        <p:nvSpPr>
          <p:cNvPr id="15" name="Text 10"/>
          <p:cNvSpPr/>
          <p:nvPr/>
        </p:nvSpPr>
        <p:spPr>
          <a:xfrm>
            <a:off x="9773798" y="1350947"/>
            <a:ext cx="2647950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Принцип - виховання почуття любові до Батьківщини, </a:t>
            </a:r>
            <a:r>
              <a:rPr lang="en-US" sz="1750" dirty="0" err="1">
                <a:solidFill>
                  <a:srgbClr val="002060"/>
                </a:solidFill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гордості</a:t>
            </a:r>
            <a:r>
              <a:rPr lang="en-US" sz="1750" dirty="0">
                <a:solidFill>
                  <a:srgbClr val="002060"/>
                </a:solidFill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 </a:t>
            </a:r>
            <a:endParaRPr lang="uk-UA" sz="1750" dirty="0" smtClean="0">
              <a:solidFill>
                <a:srgbClr val="002060"/>
              </a:solidFill>
              <a:latin typeface="Impact" panose="020B0806030902050204" pitchFamily="34" charset="0"/>
              <a:ea typeface="Fira Sans" pitchFamily="34" charset="-122"/>
              <a:cs typeface="Fira Sans" pitchFamily="34" charset="-120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en-US" sz="1750" dirty="0" err="1" smtClean="0">
                <a:solidFill>
                  <a:srgbClr val="002060"/>
                </a:solidFill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за</a:t>
            </a:r>
            <a:r>
              <a:rPr lang="en-US" sz="1750" dirty="0" smtClean="0">
                <a:solidFill>
                  <a:srgbClr val="002060"/>
                </a:solidFill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1750" dirty="0">
                <a:solidFill>
                  <a:srgbClr val="002060"/>
                </a:solidFill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свою країну та українську мову.</a:t>
            </a:r>
            <a:endParaRPr lang="en-US" sz="175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876926" y="5702670"/>
            <a:ext cx="6835326" cy="996349"/>
          </a:xfrm>
          <a:prstGeom prst="wedgeRoundRectCallout">
            <a:avLst>
              <a:gd name="adj1" fmla="val 4428"/>
              <a:gd name="adj2" fmla="val -75430"/>
              <a:gd name="adj3" fmla="val 16667"/>
            </a:avLst>
          </a:prstGeom>
          <a:solidFill>
            <a:schemeClr val="bg1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Text 13"/>
          <p:cNvSpPr/>
          <p:nvPr/>
        </p:nvSpPr>
        <p:spPr>
          <a:xfrm>
            <a:off x="2938472" y="5718289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F726D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Соціалізація</a:t>
            </a:r>
            <a:endParaRPr lang="en-US" sz="2187" dirty="0"/>
          </a:p>
        </p:txBody>
      </p:sp>
      <p:sp>
        <p:nvSpPr>
          <p:cNvPr id="18" name="Text 14"/>
          <p:cNvSpPr/>
          <p:nvPr/>
        </p:nvSpPr>
        <p:spPr>
          <a:xfrm>
            <a:off x="4966984" y="5689909"/>
            <a:ext cx="4745268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Принцип - формування в учнів навичок спілкування, взаємодії та співпраці.</a:t>
            </a:r>
            <a:endParaRPr lang="en-US" sz="175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7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7" y="0"/>
            <a:ext cx="1219932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t="23480"/>
          <a:stretch/>
        </p:blipFill>
        <p:spPr>
          <a:xfrm flipH="1">
            <a:off x="-307000" y="852854"/>
            <a:ext cx="4015236" cy="6005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56" y="339699"/>
            <a:ext cx="6499380" cy="6697532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347120" y="179231"/>
            <a:ext cx="9086493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Підтримка дитини в НУШ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Штриховая стрелка вправо 9"/>
          <p:cNvSpPr/>
          <p:nvPr/>
        </p:nvSpPr>
        <p:spPr>
          <a:xfrm>
            <a:off x="4015236" y="889408"/>
            <a:ext cx="7762236" cy="2320135"/>
          </a:xfrm>
          <a:prstGeom prst="stripedRightArrow">
            <a:avLst/>
          </a:prstGeom>
          <a:solidFill>
            <a:srgbClr val="FF66FF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 3"/>
          <p:cNvSpPr/>
          <p:nvPr/>
        </p:nvSpPr>
        <p:spPr>
          <a:xfrm>
            <a:off x="3910894" y="1011733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ira Sans" pitchFamily="34" charset="0"/>
                <a:ea typeface="Fira Sans" pitchFamily="34" charset="-122"/>
                <a:cs typeface="Fira Sans" pitchFamily="34" charset="-120"/>
              </a:rPr>
              <a:t>Емоційний розвиток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Text 4"/>
          <p:cNvSpPr/>
          <p:nvPr/>
        </p:nvSpPr>
        <p:spPr>
          <a:xfrm>
            <a:off x="4740790" y="1701161"/>
            <a:ext cx="548025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 dirty="0"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Створення сприятливого емоційного фону для вивчення світу.</a:t>
            </a:r>
            <a:endParaRPr lang="en-US" sz="2000" dirty="0">
              <a:latin typeface="Impact" panose="020B0806030902050204" pitchFamily="34" charset="0"/>
            </a:endParaRPr>
          </a:p>
        </p:txBody>
      </p:sp>
      <p:sp>
        <p:nvSpPr>
          <p:cNvPr id="14" name="Text 6"/>
          <p:cNvSpPr/>
          <p:nvPr/>
        </p:nvSpPr>
        <p:spPr>
          <a:xfrm>
            <a:off x="4297101" y="2813061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ira Sans" pitchFamily="34" charset="0"/>
                <a:ea typeface="Fira Sans" pitchFamily="34" charset="-122"/>
                <a:cs typeface="Fira Sans" pitchFamily="34" charset="-120"/>
              </a:rPr>
              <a:t>Сприяння самовираженню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Штриховая стрелка вправо 15"/>
          <p:cNvSpPr/>
          <p:nvPr/>
        </p:nvSpPr>
        <p:spPr>
          <a:xfrm>
            <a:off x="5831354" y="2695359"/>
            <a:ext cx="6464988" cy="2320135"/>
          </a:xfrm>
          <a:prstGeom prst="stripedRightArrow">
            <a:avLst/>
          </a:prstGeom>
          <a:solidFill>
            <a:srgbClr val="00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Text 7"/>
          <p:cNvSpPr/>
          <p:nvPr/>
        </p:nvSpPr>
        <p:spPr>
          <a:xfrm>
            <a:off x="6218874" y="3395359"/>
            <a:ext cx="531663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 dirty="0"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Розвиток вміння висловлювати свої думки та емоції через мовлення та творчість.</a:t>
            </a:r>
            <a:endParaRPr lang="en-US" sz="2000" dirty="0">
              <a:latin typeface="Impact" panose="020B0806030902050204" pitchFamily="34" charset="0"/>
            </a:endParaRPr>
          </a:p>
        </p:txBody>
      </p:sp>
      <p:sp>
        <p:nvSpPr>
          <p:cNvPr id="18" name="Text 8"/>
          <p:cNvSpPr/>
          <p:nvPr/>
        </p:nvSpPr>
        <p:spPr>
          <a:xfrm>
            <a:off x="5683781" y="4703177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ira Sans" pitchFamily="34" charset="0"/>
                <a:ea typeface="Fira Sans" pitchFamily="34" charset="-122"/>
                <a:cs typeface="Fira Sans" pitchFamily="34" charset="-120"/>
              </a:rPr>
              <a:t>Соціальна адаптація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66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Штриховая стрелка вправо 19"/>
          <p:cNvSpPr/>
          <p:nvPr/>
        </p:nvSpPr>
        <p:spPr>
          <a:xfrm>
            <a:off x="5766891" y="4630773"/>
            <a:ext cx="5946118" cy="2320135"/>
          </a:xfrm>
          <a:prstGeom prst="stripedRightArrow">
            <a:avLst/>
          </a:prstGeom>
          <a:solidFill>
            <a:srgbClr val="CC00FF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 9"/>
          <p:cNvSpPr/>
          <p:nvPr/>
        </p:nvSpPr>
        <p:spPr>
          <a:xfrm>
            <a:off x="6218874" y="5373079"/>
            <a:ext cx="4829056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latin typeface="Impact" panose="020B0806030902050204" pitchFamily="34" charset="0"/>
                <a:ea typeface="Fira Sans" pitchFamily="34" charset="-122"/>
                <a:cs typeface="Fira Sans" pitchFamily="34" charset="-120"/>
              </a:rPr>
              <a:t>Формування навичок спілкування та адаптації в колективі.</a:t>
            </a:r>
            <a:endParaRPr lang="en-US" sz="175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49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670</Words>
  <Application>Microsoft Office PowerPoint</Application>
  <PresentationFormat>Широкоэкранный</PresentationFormat>
  <Paragraphs>133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Andalus</vt:lpstr>
      <vt:lpstr>Arial</vt:lpstr>
      <vt:lpstr>Calibri</vt:lpstr>
      <vt:lpstr>Calibri Light</vt:lpstr>
      <vt:lpstr>Fira Sans</vt:lpstr>
      <vt:lpstr>Garamond</vt:lpstr>
      <vt:lpstr>Impact</vt:lpstr>
      <vt:lpstr>Inconsolata</vt:lpstr>
      <vt:lpstr>Segoe UI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UkraineHouse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Administrator</cp:lastModifiedBy>
  <cp:revision>57</cp:revision>
  <dcterms:created xsi:type="dcterms:W3CDTF">2024-01-27T15:15:03Z</dcterms:created>
  <dcterms:modified xsi:type="dcterms:W3CDTF">2024-01-28T15:45:16Z</dcterms:modified>
</cp:coreProperties>
</file>