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7" r:id="rId10"/>
    <p:sldId id="268" r:id="rId11"/>
    <p:sldId id="269" r:id="rId12"/>
    <p:sldId id="271" r:id="rId13"/>
    <p:sldId id="270" r:id="rId14"/>
    <p:sldId id="266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3DB7D-99BC-40B2-933F-1A2054F100DA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D6C75C-D183-471B-AB19-78DEE254985E}">
      <dgm:prSet phldrT="[Текст]" custT="1"/>
      <dgm:spPr/>
      <dgm:t>
        <a:bodyPr/>
        <a:lstStyle/>
        <a:p>
          <a:endParaRPr lang="ru-RU" sz="2000" b="1" i="1" dirty="0" smtClean="0">
            <a:latin typeface="Arial" pitchFamily="34" charset="0"/>
            <a:cs typeface="Arial" pitchFamily="34" charset="0"/>
          </a:endParaRPr>
        </a:p>
        <a:p>
          <a:endParaRPr lang="ru-RU" sz="2000" b="1" i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Елементи конструктора   </a:t>
          </a:r>
        </a:p>
      </dgm:t>
    </dgm:pt>
    <dgm:pt modelId="{CF54D802-A702-4C1B-B919-7CC3A5188792}" type="parTrans" cxnId="{4F3E8D71-1C72-4A33-BDC3-97B1A5325535}">
      <dgm:prSet/>
      <dgm:spPr/>
      <dgm:t>
        <a:bodyPr/>
        <a:lstStyle/>
        <a:p>
          <a:endParaRPr lang="ru-RU"/>
        </a:p>
      </dgm:t>
    </dgm:pt>
    <dgm:pt modelId="{5AB1E0BE-20A9-4193-9528-AE838D66605F}" type="sibTrans" cxnId="{4F3E8D71-1C72-4A33-BDC3-97B1A5325535}">
      <dgm:prSet/>
      <dgm:spPr/>
      <dgm:t>
        <a:bodyPr/>
        <a:lstStyle/>
        <a:p>
          <a:endParaRPr lang="ru-RU"/>
        </a:p>
      </dgm:t>
    </dgm:pt>
    <dgm:pt modelId="{067B2DB6-4B14-4731-BACF-E961E659C6F1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Стимулювання творчості</a:t>
          </a:r>
        </a:p>
      </dgm:t>
    </dgm:pt>
    <dgm:pt modelId="{3D46317E-E26D-48E0-82CA-AA6191D00FE8}" type="parTrans" cxnId="{6B114AD8-5625-4636-AB99-C51AFF012381}">
      <dgm:prSet/>
      <dgm:spPr/>
      <dgm:t>
        <a:bodyPr/>
        <a:lstStyle/>
        <a:p>
          <a:endParaRPr lang="ru-RU"/>
        </a:p>
      </dgm:t>
    </dgm:pt>
    <dgm:pt modelId="{8EDD5CC6-0CCA-4C79-9EFE-AE41A896A9EC}" type="sibTrans" cxnId="{6B114AD8-5625-4636-AB99-C51AFF012381}">
      <dgm:prSet/>
      <dgm:spPr/>
      <dgm:t>
        <a:bodyPr/>
        <a:lstStyle/>
        <a:p>
          <a:endParaRPr lang="ru-RU"/>
        </a:p>
      </dgm:t>
    </dgm:pt>
    <dgm:pt modelId="{93AA5E52-8416-4B0A-B421-F77E348F0D5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Розвиток логічного мислення</a:t>
          </a:r>
        </a:p>
      </dgm:t>
    </dgm:pt>
    <dgm:pt modelId="{015599BF-7506-45E0-9A77-B160254F276D}" type="parTrans" cxnId="{46AC26A0-41FC-49CB-970D-3E6897343352}">
      <dgm:prSet/>
      <dgm:spPr/>
      <dgm:t>
        <a:bodyPr/>
        <a:lstStyle/>
        <a:p>
          <a:endParaRPr lang="ru-RU"/>
        </a:p>
      </dgm:t>
    </dgm:pt>
    <dgm:pt modelId="{45D7BC74-C1E8-4E12-8792-436CFD5614C2}" type="sibTrans" cxnId="{46AC26A0-41FC-49CB-970D-3E6897343352}">
      <dgm:prSet/>
      <dgm:spPr/>
      <dgm:t>
        <a:bodyPr/>
        <a:lstStyle/>
        <a:p>
          <a:endParaRPr lang="ru-RU"/>
        </a:p>
      </dgm:t>
    </dgm:pt>
    <dgm:pt modelId="{E32258E2-2D99-47DC-91C8-4C0B7D5C73BC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Навчання через гру</a:t>
          </a:r>
        </a:p>
      </dgm:t>
    </dgm:pt>
    <dgm:pt modelId="{E81EFD96-1983-43B1-A165-CC4C2B14DF2C}" type="parTrans" cxnId="{2A4ADE40-2DE1-499D-ACF7-92C5DC4C13C0}">
      <dgm:prSet/>
      <dgm:spPr/>
      <dgm:t>
        <a:bodyPr/>
        <a:lstStyle/>
        <a:p>
          <a:endParaRPr lang="ru-RU"/>
        </a:p>
      </dgm:t>
    </dgm:pt>
    <dgm:pt modelId="{DC726309-BA1C-4CC9-8D49-D9B20610D7BF}" type="sibTrans" cxnId="{2A4ADE40-2DE1-499D-ACF7-92C5DC4C13C0}">
      <dgm:prSet/>
      <dgm:spPr/>
      <dgm:t>
        <a:bodyPr/>
        <a:lstStyle/>
        <a:p>
          <a:endParaRPr lang="ru-RU"/>
        </a:p>
      </dgm:t>
    </dgm:pt>
    <dgm:pt modelId="{E4DA5EF2-5B66-45F7-A11C-219A9160C694}">
      <dgm:prSet phldrT="[Текст]"/>
      <dgm:spPr/>
      <dgm:t>
        <a:bodyPr/>
        <a:lstStyle/>
        <a:p>
          <a:r>
            <a:rPr lang="uk-UA" b="0" i="0" dirty="0" smtClean="0">
              <a:latin typeface="Arial Black" pitchFamily="34" charset="0"/>
            </a:rPr>
            <a:t>Блоки Дьонеша</a:t>
          </a:r>
          <a:endParaRPr lang="ru-RU" b="0" i="0" dirty="0">
            <a:latin typeface="Arial Black" pitchFamily="34" charset="0"/>
          </a:endParaRPr>
        </a:p>
      </dgm:t>
    </dgm:pt>
    <dgm:pt modelId="{0235EFF3-D50D-4EA9-80CF-6F4C56210503}" type="sibTrans" cxnId="{9DE70AE8-1BC8-4D09-B7A4-DCC3A81F5A1D}">
      <dgm:prSet/>
      <dgm:spPr/>
      <dgm:t>
        <a:bodyPr/>
        <a:lstStyle/>
        <a:p>
          <a:endParaRPr lang="ru-RU"/>
        </a:p>
      </dgm:t>
    </dgm:pt>
    <dgm:pt modelId="{87C60F1E-BFE0-44B1-9578-D3E9C8E34ABB}" type="parTrans" cxnId="{9DE70AE8-1BC8-4D09-B7A4-DCC3A81F5A1D}">
      <dgm:prSet/>
      <dgm:spPr/>
      <dgm:t>
        <a:bodyPr/>
        <a:lstStyle/>
        <a:p>
          <a:endParaRPr lang="ru-RU"/>
        </a:p>
      </dgm:t>
    </dgm:pt>
    <dgm:pt modelId="{4ACB0BC6-E6A8-471A-8480-66C6F27C0A53}" type="pres">
      <dgm:prSet presAssocID="{E833DB7D-99BC-40B2-933F-1A2054F100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93970-75D5-46C5-9C0C-A09930F8F4F8}" type="pres">
      <dgm:prSet presAssocID="{E833DB7D-99BC-40B2-933F-1A2054F100DA}" presName="matrix" presStyleCnt="0"/>
      <dgm:spPr/>
    </dgm:pt>
    <dgm:pt modelId="{DF34B7CC-EBEB-420C-9743-69918553FBB9}" type="pres">
      <dgm:prSet presAssocID="{E833DB7D-99BC-40B2-933F-1A2054F100DA}" presName="tile1" presStyleLbl="node1" presStyleIdx="0" presStyleCnt="4"/>
      <dgm:spPr/>
      <dgm:t>
        <a:bodyPr/>
        <a:lstStyle/>
        <a:p>
          <a:endParaRPr lang="ru-RU"/>
        </a:p>
      </dgm:t>
    </dgm:pt>
    <dgm:pt modelId="{AA503FF8-26F4-4E3C-9B56-5C7837CF2DC1}" type="pres">
      <dgm:prSet presAssocID="{E833DB7D-99BC-40B2-933F-1A2054F100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B191D-1A96-4D89-96CC-843642E2775C}" type="pres">
      <dgm:prSet presAssocID="{E833DB7D-99BC-40B2-933F-1A2054F100DA}" presName="tile2" presStyleLbl="node1" presStyleIdx="1" presStyleCnt="4"/>
      <dgm:spPr/>
      <dgm:t>
        <a:bodyPr/>
        <a:lstStyle/>
        <a:p>
          <a:endParaRPr lang="ru-RU"/>
        </a:p>
      </dgm:t>
    </dgm:pt>
    <dgm:pt modelId="{A2C895F7-D765-4A8C-9871-5B3706CDD62C}" type="pres">
      <dgm:prSet presAssocID="{E833DB7D-99BC-40B2-933F-1A2054F100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7C66-448E-4305-BF71-10999CB6BC2C}" type="pres">
      <dgm:prSet presAssocID="{E833DB7D-99BC-40B2-933F-1A2054F100DA}" presName="tile3" presStyleLbl="node1" presStyleIdx="2" presStyleCnt="4"/>
      <dgm:spPr/>
      <dgm:t>
        <a:bodyPr/>
        <a:lstStyle/>
        <a:p>
          <a:endParaRPr lang="ru-RU"/>
        </a:p>
      </dgm:t>
    </dgm:pt>
    <dgm:pt modelId="{6486F211-B8ED-4300-BA49-B12E2B71606A}" type="pres">
      <dgm:prSet presAssocID="{E833DB7D-99BC-40B2-933F-1A2054F100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E6CA-7BA2-4D37-84DF-02136F3158D4}" type="pres">
      <dgm:prSet presAssocID="{E833DB7D-99BC-40B2-933F-1A2054F100DA}" presName="tile4" presStyleLbl="node1" presStyleIdx="3" presStyleCnt="4"/>
      <dgm:spPr/>
      <dgm:t>
        <a:bodyPr/>
        <a:lstStyle/>
        <a:p>
          <a:endParaRPr lang="ru-RU"/>
        </a:p>
      </dgm:t>
    </dgm:pt>
    <dgm:pt modelId="{94751B80-3CF8-470E-9A30-09C2B5D44DD3}" type="pres">
      <dgm:prSet presAssocID="{E833DB7D-99BC-40B2-933F-1A2054F100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EB9D8-8CF2-4EDF-A7DA-E55FF061D9F8}" type="pres">
      <dgm:prSet presAssocID="{E833DB7D-99BC-40B2-933F-1A2054F100DA}" presName="centerTile" presStyleLbl="fgShp" presStyleIdx="0" presStyleCnt="1" custScaleX="26437" custScaleY="51351" custLinFactNeighborX="-1724" custLinFactNeighborY="-94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C26A0-41FC-49CB-970D-3E6897343352}" srcId="{E4DA5EF2-5B66-45F7-A11C-219A9160C694}" destId="{93AA5E52-8416-4B0A-B421-F77E348F0D5A}" srcOrd="2" destOrd="0" parTransId="{015599BF-7506-45E0-9A77-B160254F276D}" sibTransId="{45D7BC74-C1E8-4E12-8792-436CFD5614C2}"/>
    <dgm:cxn modelId="{680875DD-4217-4E33-B512-C6759F3F3C79}" type="presOf" srcId="{067B2DB6-4B14-4731-BACF-E961E659C6F1}" destId="{E01B191D-1A96-4D89-96CC-843642E2775C}" srcOrd="0" destOrd="0" presId="urn:microsoft.com/office/officeart/2005/8/layout/matrix1"/>
    <dgm:cxn modelId="{8248839F-DF0A-4507-A20D-ACF86AE56801}" type="presOf" srcId="{9ED6C75C-D183-471B-AB19-78DEE254985E}" destId="{AA503FF8-26F4-4E3C-9B56-5C7837CF2DC1}" srcOrd="1" destOrd="0" presId="urn:microsoft.com/office/officeart/2005/8/layout/matrix1"/>
    <dgm:cxn modelId="{4F3E8D71-1C72-4A33-BDC3-97B1A5325535}" srcId="{E4DA5EF2-5B66-45F7-A11C-219A9160C694}" destId="{9ED6C75C-D183-471B-AB19-78DEE254985E}" srcOrd="0" destOrd="0" parTransId="{CF54D802-A702-4C1B-B919-7CC3A5188792}" sibTransId="{5AB1E0BE-20A9-4193-9528-AE838D66605F}"/>
    <dgm:cxn modelId="{33017040-F111-4F33-AA8E-36D4A115AC16}" type="presOf" srcId="{9ED6C75C-D183-471B-AB19-78DEE254985E}" destId="{DF34B7CC-EBEB-420C-9743-69918553FBB9}" srcOrd="0" destOrd="0" presId="urn:microsoft.com/office/officeart/2005/8/layout/matrix1"/>
    <dgm:cxn modelId="{C58760C1-2E77-44FF-A066-FCC59622732A}" type="presOf" srcId="{E4DA5EF2-5B66-45F7-A11C-219A9160C694}" destId="{0F8EB9D8-8CF2-4EDF-A7DA-E55FF061D9F8}" srcOrd="0" destOrd="0" presId="urn:microsoft.com/office/officeart/2005/8/layout/matrix1"/>
    <dgm:cxn modelId="{6B114AD8-5625-4636-AB99-C51AFF012381}" srcId="{E4DA5EF2-5B66-45F7-A11C-219A9160C694}" destId="{067B2DB6-4B14-4731-BACF-E961E659C6F1}" srcOrd="1" destOrd="0" parTransId="{3D46317E-E26D-48E0-82CA-AA6191D00FE8}" sibTransId="{8EDD5CC6-0CCA-4C79-9EFE-AE41A896A9EC}"/>
    <dgm:cxn modelId="{D57BE0C6-0859-49E6-BF7B-D02F5EC554EF}" type="presOf" srcId="{E32258E2-2D99-47DC-91C8-4C0B7D5C73BC}" destId="{94751B80-3CF8-470E-9A30-09C2B5D44DD3}" srcOrd="1" destOrd="0" presId="urn:microsoft.com/office/officeart/2005/8/layout/matrix1"/>
    <dgm:cxn modelId="{2A4ADE40-2DE1-499D-ACF7-92C5DC4C13C0}" srcId="{E4DA5EF2-5B66-45F7-A11C-219A9160C694}" destId="{E32258E2-2D99-47DC-91C8-4C0B7D5C73BC}" srcOrd="3" destOrd="0" parTransId="{E81EFD96-1983-43B1-A165-CC4C2B14DF2C}" sibTransId="{DC726309-BA1C-4CC9-8D49-D9B20610D7BF}"/>
    <dgm:cxn modelId="{F6E2B48F-BC2C-4419-8A93-2FC7270DAF10}" type="presOf" srcId="{E32258E2-2D99-47DC-91C8-4C0B7D5C73BC}" destId="{75B8E6CA-7BA2-4D37-84DF-02136F3158D4}" srcOrd="0" destOrd="0" presId="urn:microsoft.com/office/officeart/2005/8/layout/matrix1"/>
    <dgm:cxn modelId="{6BCE24C1-D7AA-42D8-B01C-9FFD9CFB240A}" type="presOf" srcId="{93AA5E52-8416-4B0A-B421-F77E348F0D5A}" destId="{6486F211-B8ED-4300-BA49-B12E2B71606A}" srcOrd="1" destOrd="0" presId="urn:microsoft.com/office/officeart/2005/8/layout/matrix1"/>
    <dgm:cxn modelId="{9DE70AE8-1BC8-4D09-B7A4-DCC3A81F5A1D}" srcId="{E833DB7D-99BC-40B2-933F-1A2054F100DA}" destId="{E4DA5EF2-5B66-45F7-A11C-219A9160C694}" srcOrd="0" destOrd="0" parTransId="{87C60F1E-BFE0-44B1-9578-D3E9C8E34ABB}" sibTransId="{0235EFF3-D50D-4EA9-80CF-6F4C56210503}"/>
    <dgm:cxn modelId="{A7B1FF4A-1479-4ED4-A950-04B93E9C9A72}" type="presOf" srcId="{067B2DB6-4B14-4731-BACF-E961E659C6F1}" destId="{A2C895F7-D765-4A8C-9871-5B3706CDD62C}" srcOrd="1" destOrd="0" presId="urn:microsoft.com/office/officeart/2005/8/layout/matrix1"/>
    <dgm:cxn modelId="{5BEC73C2-105C-4CFF-99A9-6E275DAFA871}" type="presOf" srcId="{93AA5E52-8416-4B0A-B421-F77E348F0D5A}" destId="{63907C66-448E-4305-BF71-10999CB6BC2C}" srcOrd="0" destOrd="0" presId="urn:microsoft.com/office/officeart/2005/8/layout/matrix1"/>
    <dgm:cxn modelId="{FE23E5BD-7821-416A-AA63-4DDA10FACE5A}" type="presOf" srcId="{E833DB7D-99BC-40B2-933F-1A2054F100DA}" destId="{4ACB0BC6-E6A8-471A-8480-66C6F27C0A53}" srcOrd="0" destOrd="0" presId="urn:microsoft.com/office/officeart/2005/8/layout/matrix1"/>
    <dgm:cxn modelId="{FC29AB15-BD72-420D-980B-2C811897E935}" type="presParOf" srcId="{4ACB0BC6-E6A8-471A-8480-66C6F27C0A53}" destId="{FC593970-75D5-46C5-9C0C-A09930F8F4F8}" srcOrd="0" destOrd="0" presId="urn:microsoft.com/office/officeart/2005/8/layout/matrix1"/>
    <dgm:cxn modelId="{1207B98B-0BEA-4BC2-B7F5-20500B09BD7D}" type="presParOf" srcId="{FC593970-75D5-46C5-9C0C-A09930F8F4F8}" destId="{DF34B7CC-EBEB-420C-9743-69918553FBB9}" srcOrd="0" destOrd="0" presId="urn:microsoft.com/office/officeart/2005/8/layout/matrix1"/>
    <dgm:cxn modelId="{34B6A66C-6CCB-46C5-827A-57891EA10DCA}" type="presParOf" srcId="{FC593970-75D5-46C5-9C0C-A09930F8F4F8}" destId="{AA503FF8-26F4-4E3C-9B56-5C7837CF2DC1}" srcOrd="1" destOrd="0" presId="urn:microsoft.com/office/officeart/2005/8/layout/matrix1"/>
    <dgm:cxn modelId="{15EE6BA9-72D1-4B4C-B2D4-6F341DE08FBA}" type="presParOf" srcId="{FC593970-75D5-46C5-9C0C-A09930F8F4F8}" destId="{E01B191D-1A96-4D89-96CC-843642E2775C}" srcOrd="2" destOrd="0" presId="urn:microsoft.com/office/officeart/2005/8/layout/matrix1"/>
    <dgm:cxn modelId="{0BCF2BD1-D372-423D-AE2E-449BA7982006}" type="presParOf" srcId="{FC593970-75D5-46C5-9C0C-A09930F8F4F8}" destId="{A2C895F7-D765-4A8C-9871-5B3706CDD62C}" srcOrd="3" destOrd="0" presId="urn:microsoft.com/office/officeart/2005/8/layout/matrix1"/>
    <dgm:cxn modelId="{7E5F0375-1334-4AE7-A1B9-7E052EF0AEF6}" type="presParOf" srcId="{FC593970-75D5-46C5-9C0C-A09930F8F4F8}" destId="{63907C66-448E-4305-BF71-10999CB6BC2C}" srcOrd="4" destOrd="0" presId="urn:microsoft.com/office/officeart/2005/8/layout/matrix1"/>
    <dgm:cxn modelId="{7A1ADDC9-8BA9-4406-A4E5-C6FC49D9EE6A}" type="presParOf" srcId="{FC593970-75D5-46C5-9C0C-A09930F8F4F8}" destId="{6486F211-B8ED-4300-BA49-B12E2B71606A}" srcOrd="5" destOrd="0" presId="urn:microsoft.com/office/officeart/2005/8/layout/matrix1"/>
    <dgm:cxn modelId="{BEBA2FA9-F9F0-4E8F-A34D-1B3DA1521B4A}" type="presParOf" srcId="{FC593970-75D5-46C5-9C0C-A09930F8F4F8}" destId="{75B8E6CA-7BA2-4D37-84DF-02136F3158D4}" srcOrd="6" destOrd="0" presId="urn:microsoft.com/office/officeart/2005/8/layout/matrix1"/>
    <dgm:cxn modelId="{46B4B03B-81A5-46FC-A730-F9B66AE6E7BF}" type="presParOf" srcId="{FC593970-75D5-46C5-9C0C-A09930F8F4F8}" destId="{94751B80-3CF8-470E-9A30-09C2B5D44DD3}" srcOrd="7" destOrd="0" presId="urn:microsoft.com/office/officeart/2005/8/layout/matrix1"/>
    <dgm:cxn modelId="{9F2B95BF-45EC-42E5-8FDF-02F3782B37F5}" type="presParOf" srcId="{4ACB0BC6-E6A8-471A-8480-66C6F27C0A53}" destId="{0F8EB9D8-8CF2-4EDF-A7DA-E55FF061D9F8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0AD20-71F9-4F6F-8179-20D3F153458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C426C-22A9-44FC-A375-75A25DF3AA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43.png"/><Relationship Id="rId1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1442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«Формування логіко-математичної компетентності та розумових умінь і навичок в дітей дошкільного віку за допомогою блоків Дьонеша»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053" name="Picture 5" descr="C:\Users\User\Downloads\Блоки Дьонеш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24"/>
            <a:ext cx="5208605" cy="2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578393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Вихователь: Віра КАСЬЯНЕНКО</a:t>
            </a:r>
          </a:p>
          <a:p>
            <a:r>
              <a:rPr lang="uk-UA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Запорізької початкової школи “Еврика”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spc="300" dirty="0" smtClean="0">
                <a:solidFill>
                  <a:srgbClr val="002060"/>
                </a:solidFill>
                <a:latin typeface="Arial Black" pitchFamily="34" charset="0"/>
              </a:rPr>
              <a:t>Другий етап “Правила гри” з блока Дьонеша:    </a:t>
            </a:r>
          </a:p>
          <a:p>
            <a:pPr algn="ctr"/>
            <a:endParaRPr lang="ru-RU" sz="2400" i="1" spc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spc="300" dirty="0" smtClean="0">
                <a:solidFill>
                  <a:srgbClr val="002060"/>
                </a:solidFill>
                <a:latin typeface="Arial Black" pitchFamily="34" charset="0"/>
              </a:rPr>
              <a:t>Є важливим кроком для встановлення структури та розуміння способу роботи з цими блоками:</a:t>
            </a:r>
          </a:p>
          <a:p>
            <a:pPr>
              <a:buFont typeface="Wingdings" pitchFamily="2" charset="2"/>
              <a:buChar char="ü"/>
            </a:pPr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поясніть ціль гри;</a:t>
            </a:r>
          </a:p>
          <a:p>
            <a:pPr>
              <a:buFont typeface="Wingdings" pitchFamily="2" charset="2"/>
              <a:buChar char="ü"/>
            </a:pP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визначте правила використання;</a:t>
            </a:r>
          </a:p>
          <a:p>
            <a:pPr>
              <a:buFont typeface="Wingdings" pitchFamily="2" charset="2"/>
              <a:buChar char="ü"/>
            </a:pP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демонстрація прикладів;</a:t>
            </a:r>
          </a:p>
          <a:p>
            <a:pPr>
              <a:buFont typeface="Wingdings" pitchFamily="2" charset="2"/>
              <a:buChar char="ü"/>
            </a:pP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запропонуйте завдання;</a:t>
            </a:r>
          </a:p>
          <a:p>
            <a:pPr>
              <a:buFont typeface="Wingdings" pitchFamily="2" charset="2"/>
              <a:buChar char="ü"/>
            </a:pP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стимулюйте креативність;</a:t>
            </a:r>
          </a:p>
          <a:p>
            <a:pPr>
              <a:buFont typeface="Wingdings" pitchFamily="2" charset="2"/>
              <a:buChar char="ü"/>
            </a:pP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обговорення правил та стратегій.</a:t>
            </a:r>
            <a:endParaRPr lang="ru-RU" b="1" i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17" y="2928934"/>
            <a:ext cx="3263883" cy="5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929066"/>
            <a:ext cx="7224713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429264"/>
            <a:ext cx="3101975" cy="126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429264"/>
            <a:ext cx="3132137" cy="122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250030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Arial Black" pitchFamily="34" charset="0"/>
              </a:rPr>
              <a:t>Колір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5857884" y="2357430"/>
            <a:ext cx="3143272" cy="1357322"/>
          </a:xfrm>
          <a:prstGeom prst="arc">
            <a:avLst>
              <a:gd name="adj1" fmla="val 16200000"/>
              <a:gd name="adj2" fmla="val 161129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43576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Форма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57864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>Розмір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57150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Товщина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Третій етап "Порівняння»</a:t>
            </a:r>
          </a:p>
          <a:p>
            <a:pPr algn="just"/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spc="300" dirty="0" smtClean="0"/>
              <a:t>	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Діти спочатку опановують вміння виявляти і абстрагувати в предметах: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одну властивість (колір, форма, розмір, товщина), порівнювати, класифікувати і узагальнювати предмети по кожній з цих властивостей;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 двома властивостями (колір і форма, форма і розмір, розмір і товщина і т. д.);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 трьома (кольором, формою і розміром; формою, розміром і товщиною; кольором, розміром і товщиною);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 чотирма властивостями (колір, форма, розмір і товщина). При цьому в одній і тій же вправі легко можна міняти міру складності завдання з урахуванням можливостей дітей.</a:t>
            </a:r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i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72140"/>
            <a:ext cx="1385920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715016"/>
            <a:ext cx="815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6286520"/>
            <a:ext cx="6556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715016"/>
            <a:ext cx="6635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5500702"/>
            <a:ext cx="1813319" cy="11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643578"/>
            <a:ext cx="1343144" cy="10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    Четвертий етап "Мова символів" </a:t>
            </a:r>
          </a:p>
          <a:p>
            <a:endParaRPr lang="uk-UA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роботі з логічними блоками Дьонеша спрямований на розвиток навичок сприйняття, розуміння та використання символів для вираження ідей та концепцій.</a:t>
            </a:r>
            <a:endParaRPr lang="ru-RU" b="1" i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00306"/>
            <a:ext cx="1882775" cy="89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1193277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428868"/>
            <a:ext cx="1083581" cy="91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500306"/>
            <a:ext cx="109836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3643314"/>
            <a:ext cx="1882775" cy="89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571876"/>
            <a:ext cx="1285317" cy="10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3643314"/>
            <a:ext cx="1025475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643314"/>
            <a:ext cx="1129268" cy="88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072074"/>
            <a:ext cx="1866900" cy="89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5000636"/>
            <a:ext cx="1206193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40" y="5072074"/>
            <a:ext cx="1179315" cy="95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71934" y="5072074"/>
            <a:ext cx="11626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57554" y="2428868"/>
            <a:ext cx="4429156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3643314"/>
            <a:ext cx="450059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5072074"/>
            <a:ext cx="478634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5072074"/>
            <a:ext cx="4643470" cy="10001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  П’ятий етап «Варіативність» та «Заперечення»  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Ігри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 блоками ускладнюються за рахунок введення значка заперечення «не». Такі ігри формують у дітей поняття про заперечення</a:t>
            </a:r>
            <a:endParaRPr lang="ru-RU" b="1" i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295851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143248"/>
            <a:ext cx="319214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17762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214818"/>
            <a:ext cx="1428760" cy="114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357826"/>
            <a:ext cx="1153766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214554"/>
            <a:ext cx="1198345" cy="93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2214554"/>
            <a:ext cx="1129268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2214554"/>
            <a:ext cx="1025475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878" y="3071810"/>
            <a:ext cx="1267471" cy="102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10732" y="3143248"/>
            <a:ext cx="125208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31812" y="3143248"/>
            <a:ext cx="2312188" cy="11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4286256"/>
            <a:ext cx="1216135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357694"/>
            <a:ext cx="137685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4357694"/>
            <a:ext cx="1882775" cy="89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30110" y="5286388"/>
            <a:ext cx="110435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9058" y="5286388"/>
            <a:ext cx="1206193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72066" y="5286388"/>
            <a:ext cx="1882775" cy="89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928794" y="2285992"/>
            <a:ext cx="5643602" cy="8572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3214686"/>
            <a:ext cx="8072494" cy="10001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4357694"/>
            <a:ext cx="4929222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5357826"/>
            <a:ext cx="4643470" cy="9286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Ефективність використання логічних блоків Дьонеша в дошкільній освіті: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досягнення у вивченні математики та розвитку логічного мислення;</a:t>
            </a:r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605627" cy="20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43248"/>
            <a:ext cx="2820132" cy="23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14884"/>
            <a:ext cx="3064082" cy="170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6248" y="1500174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підвищення інтересу дітей до навчання;</a:t>
            </a:r>
          </a:p>
          <a:p>
            <a:pPr marL="0" lvl="1" algn="ctr">
              <a:buFont typeface="Wingdings" pitchFamily="2" charset="2"/>
              <a:buChar char="ü"/>
            </a:pPr>
            <a:endParaRPr lang="ru-RU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сприяють розвитку мовлення: діти вчаться міркувати, вступають в діалог зі своїми однолітками, будують свої висловлювання;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364331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uk-UA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підготовка дітей до подальшого навчання у школі.</a:t>
            </a:r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27721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Гра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 «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Збери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цукерки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endParaRPr lang="ru-RU" sz="28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800" b="1" i="1" spc="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столах лежать блоки,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схеми</a:t>
            </a:r>
            <a:r>
              <a:rPr lang="uk-UA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картки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позначеннями</a:t>
            </a:r>
            <a:r>
              <a:rPr lang="uk-UA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цифри, яку цифру обере дитина, стільки «цукерок» вона збирає)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Діти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повинні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розставити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блоки 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схемі-картці. Після виконання завдання аналізуємо правильність його виконання) і вихователь пропонує кожній дитині порахувати, скільки цукерок було у нього, описати їх, і знайти картку з числовим позначенням, яка вказує на кількість блоків на схемі.</a:t>
            </a:r>
            <a:endParaRPr lang="ru-RU" b="1" i="1" spc="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643578"/>
            <a:ext cx="2643206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зображення_viber_2024-02-19_11-08-44-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93734" y="3821910"/>
            <a:ext cx="1000133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User\Downloads\зображення_viber_2024-02-19_11-08-44-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78694" y="3821910"/>
            <a:ext cx="1000133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User\Downloads\зображення_viber_2024-02-19_11-08-44-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36214" y="3821910"/>
            <a:ext cx="1000133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643578"/>
            <a:ext cx="2643206" cy="61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643578"/>
            <a:ext cx="2748389" cy="64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378619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Наприклад:</a:t>
            </a:r>
            <a:endParaRPr lang="ru-RU" sz="2400" i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3500438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цукерки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357290" y="4786322"/>
            <a:ext cx="714380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4786322"/>
            <a:ext cx="285752" cy="428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4714884"/>
            <a:ext cx="1000132" cy="5715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45005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Всі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фігурки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складаються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мішок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дістає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фігурку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мішка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характеризує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декількох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ознаках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називає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форму ,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розмір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товщину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не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виймаючи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мішка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 можна провірити свою інтуїцію – відгадати колір фігури.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1429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2060"/>
                </a:solidFill>
                <a:latin typeface="Arial Black" pitchFamily="34" charset="0"/>
              </a:rPr>
              <a:t>Гра </a:t>
            </a:r>
            <a:r>
              <a:rPr lang="uk-UA" sz="2800" i="1" dirty="0" smtClean="0">
                <a:solidFill>
                  <a:srgbClr val="002060"/>
                </a:solidFill>
                <a:latin typeface="Arial Black" pitchFamily="34" charset="0"/>
              </a:rPr>
              <a:t>“Мішечок”</a:t>
            </a:r>
            <a:endParaRPr lang="ru-RU" sz="28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2919418" cy="424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5929322" y="3357562"/>
            <a:ext cx="714380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4857760"/>
            <a:ext cx="285752" cy="428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4143380"/>
            <a:ext cx="1000132" cy="5715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29322" y="4643446"/>
            <a:ext cx="571504" cy="57150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58016" y="3214686"/>
            <a:ext cx="1000132" cy="85725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643834" y="5072074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85860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pc="300" dirty="0" smtClean="0">
                <a:solidFill>
                  <a:srgbClr val="002060"/>
                </a:solidFill>
                <a:latin typeface="Arial Black" pitchFamily="34" charset="0"/>
              </a:rPr>
              <a:t>Дякую за увагу! </a:t>
            </a:r>
          </a:p>
          <a:p>
            <a:pPr algn="just"/>
            <a:r>
              <a:rPr lang="ru-RU" sz="2800" b="1" i="1" spc="300" dirty="0" smtClean="0">
                <a:solidFill>
                  <a:srgbClr val="002060"/>
                </a:solidFill>
                <a:latin typeface="Arial Black" pitchFamily="34" charset="0"/>
              </a:rPr>
              <a:t>Якщо у вас є бажання дізнатися більше або отримати консультацію щодо використання логічних блоків Дьонеша в дошкільній освіті, будь ласка, звертайтеся.</a:t>
            </a:r>
            <a:endParaRPr lang="ru-RU" sz="2800" b="1" i="1" spc="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357694"/>
            <a:ext cx="5243513" cy="201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071546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Мета полягає у формуванні логіко-математичної компетентності та розвитку розумових умінь і навичок у дошкільників за допомогою використання блоків Дьонеша. </a:t>
            </a:r>
            <a:endParaRPr lang="ru-RU" sz="28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4429156" cy="193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500063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Це дуже цікавий та корисний підхід, оскільки блоки Дьонеша відомі своєю здатністю розвивати логічне мислення та математичні навички, а також сприяють соціальному та творчому розвитку.</a:t>
            </a:r>
            <a:endParaRPr lang="ru-RU" sz="20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142984"/>
            <a:ext cx="6715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Історія логічних блоків Дьонеша починається з 1960-х років, коли угорський вчений та вчител Золтан Дьонеш створив ці конструкторські блоки як засіб для розвитку творчості та математичного мислення в дітей. Сьогодні логічні блоки Дьонеша є популярним засобом для розвитку креативності, логічного мислення та математичних навичок в дітей у багатьох країнах світу. Вони використовуються як в навчальних закладах, так і вдома, як інструмент для навчання та розваг.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57364"/>
            <a:ext cx="2201863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071942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Логічні блоки Дьонеша - це конструкторська гра, яка складається з 48 геометричних фігур різних форм, кольорів та розмірів, які можна складати разом, утворюючи різноманітні візуальні комбінації. Вони використовуються для розвитку логічного мислення, творчості, математичних та конструктивних навичок у дітей та дорослих.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85728"/>
            <a:ext cx="857256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715272" y="214290"/>
            <a:ext cx="928694" cy="64294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57166"/>
            <a:ext cx="571504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57884" y="214290"/>
            <a:ext cx="714380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Основні складові та принципи функціонування:</a:t>
            </a:r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428596" y="1214422"/>
          <a:ext cx="828680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3143240" y="3000372"/>
            <a:ext cx="571504" cy="57150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000100" y="2928934"/>
            <a:ext cx="714380" cy="64294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1643050"/>
            <a:ext cx="928694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57161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500570"/>
            <a:ext cx="642942" cy="6429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714876" y="4000504"/>
            <a:ext cx="928694" cy="50006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4429132"/>
            <a:ext cx="1500198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643702" y="5000636"/>
            <a:ext cx="285752" cy="28575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429520" y="5000636"/>
            <a:ext cx="285752" cy="28575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3929066"/>
            <a:ext cx="571504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500826" y="3000372"/>
            <a:ext cx="214314" cy="2143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429388" y="2643182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429388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143636" y="3000372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786578" y="3000372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4429132"/>
            <a:ext cx="714380" cy="35719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071670" y="4429132"/>
            <a:ext cx="35719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3000364" y="442913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714744" y="4429132"/>
            <a:ext cx="357190" cy="3571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Основні складові та принципи функціонування: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82153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Елементи конструктора:  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Логічні блоки Дьонеша складаються з різних елементів та відрізняються за </a:t>
            </a: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формою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квадрат, трикутник, коло, прямокутник)</a:t>
            </a:r>
          </a:p>
          <a:p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Кожен елемент має власні характеристики, такі як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кольор </a:t>
            </a:r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(червоні, сині, жовті);</a:t>
            </a:r>
          </a:p>
          <a:p>
            <a:pPr lvl="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розміром </a:t>
            </a:r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(великі, маленькі);</a:t>
            </a:r>
          </a:p>
          <a:p>
            <a:pPr lvl="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товщина </a:t>
            </a:r>
            <a:r>
              <a:rPr lang="uk-UA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(товсті та тонкі);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400050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01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2. Стимулювання творчості: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Основний принцип функціонування логічних блоків Дьонеша полягає в тому, щоб дати дітям вільну та творчу можливість створювати різноманітні конструкції та моделі з елементів. Це сприяє розвитку їхньої уяви та творчого мислення.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636"/>
            <a:ext cx="2493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357826"/>
            <a:ext cx="986774" cy="13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928934"/>
            <a:ext cx="134590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071810"/>
            <a:ext cx="18415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928934"/>
            <a:ext cx="1901493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143512"/>
            <a:ext cx="277838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928934"/>
            <a:ext cx="1395982" cy="222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3. Розвиток логічного мислення: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8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Логічні блоки Дьонеша також призначені для розвитку логічного мислення у дітей. Вони можуть використовуватися для створення логічних послідовностей, розв'язування головоломок або математичних завдань, що сприяє розвитку аналітичних та проблемних навичок.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43042" y="364331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6314" y="364331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14546" y="3643314"/>
            <a:ext cx="428628" cy="42862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42976" y="3643314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86248" y="3643314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86182" y="3643314"/>
            <a:ext cx="428628" cy="42862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14678" y="364331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714612" y="3643314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57818" y="3643314"/>
            <a:ext cx="428628" cy="42862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4" y="342900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6000" dirty="0" smtClean="0"/>
              <a:t> </a:t>
            </a:r>
            <a:endParaRPr lang="ru-RU" sz="6000" dirty="0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1071538" y="4643446"/>
            <a:ext cx="714380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1928794" y="4643445"/>
            <a:ext cx="500066" cy="5000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4643446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4643446"/>
            <a:ext cx="714380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214810" y="4643446"/>
            <a:ext cx="500066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4643446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57158" y="450057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6000" dirty="0" smtClean="0"/>
              <a:t> </a:t>
            </a:r>
            <a:endParaRPr lang="ru-RU" sz="6000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000100" y="5500702"/>
            <a:ext cx="1000132" cy="85725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5500702"/>
            <a:ext cx="857256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357554" y="5429264"/>
            <a:ext cx="1071570" cy="100013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4572000" y="5429264"/>
            <a:ext cx="1000132" cy="85725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5429264"/>
            <a:ext cx="857256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858016" y="5357826"/>
            <a:ext cx="1071570" cy="100013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5500702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3582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   4. </a:t>
            </a:r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Навчання через гру: </a:t>
            </a:r>
          </a:p>
          <a:p>
            <a:endParaRPr lang="ru-RU" sz="32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Логічні блоки Дьонеша є відмінним інструментом для навчання через гру. Вони дозволяють дітям весело проводити час, експериментуючи та вивчаючи різноманітні концепції, такі як геометричні фігури, кольори, форми, логіка та математика.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ownloads\зображення_viber_2024-02-17_02-21-35-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2625213" cy="35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ownloads\зображення_viber_2024-02-17_02-21-35-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2357472" cy="315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571744"/>
            <a:ext cx="2035588" cy="205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72008"/>
            <a:ext cx="1860485" cy="205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16540138_17-p-fon-dlya-prezentatsii-matematik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Етапи “Знайомство” з блоками Дьонеша: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Перший етап "Знайомство" з логічними блоками Дьонеша вельми важливий, оскільки він створює основу для подальшого використання конструювання та розвитку дитячих навичок:		</a:t>
            </a:r>
          </a:p>
          <a:p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1. Показати та описати блоки;</a:t>
            </a:r>
          </a:p>
          <a:p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Дозвольте дітям досліджувати;</a:t>
            </a:r>
          </a:p>
          <a:p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3. С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творіть прості моделі конструювання разом;</a:t>
            </a:r>
          </a:p>
          <a:p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Назвіть геометричні фігури та класифікуйте їх;</a:t>
            </a:r>
          </a:p>
          <a:p>
            <a:r>
              <a:rPr lang="uk-UA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Запропонуйте прості завдання;</a:t>
            </a:r>
          </a:p>
          <a:p>
            <a:r>
              <a:rPr lang="ru-RU" b="1" i="1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6. Похвалюйте та заохочуйте.</a:t>
            </a:r>
            <a:endParaRPr lang="ru-RU" b="1" i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83038" y="3560972"/>
            <a:ext cx="2095920" cy="340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14818"/>
            <a:ext cx="3619504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518</Words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*</cp:lastModifiedBy>
  <cp:revision>111</cp:revision>
  <dcterms:created xsi:type="dcterms:W3CDTF">2024-02-16T07:45:57Z</dcterms:created>
  <dcterms:modified xsi:type="dcterms:W3CDTF">2024-02-19T11:16:42Z</dcterms:modified>
</cp:coreProperties>
</file>