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5DED"/>
    <a:srgbClr val="F195F3"/>
    <a:srgbClr val="AC14B0"/>
    <a:srgbClr val="33CCCC"/>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14F2D36-D34A-486F-A40A-FFE0AA7181EC}" type="datetimeFigureOut">
              <a:rPr lang="ru-RU" smtClean="0"/>
              <a:t>28.03.2024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2A6C3E0-B18C-496F-A27F-82A2435F31A5}" type="slidenum">
              <a:rPr lang="ru-RU" smtClean="0"/>
              <a:t>‹#›</a:t>
            </a:fld>
            <a:endParaRPr lang="ru-RU"/>
          </a:p>
        </p:txBody>
      </p:sp>
    </p:spTree>
    <p:extLst>
      <p:ext uri="{BB962C8B-B14F-4D97-AF65-F5344CB8AC3E}">
        <p14:creationId xmlns:p14="http://schemas.microsoft.com/office/powerpoint/2010/main" val="1932728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14F2D36-D34A-486F-A40A-FFE0AA7181EC}" type="datetimeFigureOut">
              <a:rPr lang="ru-RU" smtClean="0"/>
              <a:t>28.03.2024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2A6C3E0-B18C-496F-A27F-82A2435F31A5}" type="slidenum">
              <a:rPr lang="ru-RU" smtClean="0"/>
              <a:t>‹#›</a:t>
            </a:fld>
            <a:endParaRPr lang="ru-RU"/>
          </a:p>
        </p:txBody>
      </p:sp>
    </p:spTree>
    <p:extLst>
      <p:ext uri="{BB962C8B-B14F-4D97-AF65-F5344CB8AC3E}">
        <p14:creationId xmlns:p14="http://schemas.microsoft.com/office/powerpoint/2010/main" val="9914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14F2D36-D34A-486F-A40A-FFE0AA7181EC}" type="datetimeFigureOut">
              <a:rPr lang="ru-RU" smtClean="0"/>
              <a:t>28.03.2024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2A6C3E0-B18C-496F-A27F-82A2435F31A5}" type="slidenum">
              <a:rPr lang="ru-RU" smtClean="0"/>
              <a:t>‹#›</a:t>
            </a:fld>
            <a:endParaRPr lang="ru-RU"/>
          </a:p>
        </p:txBody>
      </p:sp>
    </p:spTree>
    <p:extLst>
      <p:ext uri="{BB962C8B-B14F-4D97-AF65-F5344CB8AC3E}">
        <p14:creationId xmlns:p14="http://schemas.microsoft.com/office/powerpoint/2010/main" val="413061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14F2D36-D34A-486F-A40A-FFE0AA7181EC}" type="datetimeFigureOut">
              <a:rPr lang="ru-RU" smtClean="0"/>
              <a:t>28.03.2024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2A6C3E0-B18C-496F-A27F-82A2435F31A5}" type="slidenum">
              <a:rPr lang="ru-RU" smtClean="0"/>
              <a:t>‹#›</a:t>
            </a:fld>
            <a:endParaRPr lang="ru-RU"/>
          </a:p>
        </p:txBody>
      </p:sp>
    </p:spTree>
    <p:extLst>
      <p:ext uri="{BB962C8B-B14F-4D97-AF65-F5344CB8AC3E}">
        <p14:creationId xmlns:p14="http://schemas.microsoft.com/office/powerpoint/2010/main" val="410923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14F2D36-D34A-486F-A40A-FFE0AA7181EC}" type="datetimeFigureOut">
              <a:rPr lang="ru-RU" smtClean="0"/>
              <a:t>28.03.2024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2A6C3E0-B18C-496F-A27F-82A2435F31A5}" type="slidenum">
              <a:rPr lang="ru-RU" smtClean="0"/>
              <a:t>‹#›</a:t>
            </a:fld>
            <a:endParaRPr lang="ru-RU"/>
          </a:p>
        </p:txBody>
      </p:sp>
    </p:spTree>
    <p:extLst>
      <p:ext uri="{BB962C8B-B14F-4D97-AF65-F5344CB8AC3E}">
        <p14:creationId xmlns:p14="http://schemas.microsoft.com/office/powerpoint/2010/main" val="1528372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14F2D36-D34A-486F-A40A-FFE0AA7181EC}" type="datetimeFigureOut">
              <a:rPr lang="ru-RU" smtClean="0"/>
              <a:t>28.03.2024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2A6C3E0-B18C-496F-A27F-82A2435F31A5}" type="slidenum">
              <a:rPr lang="ru-RU" smtClean="0"/>
              <a:t>‹#›</a:t>
            </a:fld>
            <a:endParaRPr lang="ru-RU"/>
          </a:p>
        </p:txBody>
      </p:sp>
    </p:spTree>
    <p:extLst>
      <p:ext uri="{BB962C8B-B14F-4D97-AF65-F5344CB8AC3E}">
        <p14:creationId xmlns:p14="http://schemas.microsoft.com/office/powerpoint/2010/main" val="912752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14F2D36-D34A-486F-A40A-FFE0AA7181EC}" type="datetimeFigureOut">
              <a:rPr lang="ru-RU" smtClean="0"/>
              <a:t>28.03.2024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2A6C3E0-B18C-496F-A27F-82A2435F31A5}" type="slidenum">
              <a:rPr lang="ru-RU" smtClean="0"/>
              <a:t>‹#›</a:t>
            </a:fld>
            <a:endParaRPr lang="ru-RU"/>
          </a:p>
        </p:txBody>
      </p:sp>
    </p:spTree>
    <p:extLst>
      <p:ext uri="{BB962C8B-B14F-4D97-AF65-F5344CB8AC3E}">
        <p14:creationId xmlns:p14="http://schemas.microsoft.com/office/powerpoint/2010/main" val="3895876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14F2D36-D34A-486F-A40A-FFE0AA7181EC}" type="datetimeFigureOut">
              <a:rPr lang="ru-RU" smtClean="0"/>
              <a:t>28.03.2024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2A6C3E0-B18C-496F-A27F-82A2435F31A5}" type="slidenum">
              <a:rPr lang="ru-RU" smtClean="0"/>
              <a:t>‹#›</a:t>
            </a:fld>
            <a:endParaRPr lang="ru-RU"/>
          </a:p>
        </p:txBody>
      </p:sp>
    </p:spTree>
    <p:extLst>
      <p:ext uri="{BB962C8B-B14F-4D97-AF65-F5344CB8AC3E}">
        <p14:creationId xmlns:p14="http://schemas.microsoft.com/office/powerpoint/2010/main" val="136549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14F2D36-D34A-486F-A40A-FFE0AA7181EC}" type="datetimeFigureOut">
              <a:rPr lang="ru-RU" smtClean="0"/>
              <a:t>28.03.2024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2A6C3E0-B18C-496F-A27F-82A2435F31A5}" type="slidenum">
              <a:rPr lang="ru-RU" smtClean="0"/>
              <a:t>‹#›</a:t>
            </a:fld>
            <a:endParaRPr lang="ru-RU"/>
          </a:p>
        </p:txBody>
      </p:sp>
    </p:spTree>
    <p:extLst>
      <p:ext uri="{BB962C8B-B14F-4D97-AF65-F5344CB8AC3E}">
        <p14:creationId xmlns:p14="http://schemas.microsoft.com/office/powerpoint/2010/main" val="1064797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14F2D36-D34A-486F-A40A-FFE0AA7181EC}" type="datetimeFigureOut">
              <a:rPr lang="ru-RU" smtClean="0"/>
              <a:t>28.03.2024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2A6C3E0-B18C-496F-A27F-82A2435F31A5}" type="slidenum">
              <a:rPr lang="ru-RU" smtClean="0"/>
              <a:t>‹#›</a:t>
            </a:fld>
            <a:endParaRPr lang="ru-RU"/>
          </a:p>
        </p:txBody>
      </p:sp>
    </p:spTree>
    <p:extLst>
      <p:ext uri="{BB962C8B-B14F-4D97-AF65-F5344CB8AC3E}">
        <p14:creationId xmlns:p14="http://schemas.microsoft.com/office/powerpoint/2010/main" val="383061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14F2D36-D34A-486F-A40A-FFE0AA7181EC}" type="datetimeFigureOut">
              <a:rPr lang="ru-RU" smtClean="0"/>
              <a:t>28.03.2024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2A6C3E0-B18C-496F-A27F-82A2435F31A5}" type="slidenum">
              <a:rPr lang="ru-RU" smtClean="0"/>
              <a:t>‹#›</a:t>
            </a:fld>
            <a:endParaRPr lang="ru-RU"/>
          </a:p>
        </p:txBody>
      </p:sp>
    </p:spTree>
    <p:extLst>
      <p:ext uri="{BB962C8B-B14F-4D97-AF65-F5344CB8AC3E}">
        <p14:creationId xmlns:p14="http://schemas.microsoft.com/office/powerpoint/2010/main" val="3054100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F2D36-D34A-486F-A40A-FFE0AA7181EC}" type="datetimeFigureOut">
              <a:rPr lang="ru-RU" smtClean="0"/>
              <a:t>28.03.2024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6C3E0-B18C-496F-A27F-82A2435F31A5}" type="slidenum">
              <a:rPr lang="ru-RU" smtClean="0"/>
              <a:t>‹#›</a:t>
            </a:fld>
            <a:endParaRPr lang="ru-RU"/>
          </a:p>
        </p:txBody>
      </p:sp>
    </p:spTree>
    <p:extLst>
      <p:ext uri="{BB962C8B-B14F-4D97-AF65-F5344CB8AC3E}">
        <p14:creationId xmlns:p14="http://schemas.microsoft.com/office/powerpoint/2010/main" val="3399083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p:nvPr>
        </p:nvSpPr>
        <p:spPr>
          <a:xfrm>
            <a:off x="5172501" y="327546"/>
            <a:ext cx="6769289" cy="4776717"/>
          </a:xfrm>
          <a:noFill/>
          <a:ln w="76200"/>
        </p:spPr>
        <p:style>
          <a:lnRef idx="1">
            <a:schemeClr val="accent1"/>
          </a:lnRef>
          <a:fillRef idx="2">
            <a:schemeClr val="accent1"/>
          </a:fillRef>
          <a:effectRef idx="1">
            <a:schemeClr val="accent1"/>
          </a:effectRef>
          <a:fontRef idx="minor">
            <a:schemeClr val="dk1"/>
          </a:fontRef>
        </p:style>
        <p:txBody>
          <a:bodyPr>
            <a:normAutofit/>
          </a:bodyPr>
          <a:lstStyle/>
          <a:p>
            <a:r>
              <a:rPr lang="ru-RU" sz="4800" dirty="0">
                <a:solidFill>
                  <a:srgbClr val="002060"/>
                </a:solidFill>
                <a:latin typeface="Times New Roman" panose="02020603050405020304" pitchFamily="18" charset="0"/>
                <a:cs typeface="Times New Roman" panose="02020603050405020304" pitchFamily="18" charset="0"/>
              </a:rPr>
              <a:t>П</a:t>
            </a:r>
            <a:r>
              <a:rPr lang="ru-RU" sz="4800" dirty="0" smtClean="0">
                <a:solidFill>
                  <a:srgbClr val="002060"/>
                </a:solidFill>
                <a:latin typeface="Times New Roman" panose="02020603050405020304" pitchFamily="18" charset="0"/>
                <a:cs typeface="Times New Roman" panose="02020603050405020304" pitchFamily="18" charset="0"/>
              </a:rPr>
              <a:t>ідсумки </a:t>
            </a:r>
            <a:r>
              <a:rPr lang="ru-RU" sz="4800" dirty="0" err="1" smtClean="0">
                <a:solidFill>
                  <a:srgbClr val="002060"/>
                </a:solidFill>
                <a:latin typeface="Times New Roman" panose="02020603050405020304" pitchFamily="18" charset="0"/>
                <a:cs typeface="Times New Roman" panose="02020603050405020304" pitchFamily="18" charset="0"/>
              </a:rPr>
              <a:t>роботи</a:t>
            </a:r>
            <a:r>
              <a:rPr lang="ru-RU" sz="4800" dirty="0" smtClean="0">
                <a:solidFill>
                  <a:srgbClr val="002060"/>
                </a:solidFill>
                <a:latin typeface="Times New Roman" panose="02020603050405020304" pitchFamily="18" charset="0"/>
                <a:cs typeface="Times New Roman" panose="02020603050405020304" pitchFamily="18" charset="0"/>
              </a:rPr>
              <a:t> педагог</a:t>
            </a:r>
            <a:r>
              <a:rPr lang="uk-UA" sz="4800" dirty="0" smtClean="0">
                <a:solidFill>
                  <a:srgbClr val="002060"/>
                </a:solidFill>
                <a:latin typeface="Times New Roman" panose="02020603050405020304" pitchFamily="18" charset="0"/>
                <a:cs typeface="Times New Roman" panose="02020603050405020304" pitchFamily="18" charset="0"/>
              </a:rPr>
              <a:t>і</a:t>
            </a:r>
            <a:r>
              <a:rPr lang="ru-RU" sz="4800" dirty="0" err="1" smtClean="0">
                <a:solidFill>
                  <a:srgbClr val="002060"/>
                </a:solidFill>
                <a:latin typeface="Times New Roman" panose="02020603050405020304" pitchFamily="18" charset="0"/>
                <a:cs typeface="Times New Roman" panose="02020603050405020304" pitchFamily="18" charset="0"/>
              </a:rPr>
              <a:t>чного</a:t>
            </a:r>
            <a:r>
              <a:rPr lang="ru-RU" sz="4800" dirty="0" smtClean="0">
                <a:solidFill>
                  <a:srgbClr val="002060"/>
                </a:solidFill>
                <a:latin typeface="Times New Roman" panose="02020603050405020304" pitchFamily="18" charset="0"/>
                <a:cs typeface="Times New Roman" panose="02020603050405020304" pitchFamily="18" charset="0"/>
              </a:rPr>
              <a:t> </a:t>
            </a:r>
            <a:r>
              <a:rPr lang="ru-RU" sz="4800" dirty="0" err="1" smtClean="0">
                <a:solidFill>
                  <a:srgbClr val="002060"/>
                </a:solidFill>
                <a:latin typeface="Times New Roman" panose="02020603050405020304" pitchFamily="18" charset="0"/>
                <a:cs typeface="Times New Roman" panose="02020603050405020304" pitchFamily="18" charset="0"/>
              </a:rPr>
              <a:t>колективу</a:t>
            </a:r>
            <a:r>
              <a:rPr lang="ru-RU" sz="4800" dirty="0" smtClean="0">
                <a:solidFill>
                  <a:srgbClr val="002060"/>
                </a:solidFill>
                <a:latin typeface="Times New Roman" panose="02020603050405020304" pitchFamily="18" charset="0"/>
                <a:cs typeface="Times New Roman" panose="02020603050405020304" pitchFamily="18" charset="0"/>
              </a:rPr>
              <a:t> </a:t>
            </a:r>
            <a:r>
              <a:rPr lang="ru-RU" sz="4800" dirty="0" err="1" smtClean="0">
                <a:solidFill>
                  <a:srgbClr val="002060"/>
                </a:solidFill>
                <a:latin typeface="Times New Roman" panose="02020603050405020304" pitchFamily="18" charset="0"/>
                <a:cs typeface="Times New Roman" panose="02020603050405020304" pitchFamily="18" charset="0"/>
              </a:rPr>
              <a:t>Запорізької</a:t>
            </a:r>
            <a:r>
              <a:rPr lang="ru-RU" sz="4800" dirty="0" smtClean="0">
                <a:solidFill>
                  <a:srgbClr val="002060"/>
                </a:solidFill>
                <a:latin typeface="Times New Roman" panose="02020603050405020304" pitchFamily="18" charset="0"/>
                <a:cs typeface="Times New Roman" panose="02020603050405020304" pitchFamily="18" charset="0"/>
              </a:rPr>
              <a:t> </a:t>
            </a:r>
            <a:r>
              <a:rPr lang="ru-RU" sz="4800" dirty="0" err="1" smtClean="0">
                <a:solidFill>
                  <a:srgbClr val="002060"/>
                </a:solidFill>
                <a:latin typeface="Times New Roman" panose="02020603050405020304" pitchFamily="18" charset="0"/>
                <a:cs typeface="Times New Roman" panose="02020603050405020304" pitchFamily="18" charset="0"/>
              </a:rPr>
              <a:t>початкової</a:t>
            </a:r>
            <a:r>
              <a:rPr lang="ru-RU" sz="4800" dirty="0" smtClean="0">
                <a:solidFill>
                  <a:srgbClr val="002060"/>
                </a:solidFill>
                <a:latin typeface="Times New Roman" panose="02020603050405020304" pitchFamily="18" charset="0"/>
                <a:cs typeface="Times New Roman" panose="02020603050405020304" pitchFamily="18" charset="0"/>
              </a:rPr>
              <a:t> </a:t>
            </a:r>
            <a:r>
              <a:rPr lang="ru-RU" sz="4800" dirty="0" err="1" smtClean="0">
                <a:solidFill>
                  <a:srgbClr val="002060"/>
                </a:solidFill>
                <a:latin typeface="Times New Roman" panose="02020603050405020304" pitchFamily="18" charset="0"/>
                <a:cs typeface="Times New Roman" panose="02020603050405020304" pitchFamily="18" charset="0"/>
              </a:rPr>
              <a:t>школи</a:t>
            </a:r>
            <a:r>
              <a:rPr lang="ru-RU" sz="4800" dirty="0" smtClean="0">
                <a:solidFill>
                  <a:srgbClr val="002060"/>
                </a:solidFill>
                <a:latin typeface="Times New Roman" panose="02020603050405020304" pitchFamily="18" charset="0"/>
                <a:cs typeface="Times New Roman" panose="02020603050405020304" pitchFamily="18" charset="0"/>
              </a:rPr>
              <a:t> «</a:t>
            </a:r>
            <a:r>
              <a:rPr lang="ru-RU" sz="4800" dirty="0" err="1" smtClean="0">
                <a:solidFill>
                  <a:srgbClr val="002060"/>
                </a:solidFill>
                <a:latin typeface="Times New Roman" panose="02020603050405020304" pitchFamily="18" charset="0"/>
                <a:cs typeface="Times New Roman" panose="02020603050405020304" pitchFamily="18" charset="0"/>
              </a:rPr>
              <a:t>Еврика</a:t>
            </a:r>
            <a:r>
              <a:rPr lang="ru-RU" sz="4800" dirty="0" smtClean="0">
                <a:solidFill>
                  <a:srgbClr val="002060"/>
                </a:solidFill>
                <a:latin typeface="Times New Roman" panose="02020603050405020304" pitchFamily="18" charset="0"/>
                <a:cs typeface="Times New Roman" panose="02020603050405020304" pitchFamily="18" charset="0"/>
              </a:rPr>
              <a:t>» над </a:t>
            </a:r>
            <a:r>
              <a:rPr lang="ru-RU" sz="4800" dirty="0" err="1" smtClean="0">
                <a:solidFill>
                  <a:srgbClr val="002060"/>
                </a:solidFill>
                <a:latin typeface="Times New Roman" panose="02020603050405020304" pitchFamily="18" charset="0"/>
                <a:cs typeface="Times New Roman" panose="02020603050405020304" pitchFamily="18" charset="0"/>
              </a:rPr>
              <a:t>пріоритетними</a:t>
            </a:r>
            <a:r>
              <a:rPr lang="ru-RU" sz="4800" dirty="0" smtClean="0">
                <a:solidFill>
                  <a:srgbClr val="002060"/>
                </a:solidFill>
                <a:latin typeface="Times New Roman" panose="02020603050405020304" pitchFamily="18" charset="0"/>
                <a:cs typeface="Times New Roman" panose="02020603050405020304" pitchFamily="18" charset="0"/>
              </a:rPr>
              <a:t> </a:t>
            </a:r>
            <a:r>
              <a:rPr lang="ru-RU" sz="4800" dirty="0" err="1" smtClean="0">
                <a:solidFill>
                  <a:srgbClr val="002060"/>
                </a:solidFill>
                <a:latin typeface="Times New Roman" panose="02020603050405020304" pitchFamily="18" charset="0"/>
                <a:cs typeface="Times New Roman" panose="02020603050405020304" pitchFamily="18" charset="0"/>
              </a:rPr>
              <a:t>завданнями</a:t>
            </a:r>
            <a:r>
              <a:rPr lang="ru-RU" sz="4800" dirty="0" smtClean="0">
                <a:solidFill>
                  <a:srgbClr val="002060"/>
                </a:solidFill>
                <a:latin typeface="Times New Roman" panose="02020603050405020304" pitchFamily="18" charset="0"/>
                <a:cs typeface="Times New Roman" panose="02020603050405020304" pitchFamily="18" charset="0"/>
              </a:rPr>
              <a:t> </a:t>
            </a:r>
            <a:br>
              <a:rPr lang="ru-RU" sz="4800" dirty="0" smtClean="0">
                <a:solidFill>
                  <a:srgbClr val="002060"/>
                </a:solidFill>
                <a:latin typeface="Times New Roman" panose="02020603050405020304" pitchFamily="18" charset="0"/>
                <a:cs typeface="Times New Roman" panose="02020603050405020304" pitchFamily="18" charset="0"/>
              </a:rPr>
            </a:br>
            <a:r>
              <a:rPr lang="ru-RU" sz="4800" dirty="0" smtClean="0">
                <a:solidFill>
                  <a:srgbClr val="002060"/>
                </a:solidFill>
                <a:latin typeface="Times New Roman" panose="02020603050405020304" pitchFamily="18" charset="0"/>
                <a:cs typeface="Times New Roman" panose="02020603050405020304" pitchFamily="18" charset="0"/>
              </a:rPr>
              <a:t>у 2019-2024 роках</a:t>
            </a:r>
            <a:endParaRPr lang="ru-RU" sz="4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2686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4"/>
            <a:ext cx="10515600" cy="849527"/>
          </a:xfrm>
        </p:spPr>
        <p:txBody>
          <a:bodyPr>
            <a:normAutofit/>
          </a:bodyPr>
          <a:lstStyle/>
          <a:p>
            <a:pPr algn="ctr"/>
            <a:r>
              <a:rPr lang="uk-UA" sz="3600" b="1" dirty="0" smtClean="0">
                <a:solidFill>
                  <a:srgbClr val="002060"/>
                </a:solidFill>
                <a:latin typeface="Times New Roman" panose="02020603050405020304" pitchFamily="18" charset="0"/>
                <a:cs typeface="Times New Roman" panose="02020603050405020304" pitchFamily="18" charset="0"/>
              </a:rPr>
              <a:t>Міський </a:t>
            </a:r>
            <a:r>
              <a:rPr lang="uk-UA" sz="3600" b="1" dirty="0" err="1" smtClean="0">
                <a:solidFill>
                  <a:srgbClr val="002060"/>
                </a:solidFill>
                <a:latin typeface="Times New Roman" panose="02020603050405020304" pitchFamily="18" charset="0"/>
                <a:cs typeface="Times New Roman" panose="02020603050405020304" pitchFamily="18" charset="0"/>
              </a:rPr>
              <a:t>проєкт</a:t>
            </a:r>
            <a:r>
              <a:rPr lang="uk-UA" sz="3600" b="1" dirty="0" smtClean="0">
                <a:solidFill>
                  <a:srgbClr val="002060"/>
                </a:solidFill>
                <a:latin typeface="Times New Roman" panose="02020603050405020304" pitchFamily="18" charset="0"/>
                <a:cs typeface="Times New Roman" panose="02020603050405020304" pitchFamily="18" charset="0"/>
              </a:rPr>
              <a:t> «Чисте місто – стоп </a:t>
            </a:r>
            <a:r>
              <a:rPr lang="uk-UA" sz="3600" b="1" dirty="0" err="1" smtClean="0">
                <a:solidFill>
                  <a:srgbClr val="002060"/>
                </a:solidFill>
                <a:latin typeface="Times New Roman" panose="02020603050405020304" pitchFamily="18" charset="0"/>
                <a:cs typeface="Times New Roman" panose="02020603050405020304" pitchFamily="18" charset="0"/>
              </a:rPr>
              <a:t>амбозія</a:t>
            </a:r>
            <a:r>
              <a:rPr lang="uk-UA" sz="3600" b="1" dirty="0" smtClean="0">
                <a:solidFill>
                  <a:srgbClr val="002060"/>
                </a:solidFill>
                <a:latin typeface="Times New Roman" panose="02020603050405020304" pitchFamily="18" charset="0"/>
                <a:cs typeface="Times New Roman" panose="02020603050405020304" pitchFamily="18" charset="0"/>
              </a:rPr>
              <a:t>!» </a:t>
            </a:r>
            <a:endParaRPr lang="ru-RU" sz="36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8328">
            <a:off x="8155390" y="1401527"/>
            <a:ext cx="3352232" cy="4469642"/>
          </a:xfrm>
          <a:prstGeom prst="rect">
            <a:avLst/>
          </a:prstGeom>
          <a:ln w="38100">
            <a:solidFill>
              <a:srgbClr val="C00000"/>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2450" y="1678345"/>
            <a:ext cx="3108562" cy="4144749"/>
          </a:xfrm>
          <a:prstGeom prst="rect">
            <a:avLst/>
          </a:prstGeom>
          <a:ln w="38100">
            <a:solidFill>
              <a:srgbClr val="C00000"/>
            </a:solidFill>
          </a:ln>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54128">
            <a:off x="604350" y="1556944"/>
            <a:ext cx="3119107" cy="4158809"/>
          </a:xfrm>
          <a:prstGeom prst="rect">
            <a:avLst/>
          </a:prstGeom>
          <a:ln w="38100">
            <a:solidFill>
              <a:srgbClr val="C00000"/>
            </a:solidFill>
          </a:ln>
        </p:spPr>
      </p:pic>
    </p:spTree>
    <p:extLst>
      <p:ext uri="{BB962C8B-B14F-4D97-AF65-F5344CB8AC3E}">
        <p14:creationId xmlns:p14="http://schemas.microsoft.com/office/powerpoint/2010/main" val="30295441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187703"/>
            <a:ext cx="10515600" cy="863175"/>
          </a:xfrm>
        </p:spPr>
        <p:txBody>
          <a:bodyPr>
            <a:normAutofit/>
          </a:bodyPr>
          <a:lstStyle/>
          <a:p>
            <a:pPr algn="ctr"/>
            <a:r>
              <a:rPr lang="ru-RU" sz="3600" b="1" dirty="0" err="1">
                <a:solidFill>
                  <a:srgbClr val="002060"/>
                </a:solidFill>
                <a:latin typeface="Times New Roman" panose="02020603050405020304" pitchFamily="18" charset="0"/>
                <a:cs typeface="Times New Roman" panose="02020603050405020304" pitchFamily="18" charset="0"/>
              </a:rPr>
              <a:t>П</a:t>
            </a:r>
            <a:r>
              <a:rPr lang="ru-RU" sz="3600" b="1" dirty="0" err="1" smtClean="0">
                <a:solidFill>
                  <a:srgbClr val="002060"/>
                </a:solidFill>
                <a:latin typeface="Times New Roman" panose="02020603050405020304" pitchFamily="18" charset="0"/>
                <a:cs typeface="Times New Roman" panose="02020603050405020304" pitchFamily="18" charset="0"/>
              </a:rPr>
              <a:t>роєкт</a:t>
            </a:r>
            <a:r>
              <a:rPr lang="ru-RU" sz="3600" b="1" dirty="0" smtClean="0">
                <a:solidFill>
                  <a:srgbClr val="002060"/>
                </a:solidFill>
                <a:latin typeface="Times New Roman" panose="02020603050405020304" pitchFamily="18" charset="0"/>
                <a:cs typeface="Times New Roman" panose="02020603050405020304" pitchFamily="18" charset="0"/>
              </a:rPr>
              <a:t> «День </a:t>
            </a:r>
            <a:r>
              <a:rPr lang="ru-RU" sz="3600" b="1" dirty="0" err="1" smtClean="0">
                <a:solidFill>
                  <a:srgbClr val="002060"/>
                </a:solidFill>
                <a:latin typeface="Times New Roman" panose="02020603050405020304" pitchFamily="18" charset="0"/>
                <a:cs typeface="Times New Roman" panose="02020603050405020304" pitchFamily="18" charset="0"/>
              </a:rPr>
              <a:t>Землі</a:t>
            </a:r>
            <a:r>
              <a:rPr lang="ru-RU" sz="3600" b="1" dirty="0" smtClean="0">
                <a:solidFill>
                  <a:srgbClr val="002060"/>
                </a:solidFill>
                <a:latin typeface="Times New Roman" panose="02020603050405020304" pitchFamily="18" charset="0"/>
                <a:cs typeface="Times New Roman" panose="02020603050405020304" pitchFamily="18" charset="0"/>
              </a:rPr>
              <a:t>»</a:t>
            </a:r>
            <a:endParaRPr lang="ru-RU" sz="36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89" y="406651"/>
            <a:ext cx="2925761" cy="2534441"/>
          </a:xfrm>
          <a:prstGeom prst="rect">
            <a:avLst/>
          </a:prstGeom>
          <a:ln w="38100">
            <a:solidFill>
              <a:srgbClr val="FF0000"/>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788" y="3113397"/>
            <a:ext cx="2555965" cy="3405116"/>
          </a:xfrm>
          <a:prstGeom prst="rect">
            <a:avLst/>
          </a:prstGeom>
          <a:ln w="38100">
            <a:solidFill>
              <a:srgbClr val="FF0000"/>
            </a:solidFill>
          </a:ln>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9098" y="1050878"/>
            <a:ext cx="2428317" cy="3235060"/>
          </a:xfrm>
          <a:prstGeom prst="rect">
            <a:avLst/>
          </a:prstGeom>
          <a:ln w="38100">
            <a:solidFill>
              <a:srgbClr val="FF0000"/>
            </a:solidFill>
          </a:ln>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0536" y="256479"/>
            <a:ext cx="1706751" cy="3697960"/>
          </a:xfrm>
          <a:prstGeom prst="rect">
            <a:avLst/>
          </a:prstGeom>
          <a:ln w="38100">
            <a:solidFill>
              <a:srgbClr val="FF0000"/>
            </a:solidFill>
          </a:ln>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0193" y="1050878"/>
            <a:ext cx="1590489" cy="3446060"/>
          </a:xfrm>
          <a:prstGeom prst="rect">
            <a:avLst/>
          </a:prstGeom>
          <a:ln w="38100">
            <a:solidFill>
              <a:srgbClr val="FF0000"/>
            </a:solidFill>
          </a:ln>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623" y="949957"/>
            <a:ext cx="1837971" cy="3970598"/>
          </a:xfrm>
          <a:prstGeom prst="rect">
            <a:avLst/>
          </a:prstGeom>
          <a:ln w="38100">
            <a:solidFill>
              <a:srgbClr val="FF0000"/>
            </a:solidFill>
          </a:ln>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24998" y="4920555"/>
            <a:ext cx="3247451" cy="1497887"/>
          </a:xfrm>
          <a:prstGeom prst="rect">
            <a:avLst/>
          </a:prstGeom>
          <a:ln w="38100">
            <a:solidFill>
              <a:srgbClr val="FF0000"/>
            </a:solidFill>
          </a:ln>
        </p:spPr>
      </p:pic>
      <p:pic>
        <p:nvPicPr>
          <p:cNvPr id="11" name="Рисунок 10"/>
          <p:cNvPicPr>
            <a:picLocks noChangeAspect="1"/>
          </p:cNvPicPr>
          <p:nvPr/>
        </p:nvPicPr>
        <p:blipFill>
          <a:blip r:embed="rId10"/>
          <a:stretch>
            <a:fillRect/>
          </a:stretch>
        </p:blipFill>
        <p:spPr>
          <a:xfrm>
            <a:off x="10139235" y="4688423"/>
            <a:ext cx="1962150" cy="1962150"/>
          </a:xfrm>
          <a:prstGeom prst="rect">
            <a:avLst/>
          </a:prstGeom>
          <a:ln w="38100">
            <a:solidFill>
              <a:srgbClr val="FF0000"/>
            </a:solidFill>
          </a:ln>
        </p:spPr>
      </p:pic>
    </p:spTree>
    <p:extLst>
      <p:ext uri="{BB962C8B-B14F-4D97-AF65-F5344CB8AC3E}">
        <p14:creationId xmlns:p14="http://schemas.microsoft.com/office/powerpoint/2010/main" val="331769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5"/>
            <a:ext cx="10515600" cy="699400"/>
          </a:xfrm>
        </p:spPr>
        <p:txBody>
          <a:bodyPr>
            <a:normAutofit/>
          </a:bodyPr>
          <a:lstStyle/>
          <a:p>
            <a:pPr algn="ctr"/>
            <a:r>
              <a:rPr lang="ru-RU" sz="3600" b="1" dirty="0" smtClean="0">
                <a:solidFill>
                  <a:srgbClr val="002060"/>
                </a:solidFill>
                <a:latin typeface="Times New Roman" panose="02020603050405020304" pitchFamily="18" charset="0"/>
                <a:cs typeface="Times New Roman" panose="02020603050405020304" pitchFamily="18" charset="0"/>
              </a:rPr>
              <a:t>Заходи до </a:t>
            </a:r>
            <a:r>
              <a:rPr lang="ru-RU" sz="3600" b="1" dirty="0" err="1" smtClean="0">
                <a:solidFill>
                  <a:srgbClr val="002060"/>
                </a:solidFill>
                <a:latin typeface="Times New Roman" panose="02020603050405020304" pitchFamily="18" charset="0"/>
                <a:cs typeface="Times New Roman" panose="02020603050405020304" pitchFamily="18" charset="0"/>
              </a:rPr>
              <a:t>Міжнародного</a:t>
            </a:r>
            <a:r>
              <a:rPr lang="ru-RU" sz="3600" b="1" dirty="0" smtClean="0">
                <a:solidFill>
                  <a:srgbClr val="002060"/>
                </a:solidFill>
                <a:latin typeface="Times New Roman" panose="02020603050405020304" pitchFamily="18" charset="0"/>
                <a:cs typeface="Times New Roman" panose="02020603050405020304" pitchFamily="18" charset="0"/>
              </a:rPr>
              <a:t> Дня </a:t>
            </a:r>
            <a:r>
              <a:rPr lang="ru-RU" sz="3600" b="1" dirty="0" err="1">
                <a:solidFill>
                  <a:srgbClr val="002060"/>
                </a:solidFill>
                <a:latin typeface="Times New Roman" panose="02020603050405020304" pitchFamily="18" charset="0"/>
                <a:cs typeface="Times New Roman" panose="02020603050405020304" pitchFamily="18" charset="0"/>
              </a:rPr>
              <a:t>птахів</a:t>
            </a:r>
            <a:endParaRPr lang="ru-RU" sz="36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31502">
            <a:off x="720526" y="1598924"/>
            <a:ext cx="3067619" cy="4090159"/>
          </a:xfrm>
          <a:prstGeom prst="rect">
            <a:avLst/>
          </a:prstGeom>
          <a:ln w="158750">
            <a:solidFill>
              <a:srgbClr val="EA5DED"/>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70666">
            <a:off x="8196902" y="1610236"/>
            <a:ext cx="3372703" cy="4496937"/>
          </a:xfrm>
          <a:prstGeom prst="rect">
            <a:avLst/>
          </a:prstGeom>
          <a:ln w="149225">
            <a:solidFill>
              <a:srgbClr val="EA5DED"/>
            </a:solidFill>
          </a:ln>
        </p:spPr>
      </p:pic>
      <p:pic>
        <p:nvPicPr>
          <p:cNvPr id="7" name="Рисунок 6"/>
          <p:cNvPicPr>
            <a:picLocks noChangeAspect="1"/>
          </p:cNvPicPr>
          <p:nvPr/>
        </p:nvPicPr>
        <p:blipFill>
          <a:blip r:embed="rId5"/>
          <a:stretch>
            <a:fillRect/>
          </a:stretch>
        </p:blipFill>
        <p:spPr>
          <a:xfrm>
            <a:off x="4113808" y="1386589"/>
            <a:ext cx="3679209" cy="3679209"/>
          </a:xfrm>
          <a:prstGeom prst="rect">
            <a:avLst/>
          </a:prstGeom>
        </p:spPr>
      </p:pic>
    </p:spTree>
    <p:extLst>
      <p:ext uri="{BB962C8B-B14F-4D97-AF65-F5344CB8AC3E}">
        <p14:creationId xmlns:p14="http://schemas.microsoft.com/office/powerpoint/2010/main" val="3778210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Рисунок 2"/>
          <p:cNvPicPr>
            <a:picLocks noChangeAspect="1"/>
          </p:cNvPicPr>
          <p:nvPr/>
        </p:nvPicPr>
        <p:blipFill>
          <a:blip r:embed="rId3"/>
          <a:stretch>
            <a:fillRect/>
          </a:stretch>
        </p:blipFill>
        <p:spPr>
          <a:xfrm>
            <a:off x="9004514" y="1375759"/>
            <a:ext cx="2842186" cy="2833360"/>
          </a:xfrm>
          <a:prstGeom prst="rect">
            <a:avLst/>
          </a:prstGeom>
          <a:ln w="38100">
            <a:solidFill>
              <a:srgbClr val="C00000"/>
            </a:solidFill>
          </a:ln>
        </p:spPr>
      </p:pic>
      <p:sp>
        <p:nvSpPr>
          <p:cNvPr id="2" name="Заголовок 1"/>
          <p:cNvSpPr>
            <a:spLocks noGrp="1"/>
          </p:cNvSpPr>
          <p:nvPr>
            <p:ph type="title"/>
          </p:nvPr>
        </p:nvSpPr>
        <p:spPr>
          <a:xfrm>
            <a:off x="838200" y="365124"/>
            <a:ext cx="10515600" cy="1040595"/>
          </a:xfrm>
        </p:spPr>
        <p:txBody>
          <a:bodyPr>
            <a:normAutofit/>
          </a:bodyPr>
          <a:lstStyle/>
          <a:p>
            <a:pPr algn="ctr"/>
            <a:r>
              <a:rPr lang="uk-UA" sz="3600" b="1" dirty="0" smtClean="0">
                <a:solidFill>
                  <a:srgbClr val="002060"/>
                </a:solidFill>
                <a:latin typeface="Times New Roman" panose="02020603050405020304" pitchFamily="18" charset="0"/>
                <a:cs typeface="Times New Roman" panose="02020603050405020304" pitchFamily="18" charset="0"/>
              </a:rPr>
              <a:t>Тематичні заняття екологічного спрямування</a:t>
            </a:r>
            <a:endParaRPr lang="ru-RU" sz="3600" b="1"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070488" y="4285926"/>
            <a:ext cx="1857375" cy="2476500"/>
          </a:xfrm>
          <a:prstGeom prst="rect">
            <a:avLst/>
          </a:prstGeom>
          <a:ln w="38100">
            <a:solidFill>
              <a:srgbClr val="C00000"/>
            </a:solidFill>
          </a:ln>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248" y="1147919"/>
            <a:ext cx="2476500" cy="1857375"/>
          </a:xfrm>
          <a:prstGeom prst="rect">
            <a:avLst/>
          </a:prstGeom>
          <a:ln w="38100">
            <a:solidFill>
              <a:srgbClr val="C00000"/>
            </a:solidFill>
          </a:ln>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363" y="3535454"/>
            <a:ext cx="2952466" cy="2214350"/>
          </a:xfrm>
          <a:prstGeom prst="rect">
            <a:avLst/>
          </a:prstGeom>
          <a:ln w="38100">
            <a:solidFill>
              <a:srgbClr val="C00000"/>
            </a:solidFill>
          </a:ln>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2490" y="1405719"/>
            <a:ext cx="2622924" cy="1967193"/>
          </a:xfrm>
          <a:prstGeom prst="rect">
            <a:avLst/>
          </a:prstGeom>
          <a:ln w="38100">
            <a:solidFill>
              <a:srgbClr val="C00000"/>
            </a:solidFill>
          </a:ln>
        </p:spPr>
      </p:pic>
      <p:pic>
        <p:nvPicPr>
          <p:cNvPr id="9" name="Рисунок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4700" y="1405719"/>
            <a:ext cx="2476500" cy="1857375"/>
          </a:xfrm>
          <a:prstGeom prst="rect">
            <a:avLst/>
          </a:prstGeom>
          <a:ln w="38100">
            <a:solidFill>
              <a:srgbClr val="C00000"/>
            </a:solidFill>
          </a:ln>
        </p:spPr>
      </p:pic>
      <p:pic>
        <p:nvPicPr>
          <p:cNvPr id="11" name="Рисунок 10"/>
          <p:cNvPicPr>
            <a:picLocks noChangeAspect="1"/>
          </p:cNvPicPr>
          <p:nvPr/>
        </p:nvPicPr>
        <p:blipFill rotWithShape="1">
          <a:blip r:embed="rId9"/>
          <a:srcRect l="-388" t="1151" r="388" b="-1151"/>
          <a:stretch/>
        </p:blipFill>
        <p:spPr>
          <a:xfrm>
            <a:off x="3873543" y="3535454"/>
            <a:ext cx="3932808" cy="2648409"/>
          </a:xfrm>
          <a:prstGeom prst="rect">
            <a:avLst/>
          </a:prstGeom>
          <a:ln w="38100">
            <a:solidFill>
              <a:srgbClr val="C00000"/>
            </a:solidFill>
          </a:ln>
        </p:spPr>
      </p:pic>
    </p:spTree>
    <p:extLst>
      <p:ext uri="{BB962C8B-B14F-4D97-AF65-F5344CB8AC3E}">
        <p14:creationId xmlns:p14="http://schemas.microsoft.com/office/powerpoint/2010/main" val="2018844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5"/>
            <a:ext cx="10515600" cy="1600154"/>
          </a:xfrm>
        </p:spPr>
        <p:txBody>
          <a:bodyPr>
            <a:normAutofit/>
          </a:bodyPr>
          <a:lstStyle/>
          <a:p>
            <a:pPr algn="ctr"/>
            <a:r>
              <a:rPr lang="ru-RU" sz="3600" b="1" dirty="0" err="1" smtClean="0">
                <a:solidFill>
                  <a:srgbClr val="002060"/>
                </a:solidFill>
                <a:latin typeface="Times New Roman" panose="02020603050405020304" pitchFamily="18" charset="0"/>
                <a:cs typeface="Times New Roman" panose="02020603050405020304" pitchFamily="18" charset="0"/>
              </a:rPr>
              <a:t>Благодійний</a:t>
            </a:r>
            <a:r>
              <a:rPr lang="ru-RU" sz="3600" b="1" dirty="0" smtClean="0">
                <a:solidFill>
                  <a:srgbClr val="002060"/>
                </a:solidFill>
                <a:latin typeface="Times New Roman" panose="02020603050405020304" pitchFamily="18" charset="0"/>
                <a:cs typeface="Times New Roman" panose="02020603050405020304" pitchFamily="18" charset="0"/>
              </a:rPr>
              <a:t> </a:t>
            </a:r>
            <a:r>
              <a:rPr lang="ru-RU" sz="3600" b="1" dirty="0" err="1" smtClean="0">
                <a:solidFill>
                  <a:srgbClr val="002060"/>
                </a:solidFill>
                <a:latin typeface="Times New Roman" panose="02020603050405020304" pitchFamily="18" charset="0"/>
                <a:cs typeface="Times New Roman" panose="02020603050405020304" pitchFamily="18" charset="0"/>
              </a:rPr>
              <a:t>освітній</a:t>
            </a:r>
            <a:r>
              <a:rPr lang="ru-RU" sz="3600" b="1" dirty="0" smtClean="0">
                <a:solidFill>
                  <a:srgbClr val="002060"/>
                </a:solidFill>
                <a:latin typeface="Times New Roman" panose="02020603050405020304" pitchFamily="18" charset="0"/>
                <a:cs typeface="Times New Roman" panose="02020603050405020304" pitchFamily="18" charset="0"/>
              </a:rPr>
              <a:t> </a:t>
            </a:r>
            <a:r>
              <a:rPr lang="ru-RU" sz="3600" b="1" dirty="0" err="1" smtClean="0">
                <a:solidFill>
                  <a:srgbClr val="002060"/>
                </a:solidFill>
                <a:latin typeface="Times New Roman" panose="02020603050405020304" pitchFamily="18" charset="0"/>
                <a:cs typeface="Times New Roman" panose="02020603050405020304" pitchFamily="18" charset="0"/>
              </a:rPr>
              <a:t>проєкт</a:t>
            </a:r>
            <a:r>
              <a:rPr lang="ru-RU" sz="3600" b="1" dirty="0" smtClean="0">
                <a:solidFill>
                  <a:srgbClr val="002060"/>
                </a:solidFill>
                <a:latin typeface="Times New Roman" panose="02020603050405020304" pitchFamily="18" charset="0"/>
                <a:cs typeface="Times New Roman" panose="02020603050405020304" pitchFamily="18" charset="0"/>
              </a:rPr>
              <a:t> </a:t>
            </a:r>
            <a:r>
              <a:rPr lang="en-US" sz="3600" b="1" dirty="0">
                <a:solidFill>
                  <a:srgbClr val="002060"/>
                </a:solidFill>
                <a:latin typeface="Times New Roman" panose="02020603050405020304" pitchFamily="18" charset="0"/>
                <a:cs typeface="Times New Roman" panose="02020603050405020304" pitchFamily="18" charset="0"/>
              </a:rPr>
              <a:t>Flowers4school</a:t>
            </a:r>
            <a:endParaRPr lang="ru-RU" sz="3600" b="1"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8389835" y="1692322"/>
            <a:ext cx="3383065" cy="2531660"/>
          </a:xfrm>
          <a:prstGeom prst="rect">
            <a:avLst/>
          </a:prstGeom>
          <a:ln w="38100">
            <a:solidFill>
              <a:schemeClr val="accent4">
                <a:lumMod val="60000"/>
                <a:lumOff val="40000"/>
              </a:schemeClr>
            </a:solidFill>
          </a:ln>
        </p:spPr>
      </p:pic>
      <p:pic>
        <p:nvPicPr>
          <p:cNvPr id="5" name="Рисунок 4"/>
          <p:cNvPicPr>
            <a:picLocks noChangeAspect="1"/>
          </p:cNvPicPr>
          <p:nvPr/>
        </p:nvPicPr>
        <p:blipFill>
          <a:blip r:embed="rId4"/>
          <a:stretch>
            <a:fillRect/>
          </a:stretch>
        </p:blipFill>
        <p:spPr>
          <a:xfrm>
            <a:off x="276083" y="1596789"/>
            <a:ext cx="2246763" cy="2995684"/>
          </a:xfrm>
          <a:prstGeom prst="rect">
            <a:avLst/>
          </a:prstGeom>
          <a:ln w="38100">
            <a:solidFill>
              <a:schemeClr val="accent4">
                <a:lumMod val="60000"/>
                <a:lumOff val="40000"/>
              </a:schemeClr>
            </a:solidFill>
          </a:ln>
        </p:spPr>
      </p:pic>
      <p:pic>
        <p:nvPicPr>
          <p:cNvPr id="7" name="Рисунок 6"/>
          <p:cNvPicPr>
            <a:picLocks noChangeAspect="1"/>
          </p:cNvPicPr>
          <p:nvPr/>
        </p:nvPicPr>
        <p:blipFill>
          <a:blip r:embed="rId5"/>
          <a:stretch>
            <a:fillRect/>
          </a:stretch>
        </p:blipFill>
        <p:spPr>
          <a:xfrm>
            <a:off x="3654329" y="1815153"/>
            <a:ext cx="3703093" cy="2777320"/>
          </a:xfrm>
          <a:prstGeom prst="rect">
            <a:avLst/>
          </a:prstGeom>
          <a:ln w="38100">
            <a:solidFill>
              <a:schemeClr val="accent4">
                <a:lumMod val="60000"/>
                <a:lumOff val="40000"/>
              </a:schemeClr>
            </a:solidFill>
          </a:ln>
        </p:spPr>
      </p:pic>
    </p:spTree>
    <p:extLst>
      <p:ext uri="{BB962C8B-B14F-4D97-AF65-F5344CB8AC3E}">
        <p14:creationId xmlns:p14="http://schemas.microsoft.com/office/powerpoint/2010/main" val="32332337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Рисунок 2"/>
          <p:cNvPicPr>
            <a:picLocks noChangeAspect="1"/>
          </p:cNvPicPr>
          <p:nvPr/>
        </p:nvPicPr>
        <p:blipFill>
          <a:blip r:embed="rId3"/>
          <a:stretch>
            <a:fillRect/>
          </a:stretch>
        </p:blipFill>
        <p:spPr>
          <a:xfrm>
            <a:off x="8931322" y="1202162"/>
            <a:ext cx="3092355" cy="3092355"/>
          </a:xfrm>
          <a:prstGeom prst="rect">
            <a:avLst/>
          </a:prstGeom>
        </p:spPr>
      </p:pic>
      <p:sp>
        <p:nvSpPr>
          <p:cNvPr id="2" name="Заголовок 1"/>
          <p:cNvSpPr>
            <a:spLocks noGrp="1"/>
          </p:cNvSpPr>
          <p:nvPr>
            <p:ph type="title"/>
          </p:nvPr>
        </p:nvSpPr>
        <p:spPr>
          <a:xfrm>
            <a:off x="838200" y="365125"/>
            <a:ext cx="10515600" cy="837038"/>
          </a:xfrm>
        </p:spPr>
        <p:txBody>
          <a:bodyPr>
            <a:normAutofit/>
          </a:bodyPr>
          <a:lstStyle/>
          <a:p>
            <a:pPr algn="ctr"/>
            <a:r>
              <a:rPr lang="uk-UA" sz="3600" b="1" dirty="0" smtClean="0">
                <a:solidFill>
                  <a:srgbClr val="002060"/>
                </a:solidFill>
                <a:latin typeface="Times New Roman" panose="02020603050405020304" pitchFamily="18" charset="0"/>
                <a:cs typeface="Times New Roman" panose="02020603050405020304" pitchFamily="18" charset="0"/>
              </a:rPr>
              <a:t>Місячник благоустрою. Толока</a:t>
            </a:r>
            <a:endParaRPr lang="ru-RU" sz="3600" b="1"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4"/>
          <a:stretch>
            <a:fillRect/>
          </a:stretch>
        </p:blipFill>
        <p:spPr>
          <a:xfrm>
            <a:off x="204147" y="3301337"/>
            <a:ext cx="2968388" cy="2968388"/>
          </a:xfrm>
          <a:prstGeom prst="rect">
            <a:avLst/>
          </a:prstGeom>
        </p:spPr>
      </p:pic>
      <p:pic>
        <p:nvPicPr>
          <p:cNvPr id="5" name="Рисунок 4"/>
          <p:cNvPicPr>
            <a:picLocks noChangeAspect="1"/>
          </p:cNvPicPr>
          <p:nvPr/>
        </p:nvPicPr>
        <p:blipFill>
          <a:blip r:embed="rId5"/>
          <a:stretch>
            <a:fillRect/>
          </a:stretch>
        </p:blipFill>
        <p:spPr>
          <a:xfrm>
            <a:off x="5948149" y="3103181"/>
            <a:ext cx="2983173" cy="2983173"/>
          </a:xfrm>
          <a:prstGeom prst="rect">
            <a:avLst/>
          </a:prstGeom>
        </p:spPr>
      </p:pic>
      <p:pic>
        <p:nvPicPr>
          <p:cNvPr id="7" name="Рисунок 6"/>
          <p:cNvPicPr>
            <a:picLocks noChangeAspect="1"/>
          </p:cNvPicPr>
          <p:nvPr/>
        </p:nvPicPr>
        <p:blipFill>
          <a:blip r:embed="rId6"/>
          <a:stretch>
            <a:fillRect/>
          </a:stretch>
        </p:blipFill>
        <p:spPr>
          <a:xfrm>
            <a:off x="3059374" y="1257891"/>
            <a:ext cx="3036626" cy="3036626"/>
          </a:xfrm>
          <a:prstGeom prst="rect">
            <a:avLst/>
          </a:prstGeom>
        </p:spPr>
      </p:pic>
    </p:spTree>
    <p:extLst>
      <p:ext uri="{BB962C8B-B14F-4D97-AF65-F5344CB8AC3E}">
        <p14:creationId xmlns:p14="http://schemas.microsoft.com/office/powerpoint/2010/main" val="1073974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30" y="0"/>
            <a:ext cx="12192000" cy="6858000"/>
          </a:xfrm>
        </p:spPr>
      </p:pic>
      <p:sp>
        <p:nvSpPr>
          <p:cNvPr id="2" name="Заголовок 1"/>
          <p:cNvSpPr>
            <a:spLocks noGrp="1"/>
          </p:cNvSpPr>
          <p:nvPr>
            <p:ph type="title"/>
          </p:nvPr>
        </p:nvSpPr>
        <p:spPr>
          <a:xfrm>
            <a:off x="838200" y="365125"/>
            <a:ext cx="10515600" cy="854076"/>
          </a:xfrm>
        </p:spPr>
        <p:txBody>
          <a:bodyPr>
            <a:normAutofit/>
          </a:bodyPr>
          <a:lstStyle/>
          <a:p>
            <a:pPr algn="ctr"/>
            <a:r>
              <a:rPr lang="uk-UA" sz="3600" b="1" dirty="0" err="1" smtClean="0">
                <a:solidFill>
                  <a:srgbClr val="002060"/>
                </a:solidFill>
                <a:latin typeface="Times New Roman" panose="02020603050405020304" pitchFamily="18" charset="0"/>
                <a:cs typeface="Times New Roman" panose="02020603050405020304" pitchFamily="18" charset="0"/>
              </a:rPr>
              <a:t>Проєкт</a:t>
            </a:r>
            <a:r>
              <a:rPr lang="uk-UA" sz="3600" b="1" dirty="0" smtClean="0">
                <a:solidFill>
                  <a:srgbClr val="002060"/>
                </a:solidFill>
                <a:latin typeface="Times New Roman" panose="02020603050405020304" pitchFamily="18" charset="0"/>
                <a:cs typeface="Times New Roman" panose="02020603050405020304" pitchFamily="18" charset="0"/>
              </a:rPr>
              <a:t> «Город на підвіконні»</a:t>
            </a:r>
            <a:endParaRPr lang="ru-RU" sz="36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b="12230"/>
          <a:stretch/>
        </p:blipFill>
        <p:spPr>
          <a:xfrm rot="384841">
            <a:off x="9252478" y="824751"/>
            <a:ext cx="2631091" cy="3076515"/>
          </a:xfrm>
          <a:prstGeom prst="rect">
            <a:avLst/>
          </a:prstGeom>
          <a:ln w="38100">
            <a:solidFill>
              <a:srgbClr val="92D050"/>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8529" y="1263786"/>
            <a:ext cx="3091668" cy="2318751"/>
          </a:xfrm>
          <a:prstGeom prst="rect">
            <a:avLst/>
          </a:prstGeom>
          <a:ln w="38100">
            <a:solidFill>
              <a:srgbClr val="92D050"/>
            </a:solidFill>
          </a:ln>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28068">
            <a:off x="5978797" y="4202326"/>
            <a:ext cx="4844415" cy="2235011"/>
          </a:xfrm>
          <a:prstGeom prst="rect">
            <a:avLst/>
          </a:prstGeom>
          <a:ln w="38100">
            <a:solidFill>
              <a:srgbClr val="92D050"/>
            </a:solidFill>
          </a:ln>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48362">
            <a:off x="465010" y="929640"/>
            <a:ext cx="2331720" cy="3108960"/>
          </a:xfrm>
          <a:prstGeom prst="rect">
            <a:avLst/>
          </a:prstGeom>
          <a:ln w="38100">
            <a:solidFill>
              <a:srgbClr val="92D050"/>
            </a:solidFill>
          </a:ln>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63634">
            <a:off x="1640389" y="4480602"/>
            <a:ext cx="3627120" cy="1813560"/>
          </a:xfrm>
          <a:prstGeom prst="rect">
            <a:avLst/>
          </a:prstGeom>
          <a:ln w="38100">
            <a:solidFill>
              <a:srgbClr val="92D050"/>
            </a:solidFill>
          </a:ln>
        </p:spPr>
      </p:pic>
      <p:pic>
        <p:nvPicPr>
          <p:cNvPr id="9" name="Рисунок 8"/>
          <p:cNvPicPr>
            <a:picLocks noChangeAspect="1"/>
          </p:cNvPicPr>
          <p:nvPr/>
        </p:nvPicPr>
        <p:blipFill rotWithShape="1">
          <a:blip r:embed="rId8">
            <a:extLst>
              <a:ext uri="{28A0092B-C50C-407E-A947-70E740481C1C}">
                <a14:useLocalDpi xmlns:a14="http://schemas.microsoft.com/office/drawing/2010/main" val="0"/>
              </a:ext>
            </a:extLst>
          </a:blip>
          <a:srcRect l="3" t="-445" r="-3" b="22893"/>
          <a:stretch/>
        </p:blipFill>
        <p:spPr>
          <a:xfrm>
            <a:off x="3154317" y="1402088"/>
            <a:ext cx="2253467" cy="2330152"/>
          </a:xfrm>
          <a:prstGeom prst="rect">
            <a:avLst/>
          </a:prstGeom>
          <a:ln w="38100">
            <a:solidFill>
              <a:srgbClr val="92D050"/>
            </a:solidFill>
          </a:ln>
        </p:spPr>
      </p:pic>
    </p:spTree>
    <p:extLst>
      <p:ext uri="{BB962C8B-B14F-4D97-AF65-F5344CB8AC3E}">
        <p14:creationId xmlns:p14="http://schemas.microsoft.com/office/powerpoint/2010/main" val="2979595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1661160" y="365125"/>
            <a:ext cx="9692640" cy="4740276"/>
          </a:xfrm>
          <a:solidFill>
            <a:schemeClr val="bg1">
              <a:lumMod val="95000"/>
            </a:schemeClr>
          </a:solidFill>
        </p:spPr>
        <p:txBody>
          <a:bodyPr>
            <a:normAutofit/>
          </a:bodyPr>
          <a:lstStyle/>
          <a:p>
            <a:r>
              <a:rPr lang="ru-RU" sz="3600" dirty="0">
                <a:solidFill>
                  <a:srgbClr val="002060"/>
                </a:solidFill>
                <a:latin typeface="Times New Roman" panose="02020603050405020304" pitchFamily="18" charset="0"/>
                <a:cs typeface="Times New Roman" panose="02020603050405020304" pitchFamily="18" charset="0"/>
              </a:rPr>
              <a:t>У </a:t>
            </a:r>
            <a:r>
              <a:rPr lang="ru-RU" sz="3600" dirty="0" err="1">
                <a:solidFill>
                  <a:srgbClr val="002060"/>
                </a:solidFill>
                <a:latin typeface="Times New Roman" panose="02020603050405020304" pitchFamily="18" charset="0"/>
                <a:cs typeface="Times New Roman" panose="02020603050405020304" pitchFamily="18" charset="0"/>
              </a:rPr>
              <a:t>проекті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Концепції</a:t>
            </a:r>
            <a:r>
              <a:rPr lang="ru-RU" sz="3600" dirty="0">
                <a:solidFill>
                  <a:srgbClr val="002060"/>
                </a:solidFill>
                <a:latin typeface="Times New Roman" panose="02020603050405020304" pitchFamily="18" charset="0"/>
                <a:cs typeface="Times New Roman" panose="02020603050405020304" pitchFamily="18" charset="0"/>
              </a:rPr>
              <a:t> </a:t>
            </a:r>
            <a:r>
              <a:rPr lang="en-US" sz="3600" b="1" dirty="0">
                <a:solidFill>
                  <a:srgbClr val="002060"/>
                </a:solidFill>
                <a:latin typeface="Times New Roman" panose="02020603050405020304" pitchFamily="18" charset="0"/>
                <a:cs typeface="Times New Roman" panose="02020603050405020304" pitchFamily="18" charset="0"/>
              </a:rPr>
              <a:t>STEM</a:t>
            </a:r>
            <a:r>
              <a:rPr lang="en-US" sz="3600" dirty="0">
                <a:solidFill>
                  <a:srgbClr val="002060"/>
                </a:solidFill>
                <a:latin typeface="Times New Roman" panose="02020603050405020304" pitchFamily="18" charset="0"/>
                <a:cs typeface="Times New Roman" panose="02020603050405020304" pitchFamily="18" charset="0"/>
              </a:rPr>
              <a:t>-</a:t>
            </a:r>
            <a:r>
              <a:rPr lang="ru-RU" sz="3600" dirty="0" err="1">
                <a:solidFill>
                  <a:srgbClr val="002060"/>
                </a:solidFill>
                <a:latin typeface="Times New Roman" panose="02020603050405020304" pitchFamily="18" charset="0"/>
                <a:cs typeface="Times New Roman" panose="02020603050405020304" pitchFamily="18" charset="0"/>
              </a:rPr>
              <a:t>освіти</a:t>
            </a:r>
            <a:r>
              <a:rPr lang="ru-RU" sz="3600" dirty="0">
                <a:solidFill>
                  <a:srgbClr val="002060"/>
                </a:solidFill>
                <a:latin typeface="Times New Roman" panose="02020603050405020304" pitchFamily="18" charset="0"/>
                <a:cs typeface="Times New Roman" panose="02020603050405020304" pitchFamily="18" charset="0"/>
              </a:rPr>
              <a:t> в </a:t>
            </a:r>
            <a:r>
              <a:rPr lang="ru-RU" sz="3600" dirty="0" err="1">
                <a:solidFill>
                  <a:srgbClr val="002060"/>
                </a:solidFill>
                <a:latin typeface="Times New Roman" panose="02020603050405020304" pitchFamily="18" charset="0"/>
                <a:cs typeface="Times New Roman" panose="02020603050405020304" pitchFamily="18" charset="0"/>
              </a:rPr>
              <a:t>Україні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зазначається</a:t>
            </a:r>
            <a:r>
              <a:rPr lang="ru-RU" sz="3600" dirty="0">
                <a:solidFill>
                  <a:srgbClr val="002060"/>
                </a:solidFill>
                <a:latin typeface="Times New Roman" panose="02020603050405020304" pitchFamily="18" charset="0"/>
                <a:cs typeface="Times New Roman" panose="02020603050405020304" pitchFamily="18" charset="0"/>
              </a:rPr>
              <a:t>: «</a:t>
            </a:r>
            <a:r>
              <a:rPr lang="en-US" sz="3600" dirty="0">
                <a:solidFill>
                  <a:srgbClr val="002060"/>
                </a:solidFill>
                <a:latin typeface="Times New Roman" panose="02020603050405020304" pitchFamily="18" charset="0"/>
                <a:cs typeface="Times New Roman" panose="02020603050405020304" pitchFamily="18" charset="0"/>
              </a:rPr>
              <a:t>STEM-</a:t>
            </a:r>
            <a:r>
              <a:rPr lang="ru-RU" sz="3600" dirty="0" err="1">
                <a:solidFill>
                  <a:srgbClr val="002060"/>
                </a:solidFill>
                <a:latin typeface="Times New Roman" panose="02020603050405020304" pitchFamily="18" charset="0"/>
                <a:cs typeface="Times New Roman" panose="02020603050405020304" pitchFamily="18" charset="0"/>
              </a:rPr>
              <a:t>освіта</a:t>
            </a:r>
            <a:r>
              <a:rPr lang="ru-RU" sz="3600" dirty="0">
                <a:solidFill>
                  <a:srgbClr val="002060"/>
                </a:solidFill>
                <a:latin typeface="Times New Roman" panose="02020603050405020304" pitchFamily="18" charset="0"/>
                <a:cs typeface="Times New Roman" panose="02020603050405020304" pitchFamily="18" charset="0"/>
              </a:rPr>
              <a:t> – </a:t>
            </a:r>
            <a:r>
              <a:rPr lang="ru-RU" sz="3600" dirty="0" err="1">
                <a:solidFill>
                  <a:srgbClr val="002060"/>
                </a:solidFill>
                <a:latin typeface="Times New Roman" panose="02020603050405020304" pitchFamily="18" charset="0"/>
                <a:cs typeface="Times New Roman" panose="02020603050405020304" pitchFamily="18" charset="0"/>
              </a:rPr>
              <a:t>категорія</a:t>
            </a:r>
            <a:r>
              <a:rPr lang="ru-RU" sz="3600" dirty="0">
                <a:solidFill>
                  <a:srgbClr val="002060"/>
                </a:solidFill>
                <a:latin typeface="Times New Roman" panose="02020603050405020304" pitchFamily="18" charset="0"/>
                <a:cs typeface="Times New Roman" panose="02020603050405020304" pitchFamily="18" charset="0"/>
              </a:rPr>
              <a:t>, яка </a:t>
            </a:r>
            <a:r>
              <a:rPr lang="ru-RU" sz="3600" dirty="0" err="1">
                <a:solidFill>
                  <a:srgbClr val="002060"/>
                </a:solidFill>
                <a:latin typeface="Times New Roman" panose="02020603050405020304" pitchFamily="18" charset="0"/>
                <a:cs typeface="Times New Roman" panose="02020603050405020304" pitchFamily="18" charset="0"/>
              </a:rPr>
              <a:t>визначає</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відповідний</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педагогічний</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процес</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формування</a:t>
            </a:r>
            <a:r>
              <a:rPr lang="ru-RU" sz="3600" dirty="0">
                <a:solidFill>
                  <a:srgbClr val="002060"/>
                </a:solidFill>
                <a:latin typeface="Times New Roman" panose="02020603050405020304" pitchFamily="18" charset="0"/>
                <a:cs typeface="Times New Roman" panose="02020603050405020304" pitchFamily="18" charset="0"/>
              </a:rPr>
              <a:t> і </a:t>
            </a:r>
            <a:r>
              <a:rPr lang="ru-RU" sz="3600" dirty="0" err="1">
                <a:solidFill>
                  <a:srgbClr val="002060"/>
                </a:solidFill>
                <a:latin typeface="Times New Roman" panose="02020603050405020304" pitchFamily="18" charset="0"/>
                <a:cs typeface="Times New Roman" panose="02020603050405020304" pitchFamily="18" charset="0"/>
              </a:rPr>
              <a:t>розвитку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розумово-пізнавальних</a:t>
            </a:r>
            <a:r>
              <a:rPr lang="ru-RU" sz="3600" dirty="0">
                <a:solidFill>
                  <a:srgbClr val="002060"/>
                </a:solidFill>
                <a:latin typeface="Times New Roman" panose="02020603050405020304" pitchFamily="18" charset="0"/>
                <a:cs typeface="Times New Roman" panose="02020603050405020304" pitchFamily="18" charset="0"/>
              </a:rPr>
              <a:t> і </a:t>
            </a:r>
            <a:r>
              <a:rPr lang="ru-RU" sz="3600" dirty="0" err="1">
                <a:solidFill>
                  <a:srgbClr val="002060"/>
                </a:solidFill>
                <a:latin typeface="Times New Roman" panose="02020603050405020304" pitchFamily="18" charset="0"/>
                <a:cs typeface="Times New Roman" panose="02020603050405020304" pitchFamily="18" charset="0"/>
              </a:rPr>
              <a:t>творчих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якостей</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молоді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рівень</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яких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визначає</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конкурентну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спроможність</a:t>
            </a:r>
            <a:r>
              <a:rPr lang="ru-RU" sz="3600" dirty="0">
                <a:solidFill>
                  <a:srgbClr val="002060"/>
                </a:solidFill>
                <a:latin typeface="Times New Roman" panose="02020603050405020304" pitchFamily="18" charset="0"/>
                <a:cs typeface="Times New Roman" panose="02020603050405020304" pitchFamily="18" charset="0"/>
              </a:rPr>
              <a:t> на </a:t>
            </a:r>
            <a:r>
              <a:rPr lang="ru-RU" sz="3600" dirty="0" err="1">
                <a:solidFill>
                  <a:srgbClr val="002060"/>
                </a:solidFill>
                <a:latin typeface="Times New Roman" panose="02020603050405020304" pitchFamily="18" charset="0"/>
                <a:cs typeface="Times New Roman" panose="02020603050405020304" pitchFamily="18" charset="0"/>
              </a:rPr>
              <a:t>сучасному</a:t>
            </a:r>
            <a:r>
              <a:rPr lang="ru-RU" sz="3600" dirty="0">
                <a:solidFill>
                  <a:srgbClr val="002060"/>
                </a:solidFill>
                <a:latin typeface="Times New Roman" panose="02020603050405020304" pitchFamily="18" charset="0"/>
                <a:cs typeface="Times New Roman" panose="02020603050405020304" pitchFamily="18" charset="0"/>
              </a:rPr>
              <a:t> ринку </a:t>
            </a:r>
            <a:r>
              <a:rPr lang="ru-RU" sz="3600" dirty="0" err="1">
                <a:solidFill>
                  <a:srgbClr val="002060"/>
                </a:solidFill>
                <a:latin typeface="Times New Roman" panose="02020603050405020304" pitchFamily="18" charset="0"/>
                <a:cs typeface="Times New Roman" panose="02020603050405020304" pitchFamily="18" charset="0"/>
              </a:rPr>
              <a:t>праці</a:t>
            </a:r>
            <a:r>
              <a:rPr lang="ru-RU" sz="3600" dirty="0">
                <a:solidFill>
                  <a:srgbClr val="002060"/>
                </a:solidFill>
                <a:latin typeface="Times New Roman" panose="02020603050405020304" pitchFamily="18" charset="0"/>
                <a:cs typeface="Times New Roman" panose="02020603050405020304" pitchFamily="18" charset="0"/>
              </a:rPr>
              <a:t>». </a:t>
            </a:r>
            <a:br>
              <a:rPr lang="ru-RU" sz="3600" dirty="0">
                <a:solidFill>
                  <a:srgbClr val="002060"/>
                </a:solidFill>
                <a:latin typeface="Times New Roman" panose="02020603050405020304" pitchFamily="18" charset="0"/>
                <a:cs typeface="Times New Roman" panose="02020603050405020304" pitchFamily="18" charset="0"/>
              </a:rPr>
            </a:br>
            <a:r>
              <a:rPr lang="ru-RU" sz="3600" dirty="0" err="1" smtClean="0">
                <a:solidFill>
                  <a:srgbClr val="002060"/>
                </a:solidFill>
                <a:latin typeface="Times New Roman" panose="02020603050405020304" pitchFamily="18" charset="0"/>
                <a:cs typeface="Times New Roman" panose="02020603050405020304" pitchFamily="18" charset="0"/>
              </a:rPr>
              <a:t>Абревіатура</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a:solidFill>
                  <a:srgbClr val="002060"/>
                </a:solidFill>
                <a:latin typeface="Times New Roman" panose="02020603050405020304" pitchFamily="18" charset="0"/>
                <a:cs typeface="Times New Roman" panose="02020603050405020304" pitchFamily="18" charset="0"/>
              </a:rPr>
              <a:t>STEM </a:t>
            </a:r>
            <a:r>
              <a:rPr lang="ru-RU" sz="3600" dirty="0" err="1">
                <a:solidFill>
                  <a:srgbClr val="002060"/>
                </a:solidFill>
                <a:latin typeface="Times New Roman" panose="02020603050405020304" pitchFamily="18" charset="0"/>
                <a:cs typeface="Times New Roman" panose="02020603050405020304" pitchFamily="18" charset="0"/>
              </a:rPr>
              <a:t>розшифровується</a:t>
            </a:r>
            <a:r>
              <a:rPr lang="ru-RU" sz="3600" dirty="0">
                <a:solidFill>
                  <a:srgbClr val="002060"/>
                </a:solidFill>
                <a:latin typeface="Times New Roman" panose="02020603050405020304" pitchFamily="18" charset="0"/>
                <a:cs typeface="Times New Roman" panose="02020603050405020304" pitchFamily="18" charset="0"/>
              </a:rPr>
              <a:t> як: наука, </a:t>
            </a:r>
            <a:r>
              <a:rPr lang="ru-RU" sz="3600" dirty="0" err="1">
                <a:solidFill>
                  <a:srgbClr val="002060"/>
                </a:solidFill>
                <a:latin typeface="Times New Roman" panose="02020603050405020304" pitchFamily="18" charset="0"/>
                <a:cs typeface="Times New Roman" panose="02020603050405020304" pitchFamily="18" charset="0"/>
              </a:rPr>
              <a:t>технологія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інженерія</a:t>
            </a:r>
            <a:r>
              <a:rPr lang="ru-RU" sz="3600" dirty="0">
                <a:solidFill>
                  <a:srgbClr val="002060"/>
                </a:solidFill>
                <a:latin typeface="Times New Roman" panose="02020603050405020304" pitchFamily="18" charset="0"/>
                <a:cs typeface="Times New Roman" panose="02020603050405020304" pitchFamily="18" charset="0"/>
              </a:rPr>
              <a:t>, математика.</a:t>
            </a:r>
          </a:p>
        </p:txBody>
      </p:sp>
    </p:spTree>
    <p:extLst>
      <p:ext uri="{BB962C8B-B14F-4D97-AF65-F5344CB8AC3E}">
        <p14:creationId xmlns:p14="http://schemas.microsoft.com/office/powerpoint/2010/main" val="6144762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701040" y="365124"/>
            <a:ext cx="10652760" cy="5685156"/>
          </a:xfrm>
          <a:solidFill>
            <a:schemeClr val="bg1">
              <a:lumMod val="95000"/>
            </a:schemeClr>
          </a:solidFill>
        </p:spPr>
        <p:txBody>
          <a:bodyPr>
            <a:noAutofit/>
          </a:bodyPr>
          <a:lstStyle/>
          <a:p>
            <a:r>
              <a:rPr lang="ru-RU" sz="2800" dirty="0">
                <a:solidFill>
                  <a:srgbClr val="002060"/>
                </a:solidFill>
                <a:latin typeface="Times New Roman" panose="02020603050405020304" pitchFamily="18" charset="0"/>
                <a:cs typeface="Times New Roman" panose="02020603050405020304" pitchFamily="18" charset="0"/>
              </a:rPr>
              <a:t>Педагоги </a:t>
            </a:r>
            <a:r>
              <a:rPr lang="ru-RU" sz="2800" dirty="0" err="1">
                <a:solidFill>
                  <a:srgbClr val="002060"/>
                </a:solidFill>
                <a:latin typeface="Times New Roman" panose="02020603050405020304" pitchFamily="18" charset="0"/>
                <a:cs typeface="Times New Roman" panose="02020603050405020304" pitchFamily="18" charset="0"/>
              </a:rPr>
              <a:t>дошкільного</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підрозділу</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школи</a:t>
            </a:r>
            <a:r>
              <a:rPr lang="ru-RU" sz="2800" dirty="0">
                <a:solidFill>
                  <a:srgbClr val="002060"/>
                </a:solidFill>
                <a:latin typeface="Times New Roman" panose="02020603050405020304" pitchFamily="18" charset="0"/>
                <a:cs typeface="Times New Roman" panose="02020603050405020304" pitchFamily="18" charset="0"/>
              </a:rPr>
              <a:t> на </a:t>
            </a:r>
            <a:r>
              <a:rPr lang="ru-RU" sz="2800" dirty="0" err="1">
                <a:solidFill>
                  <a:srgbClr val="002060"/>
                </a:solidFill>
                <a:latin typeface="Times New Roman" panose="02020603050405020304" pitchFamily="18" charset="0"/>
                <a:cs typeface="Times New Roman" panose="02020603050405020304" pitchFamily="18" charset="0"/>
              </a:rPr>
              <a:t>педагогічній</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раді</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прийняли</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рішення</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впроваджувати</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освітню</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програму</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Впевнений</a:t>
            </a:r>
            <a:r>
              <a:rPr lang="ru-RU" sz="2800" dirty="0">
                <a:solidFill>
                  <a:srgbClr val="002060"/>
                </a:solidFill>
                <a:latin typeface="Times New Roman" panose="02020603050405020304" pitchFamily="18" charset="0"/>
                <a:cs typeface="Times New Roman" panose="02020603050405020304" pitchFamily="18" charset="0"/>
              </a:rPr>
              <a:t> старт». Протягом </a:t>
            </a:r>
            <a:r>
              <a:rPr lang="ru-RU" sz="2800" dirty="0" err="1">
                <a:solidFill>
                  <a:srgbClr val="002060"/>
                </a:solidFill>
                <a:latin typeface="Times New Roman" panose="02020603050405020304" pitchFamily="18" charset="0"/>
                <a:cs typeface="Times New Roman" panose="02020603050405020304" pitchFamily="18" charset="0"/>
              </a:rPr>
              <a:t>двох</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років</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пройшовши</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навчання</a:t>
            </a:r>
            <a:r>
              <a:rPr lang="ru-RU" sz="2800" dirty="0">
                <a:solidFill>
                  <a:srgbClr val="002060"/>
                </a:solidFill>
                <a:latin typeface="Times New Roman" panose="02020603050405020304" pitchFamily="18" charset="0"/>
                <a:cs typeface="Times New Roman" panose="02020603050405020304" pitchFamily="18" charset="0"/>
              </a:rPr>
              <a:t> за </a:t>
            </a:r>
            <a:r>
              <a:rPr lang="ru-RU" sz="2800" dirty="0" err="1">
                <a:solidFill>
                  <a:srgbClr val="002060"/>
                </a:solidFill>
                <a:latin typeface="Times New Roman" panose="02020603050405020304" pitchFamily="18" charset="0"/>
                <a:cs typeface="Times New Roman" panose="02020603050405020304" pitchFamily="18" charset="0"/>
              </a:rPr>
              <a:t>дистанційним</a:t>
            </a:r>
            <a:r>
              <a:rPr lang="ru-RU" sz="2800" dirty="0">
                <a:solidFill>
                  <a:srgbClr val="002060"/>
                </a:solidFill>
                <a:latin typeface="Times New Roman" panose="02020603050405020304" pitchFamily="18" charset="0"/>
                <a:cs typeface="Times New Roman" panose="02020603050405020304" pitchFamily="18" charset="0"/>
              </a:rPr>
              <a:t> курсом «</a:t>
            </a:r>
            <a:r>
              <a:rPr lang="ru-RU" sz="2800" dirty="0" err="1">
                <a:solidFill>
                  <a:srgbClr val="002060"/>
                </a:solidFill>
                <a:latin typeface="Times New Roman" panose="02020603050405020304" pitchFamily="18" charset="0"/>
                <a:cs typeface="Times New Roman" panose="02020603050405020304" pitchFamily="18" charset="0"/>
              </a:rPr>
              <a:t>Впевнений</a:t>
            </a:r>
            <a:r>
              <a:rPr lang="ru-RU" sz="2800" dirty="0">
                <a:solidFill>
                  <a:srgbClr val="002060"/>
                </a:solidFill>
                <a:latin typeface="Times New Roman" panose="02020603050405020304" pitchFamily="18" charset="0"/>
                <a:cs typeface="Times New Roman" panose="02020603050405020304" pitchFamily="18" charset="0"/>
              </a:rPr>
              <a:t> старт - </a:t>
            </a:r>
            <a:r>
              <a:rPr lang="ru-RU" sz="2800" dirty="0" err="1">
                <a:solidFill>
                  <a:srgbClr val="002060"/>
                </a:solidFill>
                <a:latin typeface="Times New Roman" panose="02020603050405020304" pitchFamily="18" charset="0"/>
                <a:cs typeface="Times New Roman" panose="02020603050405020304" pitchFamily="18" charset="0"/>
              </a:rPr>
              <a:t>вступ</a:t>
            </a:r>
            <a:r>
              <a:rPr lang="ru-RU" sz="2800" dirty="0">
                <a:solidFill>
                  <a:srgbClr val="002060"/>
                </a:solidFill>
                <a:latin typeface="Times New Roman" panose="02020603050405020304" pitchFamily="18" charset="0"/>
                <a:cs typeface="Times New Roman" panose="02020603050405020304" pitchFamily="18" charset="0"/>
              </a:rPr>
              <a:t> для </a:t>
            </a:r>
            <a:r>
              <a:rPr lang="ru-RU" sz="2800" dirty="0" err="1">
                <a:solidFill>
                  <a:srgbClr val="002060"/>
                </a:solidFill>
                <a:latin typeface="Times New Roman" panose="02020603050405020304" pitchFamily="18" charset="0"/>
                <a:cs typeface="Times New Roman" panose="02020603050405020304" pitchFamily="18" charset="0"/>
              </a:rPr>
              <a:t>впровадження</a:t>
            </a:r>
            <a:r>
              <a:rPr lang="ru-RU" sz="2800" dirty="0">
                <a:solidFill>
                  <a:srgbClr val="002060"/>
                </a:solidFill>
                <a:latin typeface="Times New Roman" panose="02020603050405020304" pitchFamily="18" charset="0"/>
                <a:cs typeface="Times New Roman" panose="02020603050405020304" pitchFamily="18" charset="0"/>
              </a:rPr>
              <a:t>» – </a:t>
            </a:r>
            <a:r>
              <a:rPr lang="ru-RU" sz="2800" dirty="0" err="1">
                <a:solidFill>
                  <a:srgbClr val="002060"/>
                </a:solidFill>
                <a:latin typeface="Times New Roman" panose="02020603050405020304" pitchFamily="18" charset="0"/>
                <a:cs typeface="Times New Roman" panose="02020603050405020304" pitchFamily="18" charset="0"/>
              </a:rPr>
              <a:t>опанували</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програму</a:t>
            </a:r>
            <a:r>
              <a:rPr lang="ru-RU" sz="2800" dirty="0">
                <a:solidFill>
                  <a:srgbClr val="002060"/>
                </a:solidFill>
                <a:latin typeface="Times New Roman" panose="02020603050405020304" pitchFamily="18" charset="0"/>
                <a:cs typeface="Times New Roman" panose="02020603050405020304" pitchFamily="18" charset="0"/>
              </a:rPr>
              <a:t> та стали </a:t>
            </a:r>
            <a:r>
              <a:rPr lang="ru-RU" sz="2800" dirty="0" err="1">
                <a:solidFill>
                  <a:srgbClr val="002060"/>
                </a:solidFill>
                <a:latin typeface="Times New Roman" panose="02020603050405020304" pitchFamily="18" charset="0"/>
                <a:cs typeface="Times New Roman" panose="02020603050405020304" pitchFamily="18" charset="0"/>
              </a:rPr>
              <a:t>сертифікованими</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вихователями</a:t>
            </a:r>
            <a:r>
              <a:rPr lang="ru-RU" sz="2800" dirty="0">
                <a:solidFill>
                  <a:srgbClr val="002060"/>
                </a:solidFill>
                <a:latin typeface="Times New Roman" panose="02020603050405020304" pitchFamily="18" charset="0"/>
                <a:cs typeface="Times New Roman" panose="02020603050405020304" pitchFamily="18" charset="0"/>
              </a:rPr>
              <a:t>.</a:t>
            </a:r>
            <a:br>
              <a:rPr lang="ru-RU" sz="2800" dirty="0">
                <a:solidFill>
                  <a:srgbClr val="002060"/>
                </a:solidFill>
                <a:latin typeface="Times New Roman" panose="02020603050405020304" pitchFamily="18" charset="0"/>
                <a:cs typeface="Times New Roman" panose="02020603050405020304" pitchFamily="18" charset="0"/>
              </a:rPr>
            </a:br>
            <a:r>
              <a:rPr lang="ru-RU" sz="2800" dirty="0" err="1">
                <a:solidFill>
                  <a:srgbClr val="002060"/>
                </a:solidFill>
                <a:latin typeface="Times New Roman" panose="02020603050405020304" pitchFamily="18" charset="0"/>
                <a:cs typeface="Times New Roman" panose="02020603050405020304" pitchFamily="18" charset="0"/>
              </a:rPr>
              <a:t>Програма</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Впевнений</a:t>
            </a:r>
            <a:r>
              <a:rPr lang="ru-RU" sz="2800" dirty="0">
                <a:solidFill>
                  <a:srgbClr val="002060"/>
                </a:solidFill>
                <a:latin typeface="Times New Roman" panose="02020603050405020304" pitchFamily="18" charset="0"/>
                <a:cs typeface="Times New Roman" panose="02020603050405020304" pitchFamily="18" charset="0"/>
              </a:rPr>
              <a:t> старт» </a:t>
            </a:r>
            <a:r>
              <a:rPr lang="ru-RU" sz="2800" dirty="0" err="1">
                <a:solidFill>
                  <a:srgbClr val="002060"/>
                </a:solidFill>
                <a:latin typeface="Times New Roman" panose="02020603050405020304" pitchFamily="18" charset="0"/>
                <a:cs typeface="Times New Roman" panose="02020603050405020304" pitchFamily="18" charset="0"/>
              </a:rPr>
              <a:t>розроблена</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відповідно</a:t>
            </a:r>
            <a:r>
              <a:rPr lang="ru-RU" sz="2800" dirty="0">
                <a:solidFill>
                  <a:srgbClr val="002060"/>
                </a:solidFill>
                <a:latin typeface="Times New Roman" panose="02020603050405020304" pitchFamily="18" charset="0"/>
                <a:cs typeface="Times New Roman" panose="02020603050405020304" pitchFamily="18" charset="0"/>
              </a:rPr>
              <a:t> до </a:t>
            </a:r>
            <a:r>
              <a:rPr lang="ru-RU" sz="2800" dirty="0" err="1">
                <a:solidFill>
                  <a:srgbClr val="002060"/>
                </a:solidFill>
                <a:latin typeface="Times New Roman" panose="02020603050405020304" pitchFamily="18" charset="0"/>
                <a:cs typeface="Times New Roman" panose="02020603050405020304" pitchFamily="18" charset="0"/>
              </a:rPr>
              <a:t>вимог</a:t>
            </a:r>
            <a:r>
              <a:rPr lang="ru-RU" sz="2800" dirty="0">
                <a:solidFill>
                  <a:srgbClr val="002060"/>
                </a:solidFill>
                <a:latin typeface="Times New Roman" panose="02020603050405020304" pitchFamily="18" charset="0"/>
                <a:cs typeface="Times New Roman" panose="02020603050405020304" pitchFamily="18" charset="0"/>
              </a:rPr>
              <a:t> Базового компоненту </a:t>
            </a:r>
            <a:r>
              <a:rPr lang="ru-RU" sz="2800" dirty="0" err="1">
                <a:solidFill>
                  <a:srgbClr val="002060"/>
                </a:solidFill>
                <a:latin typeface="Times New Roman" panose="02020603050405020304" pitchFamily="18" charset="0"/>
                <a:cs typeface="Times New Roman" panose="02020603050405020304" pitchFamily="18" charset="0"/>
              </a:rPr>
              <a:t>дошкільної</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освіти</a:t>
            </a:r>
            <a:r>
              <a:rPr lang="ru-RU" sz="2800" dirty="0">
                <a:solidFill>
                  <a:srgbClr val="002060"/>
                </a:solidFill>
                <a:latin typeface="Times New Roman" panose="02020603050405020304" pitchFamily="18" charset="0"/>
                <a:cs typeface="Times New Roman" panose="02020603050405020304" pitchFamily="18" charset="0"/>
              </a:rPr>
              <a:t> як державного </a:t>
            </a:r>
            <a:r>
              <a:rPr lang="ru-RU" sz="2800" dirty="0" err="1">
                <a:solidFill>
                  <a:srgbClr val="002060"/>
                </a:solidFill>
                <a:latin typeface="Times New Roman" panose="02020603050405020304" pitchFamily="18" charset="0"/>
                <a:cs typeface="Times New Roman" panose="02020603050405020304" pitchFamily="18" charset="0"/>
              </a:rPr>
              <a:t>освітнього</a:t>
            </a:r>
            <a:r>
              <a:rPr lang="ru-RU" sz="2800" dirty="0">
                <a:solidFill>
                  <a:srgbClr val="002060"/>
                </a:solidFill>
                <a:latin typeface="Times New Roman" panose="02020603050405020304" pitchFamily="18" charset="0"/>
                <a:cs typeface="Times New Roman" panose="02020603050405020304" pitchFamily="18" charset="0"/>
              </a:rPr>
              <a:t> стандарту. </a:t>
            </a:r>
            <a:r>
              <a:rPr lang="ru-RU" sz="2800" dirty="0" err="1">
                <a:solidFill>
                  <a:srgbClr val="002060"/>
                </a:solidFill>
                <a:latin typeface="Times New Roman" panose="02020603050405020304" pitchFamily="18" charset="0"/>
                <a:cs typeface="Times New Roman" panose="02020603050405020304" pitchFamily="18" charset="0"/>
              </a:rPr>
              <a:t>Програма</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Впевнений</a:t>
            </a:r>
            <a:r>
              <a:rPr lang="ru-RU" sz="2800" dirty="0">
                <a:solidFill>
                  <a:srgbClr val="002060"/>
                </a:solidFill>
                <a:latin typeface="Times New Roman" panose="02020603050405020304" pitchFamily="18" charset="0"/>
                <a:cs typeface="Times New Roman" panose="02020603050405020304" pitchFamily="18" charset="0"/>
              </a:rPr>
              <a:t> старт» рекомендована МОН </a:t>
            </a:r>
            <a:r>
              <a:rPr lang="ru-RU" sz="2800" dirty="0" err="1">
                <a:solidFill>
                  <a:srgbClr val="002060"/>
                </a:solidFill>
                <a:latin typeface="Times New Roman" panose="02020603050405020304" pitchFamily="18" charset="0"/>
                <a:cs typeface="Times New Roman" panose="02020603050405020304" pitchFamily="18" charset="0"/>
              </a:rPr>
              <a:t>України</a:t>
            </a:r>
            <a:r>
              <a:rPr lang="ru-RU" sz="2800" dirty="0">
                <a:solidFill>
                  <a:srgbClr val="002060"/>
                </a:solidFill>
                <a:latin typeface="Times New Roman" panose="02020603050405020304" pitchFamily="18" charset="0"/>
                <a:cs typeface="Times New Roman" panose="02020603050405020304" pitchFamily="18" charset="0"/>
              </a:rPr>
              <a:t> (Лист № 1/11-7684 </a:t>
            </a:r>
            <a:r>
              <a:rPr lang="ru-RU" sz="2800" dirty="0" err="1">
                <a:solidFill>
                  <a:srgbClr val="002060"/>
                </a:solidFill>
                <a:latin typeface="Times New Roman" panose="02020603050405020304" pitchFamily="18" charset="0"/>
                <a:cs typeface="Times New Roman" panose="02020603050405020304" pitchFamily="18" charset="0"/>
              </a:rPr>
              <a:t>від</a:t>
            </a:r>
            <a:r>
              <a:rPr lang="ru-RU" sz="2800" dirty="0">
                <a:solidFill>
                  <a:srgbClr val="002060"/>
                </a:solidFill>
                <a:latin typeface="Times New Roman" panose="02020603050405020304" pitchFamily="18" charset="0"/>
                <a:cs typeface="Times New Roman" panose="02020603050405020304" pitchFamily="18" charset="0"/>
              </a:rPr>
              <a:t> 01.08.2017).</a:t>
            </a:r>
            <a:br>
              <a:rPr lang="ru-RU" sz="2800" dirty="0">
                <a:solidFill>
                  <a:srgbClr val="002060"/>
                </a:solidFill>
                <a:latin typeface="Times New Roman" panose="02020603050405020304" pitchFamily="18" charset="0"/>
                <a:cs typeface="Times New Roman" panose="02020603050405020304" pitchFamily="18" charset="0"/>
              </a:rPr>
            </a:br>
            <a:r>
              <a:rPr lang="ru-RU" sz="2800" dirty="0" err="1">
                <a:solidFill>
                  <a:srgbClr val="002060"/>
                </a:solidFill>
                <a:latin typeface="Times New Roman" panose="02020603050405020304" pitchFamily="18" charset="0"/>
                <a:cs typeface="Times New Roman" panose="02020603050405020304" pitchFamily="18" charset="0"/>
              </a:rPr>
              <a:t>Використовуючи</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програму</a:t>
            </a:r>
            <a:r>
              <a:rPr lang="ru-RU" sz="2800" dirty="0">
                <a:solidFill>
                  <a:srgbClr val="002060"/>
                </a:solidFill>
                <a:latin typeface="Times New Roman" panose="02020603050405020304" pitchFamily="18" charset="0"/>
                <a:cs typeface="Times New Roman" panose="02020603050405020304" pitchFamily="18" charset="0"/>
              </a:rPr>
              <a:t> в </a:t>
            </a:r>
            <a:r>
              <a:rPr lang="ru-RU" sz="2800" dirty="0" err="1">
                <a:solidFill>
                  <a:srgbClr val="002060"/>
                </a:solidFill>
                <a:latin typeface="Times New Roman" panose="02020603050405020304" pitchFamily="18" charset="0"/>
                <a:cs typeface="Times New Roman" panose="02020603050405020304" pitchFamily="18" charset="0"/>
              </a:rPr>
              <a:t>освітній</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діяльності</a:t>
            </a:r>
            <a:r>
              <a:rPr lang="ru-RU" sz="2800" dirty="0">
                <a:solidFill>
                  <a:srgbClr val="002060"/>
                </a:solidFill>
                <a:latin typeface="Times New Roman" panose="02020603050405020304" pitchFamily="18" charset="0"/>
                <a:cs typeface="Times New Roman" panose="02020603050405020304" pitchFamily="18" charset="0"/>
              </a:rPr>
              <a:t> педагоги </a:t>
            </a:r>
            <a:r>
              <a:rPr lang="ru-RU" sz="2800" dirty="0" err="1">
                <a:solidFill>
                  <a:srgbClr val="002060"/>
                </a:solidFill>
                <a:latin typeface="Times New Roman" panose="02020603050405020304" pitchFamily="18" charset="0"/>
                <a:cs typeface="Times New Roman" panose="02020603050405020304" pitchFamily="18" charset="0"/>
              </a:rPr>
              <a:t>комбінують</a:t>
            </a:r>
            <a:r>
              <a:rPr lang="ru-RU" sz="2800" dirty="0">
                <a:solidFill>
                  <a:srgbClr val="002060"/>
                </a:solidFill>
                <a:latin typeface="Times New Roman" panose="02020603050405020304" pitchFamily="18" charset="0"/>
                <a:cs typeface="Times New Roman" panose="02020603050405020304" pitchFamily="18" charset="0"/>
              </a:rPr>
              <a:t> на </a:t>
            </a:r>
            <a:r>
              <a:rPr lang="ru-RU" sz="2800" dirty="0" err="1">
                <a:solidFill>
                  <a:srgbClr val="002060"/>
                </a:solidFill>
                <a:latin typeface="Times New Roman" panose="02020603050405020304" pitchFamily="18" charset="0"/>
                <a:cs typeface="Times New Roman" panose="02020603050405020304" pitchFamily="18" charset="0"/>
              </a:rPr>
              <a:t>заняттях</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теорію</a:t>
            </a:r>
            <a:r>
              <a:rPr lang="ru-RU" sz="2800" dirty="0">
                <a:solidFill>
                  <a:srgbClr val="002060"/>
                </a:solidFill>
                <a:latin typeface="Times New Roman" panose="02020603050405020304" pitchFamily="18" charset="0"/>
                <a:cs typeface="Times New Roman" panose="02020603050405020304" pitchFamily="18" charset="0"/>
              </a:rPr>
              <a:t> та практику, </a:t>
            </a:r>
            <a:r>
              <a:rPr lang="ru-RU" sz="2800" dirty="0" err="1">
                <a:solidFill>
                  <a:srgbClr val="002060"/>
                </a:solidFill>
                <a:latin typeface="Times New Roman" panose="02020603050405020304" pitchFamily="18" charset="0"/>
                <a:cs typeface="Times New Roman" panose="02020603050405020304" pitchFamily="18" charset="0"/>
              </a:rPr>
              <a:t>чим</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зацікавлюють</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малечу</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адже</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маленькі</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діти</a:t>
            </a:r>
            <a:r>
              <a:rPr lang="ru-RU" sz="2800" dirty="0">
                <a:solidFill>
                  <a:srgbClr val="002060"/>
                </a:solidFill>
                <a:latin typeface="Times New Roman" panose="02020603050405020304" pitchFamily="18" charset="0"/>
                <a:cs typeface="Times New Roman" panose="02020603050405020304" pitchFamily="18" charset="0"/>
              </a:rPr>
              <a:t> з </a:t>
            </a:r>
            <a:r>
              <a:rPr lang="ru-RU" sz="2800" dirty="0" err="1">
                <a:solidFill>
                  <a:srgbClr val="002060"/>
                </a:solidFill>
                <a:latin typeface="Times New Roman" panose="02020603050405020304" pitchFamily="18" charset="0"/>
                <a:cs typeface="Times New Roman" panose="02020603050405020304" pitchFamily="18" charset="0"/>
              </a:rPr>
              <a:t>задоволенням</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беруть</a:t>
            </a:r>
            <a:r>
              <a:rPr lang="ru-RU" sz="2800" dirty="0">
                <a:solidFill>
                  <a:srgbClr val="002060"/>
                </a:solidFill>
                <a:latin typeface="Times New Roman" panose="02020603050405020304" pitchFamily="18" charset="0"/>
                <a:cs typeface="Times New Roman" panose="02020603050405020304" pitchFamily="18" charset="0"/>
              </a:rPr>
              <a:t> участь у </a:t>
            </a:r>
            <a:r>
              <a:rPr lang="ru-RU" sz="2800" dirty="0" err="1">
                <a:solidFill>
                  <a:srgbClr val="002060"/>
                </a:solidFill>
                <a:latin typeface="Times New Roman" panose="02020603050405020304" pitchFamily="18" charset="0"/>
                <a:cs typeface="Times New Roman" panose="02020603050405020304" pitchFamily="18" charset="0"/>
              </a:rPr>
              <a:t>проведенні</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дослідів</a:t>
            </a:r>
            <a:r>
              <a:rPr lang="ru-RU" sz="2800" dirty="0">
                <a:solidFill>
                  <a:srgbClr val="002060"/>
                </a:solidFill>
                <a:latin typeface="Times New Roman" panose="02020603050405020304" pitchFamily="18" charset="0"/>
                <a:cs typeface="Times New Roman" panose="02020603050405020304" pitchFamily="18" charset="0"/>
              </a:rPr>
              <a:t> та </a:t>
            </a:r>
            <a:r>
              <a:rPr lang="ru-RU" sz="2800" dirty="0" err="1">
                <a:solidFill>
                  <a:srgbClr val="002060"/>
                </a:solidFill>
                <a:latin typeface="Times New Roman" panose="02020603050405020304" pitchFamily="18" charset="0"/>
                <a:cs typeface="Times New Roman" panose="02020603050405020304" pitchFamily="18" charset="0"/>
              </a:rPr>
              <a:t>експериментів</a:t>
            </a:r>
            <a:r>
              <a:rPr lang="ru-RU" sz="2800" dirty="0">
                <a:solidFill>
                  <a:srgbClr val="002060"/>
                </a:solidFill>
                <a:latin typeface="Times New Roman" panose="02020603050405020304" pitchFamily="18" charset="0"/>
                <a:cs typeface="Times New Roman" panose="02020603050405020304" pitchFamily="18" charset="0"/>
              </a:rPr>
              <a:t>. </a:t>
            </a:r>
            <a:br>
              <a:rPr lang="ru-RU" sz="2800" dirty="0">
                <a:solidFill>
                  <a:srgbClr val="002060"/>
                </a:solidFill>
                <a:latin typeface="Times New Roman" panose="02020603050405020304" pitchFamily="18" charset="0"/>
                <a:cs typeface="Times New Roman" panose="02020603050405020304" pitchFamily="18" charset="0"/>
              </a:rPr>
            </a:br>
            <a:endParaRPr lang="ru-RU"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87226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5"/>
            <a:ext cx="10515600" cy="2290662"/>
          </a:xfrm>
        </p:spPr>
        <p:txBody>
          <a:bodyPr>
            <a:normAutofit/>
          </a:bodyPr>
          <a:lstStyle/>
          <a:p>
            <a:r>
              <a:rPr lang="ru-RU" sz="2800" dirty="0">
                <a:solidFill>
                  <a:srgbClr val="002060"/>
                </a:solidFill>
                <a:latin typeface="Times New Roman" panose="02020603050405020304" pitchFamily="18" charset="0"/>
                <a:cs typeface="Times New Roman" panose="02020603050405020304" pitchFamily="18" charset="0"/>
              </a:rPr>
              <a:t>На </a:t>
            </a:r>
            <a:r>
              <a:rPr lang="en-US" sz="2800" dirty="0">
                <a:solidFill>
                  <a:srgbClr val="002060"/>
                </a:solidFill>
                <a:latin typeface="Times New Roman" panose="02020603050405020304" pitchFamily="18" charset="0"/>
                <a:cs typeface="Times New Roman" panose="02020603050405020304" pitchFamily="18" charset="0"/>
              </a:rPr>
              <a:t>STEM-</a:t>
            </a:r>
            <a:r>
              <a:rPr lang="ru-RU" sz="2800" dirty="0" err="1">
                <a:solidFill>
                  <a:srgbClr val="002060"/>
                </a:solidFill>
                <a:latin typeface="Times New Roman" panose="02020603050405020304" pitchFamily="18" charset="0"/>
                <a:cs typeface="Times New Roman" panose="02020603050405020304" pitchFamily="18" charset="0"/>
              </a:rPr>
              <a:t>заняттях</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малюки</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вчаться</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бачити</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взаємозв'язок</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подій</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що</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відбуваються</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краще</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починають</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розуміти</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принципи</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логіки</a:t>
            </a:r>
            <a:r>
              <a:rPr lang="ru-RU" sz="2800" dirty="0">
                <a:solidFill>
                  <a:srgbClr val="002060"/>
                </a:solidFill>
                <a:latin typeface="Times New Roman" panose="02020603050405020304" pitchFamily="18" charset="0"/>
                <a:cs typeface="Times New Roman" panose="02020603050405020304" pitchFamily="18" charset="0"/>
              </a:rPr>
              <a:t> й </a:t>
            </a:r>
            <a:r>
              <a:rPr lang="ru-RU" sz="2800" dirty="0" err="1">
                <a:solidFill>
                  <a:srgbClr val="002060"/>
                </a:solidFill>
                <a:latin typeface="Times New Roman" panose="02020603050405020304" pitchFamily="18" charset="0"/>
                <a:cs typeface="Times New Roman" panose="02020603050405020304" pitchFamily="18" charset="0"/>
              </a:rPr>
              <a:t>відкривають</a:t>
            </a:r>
            <a:r>
              <a:rPr lang="ru-RU" sz="2800" dirty="0">
                <a:solidFill>
                  <a:srgbClr val="002060"/>
                </a:solidFill>
                <a:latin typeface="Times New Roman" panose="02020603050405020304" pitchFamily="18" charset="0"/>
                <a:cs typeface="Times New Roman" panose="02020603050405020304" pitchFamily="18" charset="0"/>
              </a:rPr>
              <a:t> для себе </a:t>
            </a:r>
            <a:r>
              <a:rPr lang="ru-RU" sz="2800" dirty="0" err="1">
                <a:solidFill>
                  <a:srgbClr val="002060"/>
                </a:solidFill>
                <a:latin typeface="Times New Roman" panose="02020603050405020304" pitchFamily="18" charset="0"/>
                <a:cs typeface="Times New Roman" panose="02020603050405020304" pitchFamily="18" charset="0"/>
              </a:rPr>
              <a:t>щось</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нове</a:t>
            </a:r>
            <a:r>
              <a:rPr lang="ru-RU" sz="2800" dirty="0">
                <a:solidFill>
                  <a:srgbClr val="002060"/>
                </a:solidFill>
                <a:latin typeface="Times New Roman" panose="02020603050405020304" pitchFamily="18" charset="0"/>
                <a:cs typeface="Times New Roman" panose="02020603050405020304" pitchFamily="18" charset="0"/>
              </a:rPr>
              <a:t> та </a:t>
            </a:r>
            <a:r>
              <a:rPr lang="ru-RU" sz="2800" dirty="0" err="1">
                <a:solidFill>
                  <a:srgbClr val="002060"/>
                </a:solidFill>
                <a:latin typeface="Times New Roman" panose="02020603050405020304" pitchFamily="18" charset="0"/>
                <a:cs typeface="Times New Roman" panose="02020603050405020304" pitchFamily="18" charset="0"/>
              </a:rPr>
              <a:t>оригінальне</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Комплексний</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підхід</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сприяє</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розвитку</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їх</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допитливості</a:t>
            </a:r>
            <a:r>
              <a:rPr lang="ru-RU" sz="2800" dirty="0">
                <a:solidFill>
                  <a:srgbClr val="002060"/>
                </a:solidFill>
                <a:latin typeface="Times New Roman" panose="02020603050405020304" pitchFamily="18" charset="0"/>
                <a:cs typeface="Times New Roman" panose="02020603050405020304" pitchFamily="18" charset="0"/>
              </a:rPr>
              <a:t> та </a:t>
            </a:r>
            <a:r>
              <a:rPr lang="ru-RU" sz="2800" dirty="0" err="1">
                <a:solidFill>
                  <a:srgbClr val="002060"/>
                </a:solidFill>
                <a:latin typeface="Times New Roman" panose="02020603050405020304" pitchFamily="18" charset="0"/>
                <a:cs typeface="Times New Roman" panose="02020603050405020304" pitchFamily="18" charset="0"/>
              </a:rPr>
              <a:t>залучення</a:t>
            </a:r>
            <a:r>
              <a:rPr lang="ru-RU" sz="2800" dirty="0">
                <a:solidFill>
                  <a:srgbClr val="002060"/>
                </a:solidFill>
                <a:latin typeface="Times New Roman" panose="02020603050405020304" pitchFamily="18" charset="0"/>
                <a:cs typeface="Times New Roman" panose="02020603050405020304" pitchFamily="18" charset="0"/>
              </a:rPr>
              <a:t> до </a:t>
            </a:r>
            <a:r>
              <a:rPr lang="ru-RU" sz="2800" dirty="0" err="1">
                <a:solidFill>
                  <a:srgbClr val="002060"/>
                </a:solidFill>
                <a:latin typeface="Times New Roman" panose="02020603050405020304" pitchFamily="18" charset="0"/>
                <a:cs typeface="Times New Roman" panose="02020603050405020304" pitchFamily="18" charset="0"/>
              </a:rPr>
              <a:t>освітнього</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процесу</a:t>
            </a:r>
            <a:r>
              <a:rPr lang="ru-RU" sz="2800" dirty="0">
                <a:solidFill>
                  <a:srgbClr val="002060"/>
                </a:solidFill>
                <a:latin typeface="Times New Roman" panose="02020603050405020304" pitchFamily="18" charset="0"/>
                <a:cs typeface="Times New Roman" panose="02020603050405020304" pitchFamily="18" charset="0"/>
              </a:rPr>
              <a:t>. </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867" y="3505694"/>
            <a:ext cx="3333753" cy="2502399"/>
          </a:xfrm>
          <a:prstGeom prst="rect">
            <a:avLst/>
          </a:prstGeom>
          <a:ln w="38100">
            <a:solidFill>
              <a:schemeClr val="bg1">
                <a:lumMod val="85000"/>
              </a:schemeClr>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 y="2655787"/>
            <a:ext cx="3370310" cy="2529839"/>
          </a:xfrm>
          <a:prstGeom prst="rect">
            <a:avLst/>
          </a:prstGeom>
          <a:ln w="38100">
            <a:solidFill>
              <a:schemeClr val="bg1">
                <a:lumMod val="85000"/>
              </a:schemeClr>
            </a:solidFill>
          </a:ln>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9583" y="3020912"/>
            <a:ext cx="3592833" cy="2696870"/>
          </a:xfrm>
          <a:prstGeom prst="rect">
            <a:avLst/>
          </a:prstGeom>
          <a:ln w="38100">
            <a:solidFill>
              <a:schemeClr val="bg1">
                <a:lumMod val="85000"/>
              </a:schemeClr>
            </a:solidFill>
          </a:ln>
        </p:spPr>
      </p:pic>
    </p:spTree>
    <p:extLst>
      <p:ext uri="{BB962C8B-B14F-4D97-AF65-F5344CB8AC3E}">
        <p14:creationId xmlns:p14="http://schemas.microsoft.com/office/powerpoint/2010/main" val="1348568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4"/>
            <a:ext cx="10515600" cy="4479831"/>
          </a:xfrm>
          <a:solidFill>
            <a:schemeClr val="bg1">
              <a:lumMod val="95000"/>
            </a:schemeClr>
          </a:solidFill>
        </p:spPr>
        <p:txBody>
          <a:bodyPr>
            <a:normAutofit fontScale="90000"/>
          </a:bodyPr>
          <a:lstStyle/>
          <a:p>
            <a:r>
              <a:rPr lang="ru-RU" sz="3600" dirty="0" smtClean="0">
                <a:solidFill>
                  <a:srgbClr val="002060"/>
                </a:solidFill>
                <a:latin typeface="Times New Roman" panose="02020603050405020304" pitchFamily="18" charset="0"/>
                <a:cs typeface="Times New Roman" panose="02020603050405020304" pitchFamily="18" charset="0"/>
              </a:rPr>
              <a:t>Пріоритетними </a:t>
            </a:r>
            <a:r>
              <a:rPr lang="ru-RU" sz="3600" dirty="0" err="1">
                <a:solidFill>
                  <a:srgbClr val="002060"/>
                </a:solidFill>
                <a:latin typeface="Times New Roman" panose="02020603050405020304" pitchFamily="18" charset="0"/>
                <a:cs typeface="Times New Roman" panose="02020603050405020304" pitchFamily="18" charset="0"/>
              </a:rPr>
              <a:t>напрямками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освітньої</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діяльності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smtClean="0">
                <a:solidFill>
                  <a:srgbClr val="002060"/>
                </a:solidFill>
                <a:latin typeface="Times New Roman" panose="02020603050405020304" pitchFamily="18" charset="0"/>
                <a:cs typeface="Times New Roman" panose="02020603050405020304" pitchFamily="18" charset="0"/>
              </a:rPr>
              <a:t>школи</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a:solidFill>
                  <a:srgbClr val="002060"/>
                </a:solidFill>
                <a:latin typeface="Times New Roman" panose="02020603050405020304" pitchFamily="18" charset="0"/>
                <a:cs typeface="Times New Roman" panose="02020603050405020304" pitchFamily="18" charset="0"/>
              </a:rPr>
              <a:t>в </a:t>
            </a:r>
            <a:r>
              <a:rPr lang="ru-RU" sz="3600" dirty="0" err="1" smtClean="0">
                <a:solidFill>
                  <a:srgbClr val="002060"/>
                </a:solidFill>
                <a:latin typeface="Times New Roman" panose="02020603050405020304" pitchFamily="18" charset="0"/>
                <a:cs typeface="Times New Roman" panose="02020603050405020304" pitchFamily="18" charset="0"/>
              </a:rPr>
              <a:t>останні</a:t>
            </a:r>
            <a:r>
              <a:rPr lang="ru-RU" sz="3600" dirty="0" smtClean="0">
                <a:solidFill>
                  <a:srgbClr val="002060"/>
                </a:solidFill>
                <a:latin typeface="Times New Roman" panose="02020603050405020304" pitchFamily="18" charset="0"/>
                <a:cs typeface="Times New Roman" panose="02020603050405020304" pitchFamily="18" charset="0"/>
              </a:rPr>
              <a:t> 5 </a:t>
            </a:r>
            <a:r>
              <a:rPr lang="ru-RU" sz="3600" dirty="0" err="1" smtClean="0">
                <a:solidFill>
                  <a:srgbClr val="002060"/>
                </a:solidFill>
                <a:latin typeface="Times New Roman" panose="02020603050405020304" pitchFamily="18" charset="0"/>
                <a:cs typeface="Times New Roman" panose="02020603050405020304" pitchFamily="18" charset="0"/>
              </a:rPr>
              <a:t>років</a:t>
            </a:r>
            <a:r>
              <a:rPr lang="ru-RU" sz="3600" dirty="0" smtClean="0">
                <a:solidFill>
                  <a:srgbClr val="002060"/>
                </a:solidFill>
                <a:latin typeface="Times New Roman" panose="02020603050405020304" pitchFamily="18" charset="0"/>
                <a:cs typeface="Times New Roman" panose="02020603050405020304" pitchFamily="18" charset="0"/>
              </a:rPr>
              <a:t> були:</a:t>
            </a:r>
            <a:br>
              <a:rPr lang="ru-RU" sz="3600" dirty="0" smtClean="0">
                <a:solidFill>
                  <a:srgbClr val="002060"/>
                </a:solidFill>
                <a:latin typeface="Times New Roman" panose="02020603050405020304" pitchFamily="18" charset="0"/>
                <a:cs typeface="Times New Roman" panose="02020603050405020304" pitchFamily="18" charset="0"/>
              </a:rPr>
            </a:br>
            <a:r>
              <a:rPr lang="ru-RU" sz="3600" dirty="0" smtClean="0">
                <a:solidFill>
                  <a:srgbClr val="002060"/>
                </a:solidFill>
                <a:latin typeface="Times New Roman" panose="02020603050405020304" pitchFamily="18" charset="0"/>
                <a:cs typeface="Times New Roman" panose="02020603050405020304" pitchFamily="18" charset="0"/>
              </a:rPr>
              <a:t>1. </a:t>
            </a:r>
            <a:r>
              <a:rPr lang="ru-RU" sz="3600" dirty="0" err="1" smtClean="0">
                <a:solidFill>
                  <a:srgbClr val="002060"/>
                </a:solidFill>
                <a:latin typeface="Times New Roman" panose="02020603050405020304" pitchFamily="18" charset="0"/>
                <a:cs typeface="Times New Roman" panose="02020603050405020304" pitchFamily="18" charset="0"/>
              </a:rPr>
              <a:t>Впровадження</a:t>
            </a:r>
            <a:r>
              <a:rPr lang="ru-RU" sz="3600" dirty="0" smtClean="0">
                <a:solidFill>
                  <a:srgbClr val="002060"/>
                </a:solidFill>
                <a:latin typeface="Times New Roman" panose="02020603050405020304" pitchFamily="18" charset="0"/>
                <a:cs typeface="Times New Roman" panose="02020603050405020304" pitchFamily="18" charset="0"/>
              </a:rPr>
              <a:t> в </a:t>
            </a:r>
            <a:r>
              <a:rPr lang="ru-RU" sz="3600" dirty="0" err="1" smtClean="0">
                <a:solidFill>
                  <a:srgbClr val="002060"/>
                </a:solidFill>
                <a:latin typeface="Times New Roman" panose="02020603050405020304" pitchFamily="18" charset="0"/>
                <a:cs typeface="Times New Roman" panose="02020603050405020304" pitchFamily="18" charset="0"/>
              </a:rPr>
              <a:t>освітній</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err="1" smtClean="0">
                <a:solidFill>
                  <a:srgbClr val="002060"/>
                </a:solidFill>
                <a:latin typeface="Times New Roman" panose="02020603050405020304" pitchFamily="18" charset="0"/>
                <a:cs typeface="Times New Roman" panose="02020603050405020304" pitchFamily="18" charset="0"/>
              </a:rPr>
              <a:t>процес</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err="1" smtClean="0">
                <a:solidFill>
                  <a:srgbClr val="002060"/>
                </a:solidFill>
                <a:latin typeface="Times New Roman" panose="02020603050405020304" pitchFamily="18" charset="0"/>
                <a:cs typeface="Times New Roman" panose="02020603050405020304" pitchFamily="18" charset="0"/>
              </a:rPr>
              <a:t>педагогіки</a:t>
            </a:r>
            <a:r>
              <a:rPr lang="ru-RU" sz="3600" dirty="0" smtClean="0">
                <a:solidFill>
                  <a:srgbClr val="002060"/>
                </a:solidFill>
                <a:latin typeface="Times New Roman" panose="02020603050405020304" pitchFamily="18" charset="0"/>
                <a:cs typeface="Times New Roman" panose="02020603050405020304" pitchFamily="18" charset="0"/>
              </a:rPr>
              <a:t> партнерства для </a:t>
            </a:r>
            <a:r>
              <a:rPr lang="ru-RU" sz="3600" dirty="0" err="1" smtClean="0">
                <a:solidFill>
                  <a:srgbClr val="002060"/>
                </a:solidFill>
                <a:latin typeface="Times New Roman" panose="02020603050405020304" pitchFamily="18" charset="0"/>
                <a:cs typeface="Times New Roman" panose="02020603050405020304" pitchFamily="18" charset="0"/>
              </a:rPr>
              <a:t>формування</a:t>
            </a:r>
            <a:r>
              <a:rPr lang="ru-RU" sz="3600" dirty="0" smtClean="0">
                <a:solidFill>
                  <a:srgbClr val="002060"/>
                </a:solidFill>
                <a:latin typeface="Times New Roman" panose="02020603050405020304" pitchFamily="18" charset="0"/>
                <a:cs typeface="Times New Roman" panose="02020603050405020304" pitchFamily="18" charset="0"/>
              </a:rPr>
              <a:t> в </a:t>
            </a:r>
            <a:r>
              <a:rPr lang="ru-RU" sz="3600" dirty="0" err="1" smtClean="0">
                <a:solidFill>
                  <a:srgbClr val="002060"/>
                </a:solidFill>
                <a:latin typeface="Times New Roman" panose="02020603050405020304" pitchFamily="18" charset="0"/>
                <a:cs typeface="Times New Roman" panose="02020603050405020304" pitchFamily="18" charset="0"/>
              </a:rPr>
              <a:t>дошкільників</a:t>
            </a:r>
            <a:r>
              <a:rPr lang="ru-RU" sz="3600" dirty="0" smtClean="0">
                <a:solidFill>
                  <a:srgbClr val="002060"/>
                </a:solidFill>
                <a:latin typeface="Times New Roman" panose="02020603050405020304" pitchFamily="18" charset="0"/>
                <a:cs typeface="Times New Roman" panose="02020603050405020304" pitchFamily="18" charset="0"/>
              </a:rPr>
              <a:t> та </a:t>
            </a:r>
            <a:r>
              <a:rPr lang="ru-RU" sz="3600" dirty="0" err="1" smtClean="0">
                <a:solidFill>
                  <a:srgbClr val="002060"/>
                </a:solidFill>
                <a:latin typeface="Times New Roman" panose="02020603050405020304" pitchFamily="18" charset="0"/>
                <a:cs typeface="Times New Roman" panose="02020603050405020304" pitchFamily="18" charset="0"/>
              </a:rPr>
              <a:t>молодших</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err="1" smtClean="0">
                <a:solidFill>
                  <a:srgbClr val="002060"/>
                </a:solidFill>
                <a:latin typeface="Times New Roman" panose="02020603050405020304" pitchFamily="18" charset="0"/>
                <a:cs typeface="Times New Roman" panose="02020603050405020304" pitchFamily="18" charset="0"/>
              </a:rPr>
              <a:t>школярів</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err="1" smtClean="0">
                <a:solidFill>
                  <a:srgbClr val="002060"/>
                </a:solidFill>
                <a:latin typeface="Times New Roman" panose="02020603050405020304" pitchFamily="18" charset="0"/>
                <a:cs typeface="Times New Roman" panose="02020603050405020304" pitchFamily="18" charset="0"/>
              </a:rPr>
              <a:t>соціально</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err="1" smtClean="0">
                <a:solidFill>
                  <a:srgbClr val="002060"/>
                </a:solidFill>
                <a:latin typeface="Times New Roman" panose="02020603050405020304" pitchFamily="18" charset="0"/>
                <a:cs typeface="Times New Roman" panose="02020603050405020304" pitchFamily="18" charset="0"/>
              </a:rPr>
              <a:t>доцільної</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err="1" smtClean="0">
                <a:solidFill>
                  <a:srgbClr val="002060"/>
                </a:solidFill>
                <a:latin typeface="Times New Roman" panose="02020603050405020304" pitchFamily="18" charset="0"/>
                <a:cs typeface="Times New Roman" panose="02020603050405020304" pitchFamily="18" charset="0"/>
              </a:rPr>
              <a:t>поведінки</a:t>
            </a:r>
            <a:r>
              <a:rPr lang="ru-RU" sz="3600" dirty="0" smtClean="0">
                <a:solidFill>
                  <a:srgbClr val="002060"/>
                </a:solidFill>
                <a:latin typeface="Times New Roman" panose="02020603050405020304" pitchFamily="18" charset="0"/>
                <a:cs typeface="Times New Roman" panose="02020603050405020304" pitchFamily="18" charset="0"/>
              </a:rPr>
              <a:t>, у межах </a:t>
            </a:r>
            <a:r>
              <a:rPr lang="ru-RU" sz="3600" dirty="0" err="1" smtClean="0">
                <a:solidFill>
                  <a:srgbClr val="002060"/>
                </a:solidFill>
                <a:latin typeface="Times New Roman" panose="02020603050405020304" pitchFamily="18" charset="0"/>
                <a:cs typeface="Times New Roman" panose="02020603050405020304" pitchFamily="18" charset="0"/>
              </a:rPr>
              <a:t>суспільного</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err="1" smtClean="0">
                <a:solidFill>
                  <a:srgbClr val="002060"/>
                </a:solidFill>
                <a:latin typeface="Times New Roman" panose="02020603050405020304" pitchFamily="18" charset="0"/>
                <a:cs typeface="Times New Roman" panose="02020603050405020304" pitchFamily="18" charset="0"/>
              </a:rPr>
              <a:t>руху</a:t>
            </a:r>
            <a:r>
              <a:rPr lang="ru-RU" sz="3600" dirty="0" smtClean="0">
                <a:solidFill>
                  <a:srgbClr val="002060"/>
                </a:solidFill>
                <a:latin typeface="Times New Roman" panose="02020603050405020304" pitchFamily="18" charset="0"/>
                <a:cs typeface="Times New Roman" panose="02020603050405020304" pitchFamily="18" charset="0"/>
              </a:rPr>
              <a:t> - </a:t>
            </a:r>
            <a:r>
              <a:rPr lang="ru-RU" sz="3600" dirty="0" err="1" smtClean="0">
                <a:solidFill>
                  <a:srgbClr val="002060"/>
                </a:solidFill>
                <a:latin typeface="Times New Roman" panose="02020603050405020304" pitchFamily="18" charset="0"/>
                <a:cs typeface="Times New Roman" panose="02020603050405020304" pitchFamily="18" charset="0"/>
              </a:rPr>
              <a:t>освіта</a:t>
            </a:r>
            <a:r>
              <a:rPr lang="ru-RU" sz="3600" dirty="0" smtClean="0">
                <a:solidFill>
                  <a:srgbClr val="002060"/>
                </a:solidFill>
                <a:latin typeface="Times New Roman" panose="02020603050405020304" pitchFamily="18" charset="0"/>
                <a:cs typeface="Times New Roman" panose="02020603050405020304" pitchFamily="18" charset="0"/>
              </a:rPr>
              <a:t> для </a:t>
            </a:r>
            <a:r>
              <a:rPr lang="ru-RU" sz="3600" dirty="0" err="1" smtClean="0">
                <a:solidFill>
                  <a:srgbClr val="002060"/>
                </a:solidFill>
                <a:latin typeface="Times New Roman" panose="02020603050405020304" pitchFamily="18" charset="0"/>
                <a:cs typeface="Times New Roman" panose="02020603050405020304" pitchFamily="18" charset="0"/>
              </a:rPr>
              <a:t>сталого</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err="1" smtClean="0">
                <a:solidFill>
                  <a:srgbClr val="002060"/>
                </a:solidFill>
                <a:latin typeface="Times New Roman" panose="02020603050405020304" pitchFamily="18" charset="0"/>
                <a:cs typeface="Times New Roman" panose="02020603050405020304" pitchFamily="18" charset="0"/>
              </a:rPr>
              <a:t>розвитку</a:t>
            </a:r>
            <a:r>
              <a:rPr lang="ru-RU" sz="3600" dirty="0" smtClean="0">
                <a:solidFill>
                  <a:srgbClr val="002060"/>
                </a:solidFill>
                <a:latin typeface="Times New Roman" panose="02020603050405020304" pitchFamily="18" charset="0"/>
                <a:cs typeface="Times New Roman" panose="02020603050405020304" pitchFamily="18" charset="0"/>
              </a:rPr>
              <a:t>. </a:t>
            </a:r>
            <a:br>
              <a:rPr lang="ru-RU" sz="3600" dirty="0" smtClean="0">
                <a:solidFill>
                  <a:srgbClr val="002060"/>
                </a:solidFill>
                <a:latin typeface="Times New Roman" panose="02020603050405020304" pitchFamily="18" charset="0"/>
                <a:cs typeface="Times New Roman" panose="02020603050405020304" pitchFamily="18" charset="0"/>
              </a:rPr>
            </a:br>
            <a:r>
              <a:rPr lang="ru-RU" sz="3600" b="0" dirty="0" smtClean="0">
                <a:solidFill>
                  <a:srgbClr val="002060"/>
                </a:solidFill>
                <a:effectLst/>
                <a:latin typeface="Times New Roman" panose="02020603050405020304" pitchFamily="18" charset="0"/>
                <a:cs typeface="Times New Roman" panose="02020603050405020304" pitchFamily="18" charset="0"/>
              </a:rPr>
              <a:t>2. </a:t>
            </a:r>
            <a:r>
              <a:rPr lang="ru-RU" sz="3600" b="0" dirty="0" err="1" smtClean="0">
                <a:solidFill>
                  <a:srgbClr val="002060"/>
                </a:solidFill>
                <a:effectLst/>
                <a:latin typeface="Times New Roman" panose="02020603050405020304" pitchFamily="18" charset="0"/>
                <a:cs typeface="Times New Roman" panose="02020603050405020304" pitchFamily="18" charset="0"/>
              </a:rPr>
              <a:t>Формування</a:t>
            </a:r>
            <a:r>
              <a:rPr lang="ru-RU" sz="3600" b="0" dirty="0" smtClean="0">
                <a:solidFill>
                  <a:srgbClr val="002060"/>
                </a:solidFill>
                <a:effectLst/>
                <a:latin typeface="Times New Roman" panose="02020603050405020304" pitchFamily="18" charset="0"/>
                <a:cs typeface="Times New Roman" panose="02020603050405020304" pitchFamily="18" charset="0"/>
              </a:rPr>
              <a:t> </a:t>
            </a:r>
            <a:r>
              <a:rPr lang="ru-RU" sz="3600" b="0" dirty="0" err="1" smtClean="0">
                <a:solidFill>
                  <a:srgbClr val="002060"/>
                </a:solidFill>
                <a:effectLst/>
                <a:latin typeface="Times New Roman" panose="02020603050405020304" pitchFamily="18" charset="0"/>
                <a:cs typeface="Times New Roman" panose="02020603050405020304" pitchFamily="18" charset="0"/>
              </a:rPr>
              <a:t>культури</a:t>
            </a:r>
            <a:r>
              <a:rPr lang="ru-RU" sz="3600" b="0" dirty="0" smtClean="0">
                <a:solidFill>
                  <a:srgbClr val="002060"/>
                </a:solidFill>
                <a:effectLst/>
                <a:latin typeface="Times New Roman" panose="02020603050405020304" pitchFamily="18" charset="0"/>
                <a:cs typeface="Times New Roman" panose="02020603050405020304" pitchFamily="18" charset="0"/>
              </a:rPr>
              <a:t> критичного </a:t>
            </a:r>
            <a:r>
              <a:rPr lang="ru-RU" sz="3600" b="0" dirty="0" err="1" smtClean="0">
                <a:solidFill>
                  <a:srgbClr val="002060"/>
                </a:solidFill>
                <a:effectLst/>
                <a:latin typeface="Times New Roman" panose="02020603050405020304" pitchFamily="18" charset="0"/>
                <a:cs typeface="Times New Roman" panose="02020603050405020304" pitchFamily="18" charset="0"/>
              </a:rPr>
              <a:t>мислення</a:t>
            </a:r>
            <a:r>
              <a:rPr lang="ru-RU" sz="3600" b="0" dirty="0" smtClean="0">
                <a:solidFill>
                  <a:srgbClr val="002060"/>
                </a:solidFill>
                <a:effectLst/>
                <a:latin typeface="Times New Roman" panose="02020603050405020304" pitchFamily="18" charset="0"/>
                <a:cs typeface="Times New Roman" panose="02020603050405020304" pitchFamily="18" charset="0"/>
              </a:rPr>
              <a:t> </a:t>
            </a:r>
            <a:r>
              <a:rPr lang="ru-RU" sz="3600" b="0" dirty="0" err="1" smtClean="0">
                <a:solidFill>
                  <a:srgbClr val="002060"/>
                </a:solidFill>
                <a:effectLst/>
                <a:latin typeface="Times New Roman" panose="02020603050405020304" pitchFamily="18" charset="0"/>
                <a:cs typeface="Times New Roman" panose="02020603050405020304" pitchFamily="18" charset="0"/>
              </a:rPr>
              <a:t>дошкільників</a:t>
            </a:r>
            <a:r>
              <a:rPr lang="ru-RU" sz="3600" b="0" dirty="0" smtClean="0">
                <a:solidFill>
                  <a:srgbClr val="002060"/>
                </a:solidFill>
                <a:effectLst/>
                <a:latin typeface="Times New Roman" panose="02020603050405020304" pitchFamily="18" charset="0"/>
                <a:cs typeface="Times New Roman" panose="02020603050405020304" pitchFamily="18" charset="0"/>
              </a:rPr>
              <a:t> та </a:t>
            </a:r>
            <a:r>
              <a:rPr lang="ru-RU" sz="3600" b="0" dirty="0" err="1" smtClean="0">
                <a:solidFill>
                  <a:srgbClr val="002060"/>
                </a:solidFill>
                <a:effectLst/>
                <a:latin typeface="Times New Roman" panose="02020603050405020304" pitchFamily="18" charset="0"/>
                <a:cs typeface="Times New Roman" panose="02020603050405020304" pitchFamily="18" charset="0"/>
              </a:rPr>
              <a:t>молодших</a:t>
            </a:r>
            <a:r>
              <a:rPr lang="ru-RU" sz="3600" b="0" dirty="0" smtClean="0">
                <a:solidFill>
                  <a:srgbClr val="002060"/>
                </a:solidFill>
                <a:effectLst/>
                <a:latin typeface="Times New Roman" panose="02020603050405020304" pitchFamily="18" charset="0"/>
                <a:cs typeface="Times New Roman" panose="02020603050405020304" pitchFamily="18" charset="0"/>
              </a:rPr>
              <a:t> </a:t>
            </a:r>
            <a:r>
              <a:rPr lang="ru-RU" sz="3600" b="0" dirty="0" err="1" smtClean="0">
                <a:solidFill>
                  <a:srgbClr val="002060"/>
                </a:solidFill>
                <a:effectLst/>
                <a:latin typeface="Times New Roman" panose="02020603050405020304" pitchFamily="18" charset="0"/>
                <a:cs typeface="Times New Roman" panose="02020603050405020304" pitchFamily="18" charset="0"/>
              </a:rPr>
              <a:t>школярів</a:t>
            </a:r>
            <a:r>
              <a:rPr lang="ru-RU" sz="3600" b="0" dirty="0" smtClean="0">
                <a:solidFill>
                  <a:srgbClr val="002060"/>
                </a:solidFill>
                <a:effectLst/>
                <a:latin typeface="Times New Roman" panose="02020603050405020304" pitchFamily="18" charset="0"/>
                <a:cs typeface="Times New Roman" panose="02020603050405020304" pitchFamily="18" charset="0"/>
              </a:rPr>
              <a:t> </a:t>
            </a:r>
            <a:r>
              <a:rPr lang="ru-RU" sz="3600" b="0" dirty="0" err="1" smtClean="0">
                <a:solidFill>
                  <a:srgbClr val="002060"/>
                </a:solidFill>
                <a:effectLst/>
                <a:latin typeface="Times New Roman" panose="02020603050405020304" pitchFamily="18" charset="0"/>
                <a:cs typeface="Times New Roman" panose="02020603050405020304" pitchFamily="18" charset="0"/>
              </a:rPr>
              <a:t>засобами</a:t>
            </a:r>
            <a:r>
              <a:rPr lang="ru-RU" sz="3600" b="0" dirty="0" smtClean="0">
                <a:solidFill>
                  <a:srgbClr val="002060"/>
                </a:solidFill>
                <a:effectLst/>
                <a:latin typeface="Times New Roman" panose="02020603050405020304" pitchFamily="18" charset="0"/>
                <a:cs typeface="Times New Roman" panose="02020603050405020304" pitchFamily="18" charset="0"/>
              </a:rPr>
              <a:t> </a:t>
            </a:r>
            <a:r>
              <a:rPr lang="ru-RU" sz="3600" b="0" dirty="0" err="1" smtClean="0">
                <a:solidFill>
                  <a:srgbClr val="002060"/>
                </a:solidFill>
                <a:effectLst/>
                <a:latin typeface="Times New Roman" panose="02020603050405020304" pitchFamily="18" charset="0"/>
                <a:cs typeface="Times New Roman" panose="02020603050405020304" pitchFamily="18" charset="0"/>
              </a:rPr>
              <a:t>Stream</a:t>
            </a:r>
            <a:r>
              <a:rPr lang="ru-RU" sz="3600" b="0" dirty="0" smtClean="0">
                <a:solidFill>
                  <a:srgbClr val="002060"/>
                </a:solidFill>
                <a:effectLst/>
                <a:latin typeface="Times New Roman" panose="02020603050405020304" pitchFamily="18" charset="0"/>
                <a:cs typeface="Times New Roman" panose="02020603050405020304" pitchFamily="18" charset="0"/>
              </a:rPr>
              <a:t> – </a:t>
            </a:r>
            <a:r>
              <a:rPr lang="ru-RU" sz="3600" b="0" dirty="0" err="1" smtClean="0">
                <a:solidFill>
                  <a:srgbClr val="002060"/>
                </a:solidFill>
                <a:effectLst/>
                <a:latin typeface="Times New Roman" panose="02020603050405020304" pitchFamily="18" charset="0"/>
                <a:cs typeface="Times New Roman" panose="02020603050405020304" pitchFamily="18" charset="0"/>
              </a:rPr>
              <a:t>освіти</a:t>
            </a:r>
            <a:r>
              <a:rPr lang="ru-RU" sz="3600" b="0" dirty="0" smtClean="0">
                <a:solidFill>
                  <a:srgbClr val="002060"/>
                </a:solidFill>
                <a:effectLst/>
                <a:latin typeface="Times New Roman" panose="02020603050405020304" pitchFamily="18" charset="0"/>
                <a:cs typeface="Times New Roman" panose="02020603050405020304" pitchFamily="18" charset="0"/>
              </a:rPr>
              <a:t>. </a:t>
            </a:r>
            <a:r>
              <a:rPr lang="ru-RU" sz="3600" dirty="0" smtClean="0">
                <a:solidFill>
                  <a:srgbClr val="002060"/>
                </a:solidFill>
                <a:latin typeface="Times New Roman" panose="02020603050405020304" pitchFamily="18" charset="0"/>
                <a:cs typeface="Times New Roman" panose="02020603050405020304" pitchFamily="18" charset="0"/>
              </a:rPr>
              <a:t/>
            </a:r>
            <a:br>
              <a:rPr lang="ru-RU" sz="3600" dirty="0" smtClean="0">
                <a:solidFill>
                  <a:srgbClr val="002060"/>
                </a:solidFill>
                <a:latin typeface="Times New Roman" panose="02020603050405020304" pitchFamily="18" charset="0"/>
                <a:cs typeface="Times New Roman" panose="02020603050405020304" pitchFamily="18" charset="0"/>
              </a:rPr>
            </a:br>
            <a:endParaRPr lang="ru-RU"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40939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5"/>
            <a:ext cx="10515600" cy="2469515"/>
          </a:xfrm>
        </p:spPr>
        <p:txBody>
          <a:bodyPr>
            <a:normAutofit/>
          </a:bodyPr>
          <a:lstStyle/>
          <a:p>
            <a:r>
              <a:rPr lang="ru-RU" sz="2800" dirty="0">
                <a:solidFill>
                  <a:srgbClr val="002060"/>
                </a:solidFill>
                <a:latin typeface="Times New Roman" panose="02020603050405020304" pitchFamily="18" charset="0"/>
                <a:cs typeface="Times New Roman" panose="02020603050405020304" pitchFamily="18" charset="0"/>
              </a:rPr>
              <a:t>Для </a:t>
            </a:r>
            <a:r>
              <a:rPr lang="ru-RU" sz="2800" dirty="0" err="1">
                <a:solidFill>
                  <a:srgbClr val="002060"/>
                </a:solidFill>
                <a:latin typeface="Times New Roman" panose="02020603050405020304" pitchFamily="18" charset="0"/>
                <a:cs typeface="Times New Roman" panose="02020603050405020304" pitchFamily="18" charset="0"/>
              </a:rPr>
              <a:t>дошкільнят</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smtClean="0">
                <a:solidFill>
                  <a:srgbClr val="002060"/>
                </a:solidFill>
                <a:latin typeface="Times New Roman" panose="02020603050405020304" pitchFamily="18" charset="0"/>
                <a:cs typeface="Times New Roman" panose="02020603050405020304" pitchFamily="18" charset="0"/>
              </a:rPr>
              <a:t>важливим</a:t>
            </a:r>
            <a:r>
              <a:rPr lang="ru-RU" sz="2800" dirty="0" smtClean="0">
                <a:solidFill>
                  <a:srgbClr val="002060"/>
                </a:solidFill>
                <a:latin typeface="Times New Roman" panose="02020603050405020304" pitchFamily="18" charset="0"/>
                <a:cs typeface="Times New Roman" panose="02020603050405020304" pitchFamily="18" charset="0"/>
              </a:rPr>
              <a:t> </a:t>
            </a:r>
            <a:r>
              <a:rPr lang="ru-RU" sz="2800" dirty="0">
                <a:solidFill>
                  <a:srgbClr val="002060"/>
                </a:solidFill>
                <a:latin typeface="Times New Roman" panose="02020603050405020304" pitchFamily="18" charset="0"/>
                <a:cs typeface="Times New Roman" panose="02020603050405020304" pitchFamily="18" charset="0"/>
              </a:rPr>
              <a:t>є </a:t>
            </a:r>
            <a:r>
              <a:rPr lang="ru-RU" sz="2800" dirty="0" err="1">
                <a:solidFill>
                  <a:srgbClr val="002060"/>
                </a:solidFill>
                <a:latin typeface="Times New Roman" panose="02020603050405020304" pitchFamily="18" charset="0"/>
                <a:cs typeface="Times New Roman" panose="02020603050405020304" pitchFamily="18" charset="0"/>
              </a:rPr>
              <a:t>впровадження</a:t>
            </a:r>
            <a:r>
              <a:rPr lang="ru-RU" sz="2800" dirty="0">
                <a:solidFill>
                  <a:srgbClr val="002060"/>
                </a:solidFill>
                <a:latin typeface="Times New Roman" panose="02020603050405020304" pitchFamily="18" charset="0"/>
                <a:cs typeface="Times New Roman" panose="02020603050405020304" pitchFamily="18" charset="0"/>
              </a:rPr>
              <a:t> STEM-</a:t>
            </a:r>
            <a:r>
              <a:rPr lang="ru-RU" sz="2800" dirty="0" err="1">
                <a:solidFill>
                  <a:srgbClr val="002060"/>
                </a:solidFill>
                <a:latin typeface="Times New Roman" panose="02020603050405020304" pitchFamily="18" charset="0"/>
                <a:cs typeface="Times New Roman" panose="02020603050405020304" pitchFamily="18" charset="0"/>
              </a:rPr>
              <a:t>освіти</a:t>
            </a:r>
            <a:r>
              <a:rPr lang="ru-RU" sz="2800" dirty="0">
                <a:solidFill>
                  <a:srgbClr val="002060"/>
                </a:solidFill>
                <a:latin typeface="Times New Roman" panose="02020603050405020304" pitchFamily="18" charset="0"/>
                <a:cs typeface="Times New Roman" panose="02020603050405020304" pitchFamily="18" charset="0"/>
              </a:rPr>
              <a:t>, як </a:t>
            </a:r>
            <a:r>
              <a:rPr lang="ru-RU" sz="2800" dirty="0" err="1">
                <a:solidFill>
                  <a:srgbClr val="002060"/>
                </a:solidFill>
                <a:latin typeface="Times New Roman" panose="02020603050405020304" pitchFamily="18" charset="0"/>
                <a:cs typeface="Times New Roman" panose="02020603050405020304" pitchFamily="18" charset="0"/>
              </a:rPr>
              <a:t>сходинки</a:t>
            </a:r>
            <a:r>
              <a:rPr lang="ru-RU" sz="2800" dirty="0">
                <a:solidFill>
                  <a:srgbClr val="002060"/>
                </a:solidFill>
                <a:latin typeface="Times New Roman" panose="02020603050405020304" pitchFamily="18" charset="0"/>
                <a:cs typeface="Times New Roman" panose="02020603050405020304" pitchFamily="18" charset="0"/>
              </a:rPr>
              <a:t> в </a:t>
            </a:r>
            <a:r>
              <a:rPr lang="ru-RU" sz="2800" dirty="0" err="1">
                <a:solidFill>
                  <a:srgbClr val="002060"/>
                </a:solidFill>
                <a:latin typeface="Times New Roman" panose="02020603050405020304" pitchFamily="18" charset="0"/>
                <a:cs typeface="Times New Roman" panose="02020603050405020304" pitchFamily="18" charset="0"/>
              </a:rPr>
              <a:t>якій</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дитина</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зможе</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випробувати</a:t>
            </a:r>
            <a:r>
              <a:rPr lang="ru-RU" sz="2800" dirty="0">
                <a:solidFill>
                  <a:srgbClr val="002060"/>
                </a:solidFill>
                <a:latin typeface="Times New Roman" panose="02020603050405020304" pitchFamily="18" charset="0"/>
                <a:cs typeface="Times New Roman" panose="02020603050405020304" pitchFamily="18" charset="0"/>
              </a:rPr>
              <a:t> себе в </a:t>
            </a:r>
            <a:r>
              <a:rPr lang="ru-RU" sz="2800" dirty="0" err="1">
                <a:solidFill>
                  <a:srgbClr val="002060"/>
                </a:solidFill>
                <a:latin typeface="Times New Roman" panose="02020603050405020304" pitchFamily="18" charset="0"/>
                <a:cs typeface="Times New Roman" panose="02020603050405020304" pitchFamily="18" charset="0"/>
              </a:rPr>
              <a:t>різних</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галузях</a:t>
            </a:r>
            <a:r>
              <a:rPr lang="ru-RU" sz="2800" dirty="0">
                <a:solidFill>
                  <a:srgbClr val="002060"/>
                </a:solidFill>
                <a:latin typeface="Times New Roman" panose="02020603050405020304" pitchFamily="18" charset="0"/>
                <a:cs typeface="Times New Roman" panose="02020603050405020304" pitchFamily="18" charset="0"/>
              </a:rPr>
              <a:t> - </a:t>
            </a:r>
            <a:r>
              <a:rPr lang="ru-RU" sz="2800" dirty="0" err="1">
                <a:solidFill>
                  <a:srgbClr val="002060"/>
                </a:solidFill>
                <a:latin typeface="Times New Roman" panose="02020603050405020304" pitchFamily="18" charset="0"/>
                <a:cs typeface="Times New Roman" panose="02020603050405020304" pitchFamily="18" charset="0"/>
              </a:rPr>
              <a:t>відчути</a:t>
            </a:r>
            <a:r>
              <a:rPr lang="ru-RU" sz="2800" dirty="0">
                <a:solidFill>
                  <a:srgbClr val="002060"/>
                </a:solidFill>
                <a:latin typeface="Times New Roman" panose="02020603050405020304" pitchFamily="18" charset="0"/>
                <a:cs typeface="Times New Roman" panose="02020603050405020304" pitchFamily="18" charset="0"/>
              </a:rPr>
              <a:t> себе </a:t>
            </a:r>
            <a:r>
              <a:rPr lang="ru-RU" sz="2800" dirty="0" err="1">
                <a:solidFill>
                  <a:srgbClr val="002060"/>
                </a:solidFill>
                <a:latin typeface="Times New Roman" panose="02020603050405020304" pitchFamily="18" charset="0"/>
                <a:cs typeface="Times New Roman" panose="02020603050405020304" pitchFamily="18" charset="0"/>
              </a:rPr>
              <a:t>дослідником</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науковцем</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винахідником</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інженером</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програмістом</a:t>
            </a:r>
            <a:r>
              <a:rPr lang="ru-RU" sz="2800" dirty="0">
                <a:solidFill>
                  <a:srgbClr val="002060"/>
                </a:solidFill>
                <a:latin typeface="Times New Roman" panose="02020603050405020304" pitchFamily="18" charset="0"/>
                <a:cs typeface="Times New Roman" panose="02020603050405020304" pitchFamily="18" charset="0"/>
              </a:rPr>
              <a:t> та </a:t>
            </a:r>
            <a:r>
              <a:rPr lang="ru-RU" sz="2800" dirty="0" err="1">
                <a:solidFill>
                  <a:srgbClr val="002060"/>
                </a:solidFill>
                <a:latin typeface="Times New Roman" panose="02020603050405020304" pitchFamily="18" charset="0"/>
                <a:cs typeface="Times New Roman" panose="02020603050405020304" pitchFamily="18" charset="0"/>
              </a:rPr>
              <a:t>іншими</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фахівцями</a:t>
            </a:r>
            <a:r>
              <a:rPr lang="ru-RU" sz="2800" dirty="0">
                <a:solidFill>
                  <a:srgbClr val="002060"/>
                </a:solidFill>
                <a:latin typeface="Times New Roman" panose="02020603050405020304" pitchFamily="18" charset="0"/>
                <a:cs typeface="Times New Roman" panose="02020603050405020304" pitchFamily="18" charset="0"/>
              </a:rPr>
              <a:t>, в силу </a:t>
            </a:r>
            <a:r>
              <a:rPr lang="ru-RU" sz="2800" dirty="0" err="1">
                <a:solidFill>
                  <a:srgbClr val="002060"/>
                </a:solidFill>
                <a:latin typeface="Times New Roman" panose="02020603050405020304" pitchFamily="18" charset="0"/>
                <a:cs typeface="Times New Roman" panose="02020603050405020304" pitchFamily="18" charset="0"/>
              </a:rPr>
              <a:t>власних</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вікових</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особливостей</a:t>
            </a:r>
            <a:r>
              <a:rPr lang="ru-RU" sz="2800" dirty="0">
                <a:solidFill>
                  <a:srgbClr val="002060"/>
                </a:solidFill>
                <a:latin typeface="Times New Roman" panose="02020603050405020304" pitchFamily="18" charset="0"/>
                <a:cs typeface="Times New Roman" panose="02020603050405020304" pitchFamily="18" charset="0"/>
              </a:rPr>
              <a:t> для </a:t>
            </a:r>
            <a:r>
              <a:rPr lang="ru-RU" sz="2800" dirty="0" err="1">
                <a:solidFill>
                  <a:srgbClr val="002060"/>
                </a:solidFill>
                <a:latin typeface="Times New Roman" panose="02020603050405020304" pitchFamily="18" charset="0"/>
                <a:cs typeface="Times New Roman" panose="02020603050405020304" pitchFamily="18" charset="0"/>
              </a:rPr>
              <a:t>досягнення</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найвищого</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рівня</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власного</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пізнавального</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розвитку</a:t>
            </a:r>
            <a:r>
              <a:rPr lang="ru-RU" sz="2800" dirty="0">
                <a:solidFill>
                  <a:srgbClr val="002060"/>
                </a:solidFill>
                <a:latin typeface="Times New Roman" panose="02020603050405020304" pitchFamily="18" charset="0"/>
                <a:cs typeface="Times New Roman" panose="02020603050405020304" pitchFamily="18" charset="0"/>
              </a:rPr>
              <a:t>.</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5380" y="2601913"/>
            <a:ext cx="3017520" cy="4023360"/>
          </a:xfrm>
          <a:prstGeom prst="rect">
            <a:avLst/>
          </a:prstGeom>
          <a:ln w="38100">
            <a:solidFill>
              <a:srgbClr val="0070C0"/>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5810" y="3009265"/>
            <a:ext cx="2783681" cy="3711575"/>
          </a:xfrm>
          <a:prstGeom prst="rect">
            <a:avLst/>
          </a:prstGeom>
          <a:ln w="38100">
            <a:solidFill>
              <a:srgbClr val="0070C0"/>
            </a:solidFill>
          </a:ln>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 y="2941320"/>
            <a:ext cx="2857500" cy="3810000"/>
          </a:xfrm>
          <a:prstGeom prst="rect">
            <a:avLst/>
          </a:prstGeom>
          <a:ln w="38100">
            <a:solidFill>
              <a:srgbClr val="0070C0"/>
            </a:solidFill>
          </a:ln>
        </p:spPr>
      </p:pic>
    </p:spTree>
    <p:extLst>
      <p:ext uri="{BB962C8B-B14F-4D97-AF65-F5344CB8AC3E}">
        <p14:creationId xmlns:p14="http://schemas.microsoft.com/office/powerpoint/2010/main" val="3278245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5"/>
            <a:ext cx="10515600" cy="2957195"/>
          </a:xfrm>
        </p:spPr>
        <p:txBody>
          <a:bodyPr>
            <a:normAutofit fontScale="90000"/>
          </a:bodyPr>
          <a:lstStyle/>
          <a:p>
            <a:r>
              <a:rPr lang="ru-RU" sz="3600" dirty="0">
                <a:solidFill>
                  <a:srgbClr val="002060"/>
                </a:solidFill>
                <a:latin typeface="Times New Roman" panose="02020603050405020304" pitchFamily="18" charset="0"/>
                <a:cs typeface="Times New Roman" panose="02020603050405020304" pitchFamily="18" charset="0"/>
              </a:rPr>
              <a:t>STEM-</a:t>
            </a:r>
            <a:r>
              <a:rPr lang="ru-RU" sz="3600" dirty="0" err="1">
                <a:solidFill>
                  <a:srgbClr val="002060"/>
                </a:solidFill>
                <a:latin typeface="Times New Roman" panose="02020603050405020304" pitchFamily="18" charset="0"/>
                <a:cs typeface="Times New Roman" panose="02020603050405020304" pitchFamily="18" charset="0"/>
              </a:rPr>
              <a:t>освіта</a:t>
            </a:r>
            <a:r>
              <a:rPr lang="ru-RU" sz="3600" dirty="0">
                <a:solidFill>
                  <a:srgbClr val="002060"/>
                </a:solidFill>
                <a:latin typeface="Times New Roman" panose="02020603050405020304" pitchFamily="18" charset="0"/>
                <a:cs typeface="Times New Roman" panose="02020603050405020304" pitchFamily="18" charset="0"/>
              </a:rPr>
              <a:t> - </a:t>
            </a:r>
            <a:r>
              <a:rPr lang="ru-RU" sz="3600" dirty="0" err="1">
                <a:solidFill>
                  <a:srgbClr val="002060"/>
                </a:solidFill>
                <a:latin typeface="Times New Roman" panose="02020603050405020304" pitchFamily="18" charset="0"/>
                <a:cs typeface="Times New Roman" panose="02020603050405020304" pitchFamily="18" charset="0"/>
              </a:rPr>
              <a:t>сучасна</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прогресивна</a:t>
            </a:r>
            <a:r>
              <a:rPr lang="ru-RU" sz="3600" dirty="0">
                <a:solidFill>
                  <a:srgbClr val="002060"/>
                </a:solidFill>
                <a:latin typeface="Times New Roman" panose="02020603050405020304" pitchFamily="18" charset="0"/>
                <a:cs typeface="Times New Roman" panose="02020603050405020304" pitchFamily="18" charset="0"/>
              </a:rPr>
              <a:t> система, яка на </a:t>
            </a:r>
            <a:r>
              <a:rPr lang="ru-RU" sz="3600" dirty="0" err="1">
                <a:solidFill>
                  <a:srgbClr val="002060"/>
                </a:solidFill>
                <a:latin typeface="Times New Roman" panose="02020603050405020304" pitchFamily="18" charset="0"/>
                <a:cs typeface="Times New Roman" panose="02020603050405020304" pitchFamily="18" charset="0"/>
              </a:rPr>
              <a:t>відміну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від</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традиційного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навчання</a:t>
            </a:r>
            <a:r>
              <a:rPr lang="ru-RU" sz="3600" dirty="0">
                <a:solidFill>
                  <a:srgbClr val="002060"/>
                </a:solidFill>
                <a:latin typeface="Times New Roman" panose="02020603050405020304" pitchFamily="18" charset="0"/>
                <a:cs typeface="Times New Roman" panose="02020603050405020304" pitchFamily="18" charset="0"/>
              </a:rPr>
              <a:t>, є </a:t>
            </a:r>
            <a:r>
              <a:rPr lang="ru-RU" sz="3600" dirty="0" err="1">
                <a:solidFill>
                  <a:srgbClr val="002060"/>
                </a:solidFill>
                <a:latin typeface="Times New Roman" panose="02020603050405020304" pitchFamily="18" charset="0"/>
                <a:cs typeface="Times New Roman" panose="02020603050405020304" pitchFamily="18" charset="0"/>
              </a:rPr>
              <a:t>змішаним</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середовищем</a:t>
            </a:r>
            <a:r>
              <a:rPr lang="ru-RU" sz="3600" dirty="0">
                <a:solidFill>
                  <a:srgbClr val="002060"/>
                </a:solidFill>
                <a:latin typeface="Times New Roman" panose="02020603050405020304" pitchFamily="18" charset="0"/>
                <a:cs typeface="Times New Roman" panose="02020603050405020304" pitchFamily="18" charset="0"/>
              </a:rPr>
              <a:t> та </a:t>
            </a:r>
            <a:r>
              <a:rPr lang="ru-RU" sz="3600" dirty="0" err="1">
                <a:solidFill>
                  <a:srgbClr val="002060"/>
                </a:solidFill>
                <a:latin typeface="Times New Roman" panose="02020603050405020304" pitchFamily="18" charset="0"/>
                <a:cs typeface="Times New Roman" panose="02020603050405020304" pitchFamily="18" charset="0"/>
              </a:rPr>
              <a:t>дозволяє</a:t>
            </a:r>
            <a:r>
              <a:rPr lang="ru-RU" sz="3600" dirty="0">
                <a:solidFill>
                  <a:srgbClr val="002060"/>
                </a:solidFill>
                <a:latin typeface="Times New Roman" panose="02020603050405020304" pitchFamily="18" charset="0"/>
                <a:cs typeface="Times New Roman" panose="02020603050405020304" pitchFamily="18" charset="0"/>
              </a:rPr>
              <a:t> на </a:t>
            </a:r>
            <a:r>
              <a:rPr lang="ru-RU" sz="3600" dirty="0" err="1">
                <a:solidFill>
                  <a:srgbClr val="002060"/>
                </a:solidFill>
                <a:latin typeface="Times New Roman" panose="02020603050405020304" pitchFamily="18" charset="0"/>
                <a:cs typeface="Times New Roman" panose="02020603050405020304" pitchFamily="18" charset="0"/>
              </a:rPr>
              <a:t>практиці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продемонструвати</a:t>
            </a:r>
            <a:r>
              <a:rPr lang="ru-RU" sz="3600" dirty="0">
                <a:solidFill>
                  <a:srgbClr val="002060"/>
                </a:solidFill>
                <a:latin typeface="Times New Roman" panose="02020603050405020304" pitchFamily="18" charset="0"/>
                <a:cs typeface="Times New Roman" panose="02020603050405020304" pitchFamily="18" charset="0"/>
              </a:rPr>
              <a:t>, як </a:t>
            </a:r>
            <a:r>
              <a:rPr lang="ru-RU" sz="3600" dirty="0" err="1">
                <a:solidFill>
                  <a:srgbClr val="002060"/>
                </a:solidFill>
                <a:latin typeface="Times New Roman" panose="02020603050405020304" pitchFamily="18" charset="0"/>
                <a:cs typeface="Times New Roman" panose="02020603050405020304" pitchFamily="18" charset="0"/>
              </a:rPr>
              <a:t>даний</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науковий</a:t>
            </a:r>
            <a:r>
              <a:rPr lang="ru-RU" sz="3600" dirty="0">
                <a:solidFill>
                  <a:srgbClr val="002060"/>
                </a:solidFill>
                <a:latin typeface="Times New Roman" panose="02020603050405020304" pitchFamily="18" charset="0"/>
                <a:cs typeface="Times New Roman" panose="02020603050405020304" pitchFamily="18" charset="0"/>
              </a:rPr>
              <a:t> метод, </a:t>
            </a:r>
            <a:r>
              <a:rPr lang="ru-RU" sz="3600" dirty="0" err="1">
                <a:solidFill>
                  <a:srgbClr val="002060"/>
                </a:solidFill>
                <a:latin typeface="Times New Roman" panose="02020603050405020304" pitchFamily="18" charset="0"/>
                <a:cs typeface="Times New Roman" panose="02020603050405020304" pitchFamily="18" charset="0"/>
              </a:rPr>
              <a:t>що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вивчається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може</a:t>
            </a:r>
            <a:r>
              <a:rPr lang="ru-RU" sz="3600" dirty="0">
                <a:solidFill>
                  <a:srgbClr val="002060"/>
                </a:solidFill>
                <a:latin typeface="Times New Roman" panose="02020603050405020304" pitchFamily="18" charset="0"/>
                <a:cs typeface="Times New Roman" panose="02020603050405020304" pitchFamily="18" charset="0"/>
              </a:rPr>
              <a:t> бути </a:t>
            </a:r>
            <a:r>
              <a:rPr lang="ru-RU" sz="3600" dirty="0" err="1">
                <a:solidFill>
                  <a:srgbClr val="002060"/>
                </a:solidFill>
                <a:latin typeface="Times New Roman" panose="02020603050405020304" pitchFamily="18" charset="0"/>
                <a:cs typeface="Times New Roman" panose="02020603050405020304" pitchFamily="18" charset="0"/>
              </a:rPr>
              <a:t>застосований</a:t>
            </a:r>
            <a:r>
              <a:rPr lang="ru-RU" sz="3600" dirty="0">
                <a:solidFill>
                  <a:srgbClr val="002060"/>
                </a:solidFill>
                <a:latin typeface="Times New Roman" panose="02020603050405020304" pitchFamily="18" charset="0"/>
                <a:cs typeface="Times New Roman" panose="02020603050405020304" pitchFamily="18" charset="0"/>
              </a:rPr>
              <a:t> у </a:t>
            </a:r>
            <a:r>
              <a:rPr lang="ru-RU" sz="3600" dirty="0" err="1">
                <a:solidFill>
                  <a:srgbClr val="002060"/>
                </a:solidFill>
                <a:latin typeface="Times New Roman" panose="02020603050405020304" pitchFamily="18" charset="0"/>
                <a:cs typeface="Times New Roman" panose="02020603050405020304" pitchFamily="18" charset="0"/>
              </a:rPr>
              <a:t>повсякденному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житті</a:t>
            </a:r>
            <a:r>
              <a:rPr lang="ru-RU" sz="3600" dirty="0">
                <a:solidFill>
                  <a:srgbClr val="002060"/>
                </a:solidFill>
                <a:latin typeface="Times New Roman" panose="02020603050405020304" pitchFamily="18" charset="0"/>
                <a:cs typeface="Times New Roman" panose="02020603050405020304" pitchFamily="18" charset="0"/>
              </a:rPr>
              <a:t>.</a:t>
            </a:r>
            <a:br>
              <a:rPr lang="ru-RU" sz="3600" dirty="0">
                <a:solidFill>
                  <a:srgbClr val="002060"/>
                </a:solidFill>
                <a:latin typeface="Times New Roman" panose="02020603050405020304" pitchFamily="18" charset="0"/>
                <a:cs typeface="Times New Roman" panose="02020603050405020304" pitchFamily="18" charset="0"/>
              </a:rPr>
            </a:br>
            <a:r>
              <a:rPr lang="ru-RU" sz="3600" dirty="0">
                <a:solidFill>
                  <a:srgbClr val="002060"/>
                </a:solidFill>
                <a:latin typeface="Times New Roman" panose="02020603050405020304" pitchFamily="18" charset="0"/>
                <a:cs typeface="Times New Roman" panose="02020603050405020304" pitchFamily="18" charset="0"/>
              </a:rPr>
              <a:t/>
            </a:r>
            <a:br>
              <a:rPr lang="ru-RU" sz="3600" dirty="0">
                <a:solidFill>
                  <a:srgbClr val="002060"/>
                </a:solidFill>
                <a:latin typeface="Times New Roman" panose="02020603050405020304" pitchFamily="18" charset="0"/>
                <a:cs typeface="Times New Roman" panose="02020603050405020304" pitchFamily="18" charset="0"/>
              </a:rPr>
            </a:br>
            <a:endParaRPr lang="ru-RU" sz="3600"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130" y="2727960"/>
            <a:ext cx="2948940" cy="3931920"/>
          </a:xfrm>
          <a:prstGeom prst="rect">
            <a:avLst/>
          </a:prstGeom>
          <a:ln w="38100">
            <a:solidFill>
              <a:schemeClr val="bg2">
                <a:lumMod val="50000"/>
              </a:schemeClr>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6245" y="2748280"/>
            <a:ext cx="2907030" cy="3876040"/>
          </a:xfrm>
          <a:prstGeom prst="rect">
            <a:avLst/>
          </a:prstGeom>
          <a:ln w="38100">
            <a:solidFill>
              <a:schemeClr val="bg2">
                <a:lumMod val="50000"/>
              </a:schemeClr>
            </a:solidFill>
          </a:ln>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0545" y="2705100"/>
            <a:ext cx="2960370" cy="3947160"/>
          </a:xfrm>
          <a:prstGeom prst="rect">
            <a:avLst/>
          </a:prstGeom>
          <a:ln w="38100">
            <a:solidFill>
              <a:schemeClr val="bg2">
                <a:lumMod val="50000"/>
              </a:schemeClr>
            </a:solidFill>
          </a:ln>
        </p:spPr>
      </p:pic>
    </p:spTree>
    <p:extLst>
      <p:ext uri="{BB962C8B-B14F-4D97-AF65-F5344CB8AC3E}">
        <p14:creationId xmlns:p14="http://schemas.microsoft.com/office/powerpoint/2010/main" val="27781336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5"/>
            <a:ext cx="10515600" cy="3002916"/>
          </a:xfrm>
        </p:spPr>
        <p:txBody>
          <a:bodyPr>
            <a:normAutofit/>
          </a:bodyPr>
          <a:lstStyle/>
          <a:p>
            <a:r>
              <a:rPr lang="uk-UA" sz="2800" dirty="0" smtClean="0">
                <a:solidFill>
                  <a:srgbClr val="002060"/>
                </a:solidFill>
                <a:latin typeface="Times New Roman" panose="02020603050405020304" pitchFamily="18" charset="0"/>
                <a:cs typeface="Times New Roman" panose="02020603050405020304" pitchFamily="18" charset="0"/>
              </a:rPr>
              <a:t>В школі було проведено багато різноманітних заходів для здобувачів освіти та педагогів школи:</a:t>
            </a:r>
            <a:br>
              <a:rPr lang="uk-UA" sz="2800" dirty="0" smtClean="0">
                <a:solidFill>
                  <a:srgbClr val="002060"/>
                </a:solidFill>
                <a:latin typeface="Times New Roman" panose="02020603050405020304" pitchFamily="18" charset="0"/>
                <a:cs typeface="Times New Roman" panose="02020603050405020304" pitchFamily="18" charset="0"/>
              </a:rPr>
            </a:br>
            <a:r>
              <a:rPr lang="uk-UA" sz="2800" dirty="0" smtClean="0">
                <a:solidFill>
                  <a:srgbClr val="002060"/>
                </a:solidFill>
                <a:latin typeface="Times New Roman" panose="02020603050405020304" pitchFamily="18" charset="0"/>
                <a:cs typeface="Times New Roman" panose="02020603050405020304" pitchFamily="18" charset="0"/>
              </a:rPr>
              <a:t>- Тижні інженерії та дослідів;</a:t>
            </a:r>
            <a:br>
              <a:rPr lang="uk-UA" sz="2800" dirty="0" smtClean="0">
                <a:solidFill>
                  <a:srgbClr val="002060"/>
                </a:solidFill>
                <a:latin typeface="Times New Roman" panose="02020603050405020304" pitchFamily="18" charset="0"/>
                <a:cs typeface="Times New Roman" panose="02020603050405020304" pitchFamily="18" charset="0"/>
              </a:rPr>
            </a:br>
            <a:r>
              <a:rPr lang="uk-UA" sz="2800" dirty="0" smtClean="0">
                <a:solidFill>
                  <a:srgbClr val="002060"/>
                </a:solidFill>
                <a:latin typeface="Times New Roman" panose="02020603050405020304" pitchFamily="18" charset="0"/>
                <a:cs typeface="Times New Roman" panose="02020603050405020304" pitchFamily="18" charset="0"/>
              </a:rPr>
              <a:t>- Конкурси «</a:t>
            </a:r>
            <a:r>
              <a:rPr lang="en-US" sz="2800" dirty="0" smtClean="0">
                <a:solidFill>
                  <a:srgbClr val="002060"/>
                </a:solidFill>
                <a:latin typeface="Times New Roman" panose="02020603050405020304" pitchFamily="18" charset="0"/>
                <a:cs typeface="Times New Roman" panose="02020603050405020304" pitchFamily="18" charset="0"/>
              </a:rPr>
              <a:t>STEAM – </a:t>
            </a:r>
            <a:r>
              <a:rPr lang="uk-UA" sz="2800" dirty="0" smtClean="0">
                <a:solidFill>
                  <a:srgbClr val="002060"/>
                </a:solidFill>
                <a:latin typeface="Times New Roman" panose="02020603050405020304" pitchFamily="18" charset="0"/>
                <a:cs typeface="Times New Roman" panose="02020603050405020304" pitchFamily="18" charset="0"/>
              </a:rPr>
              <a:t>літо», «</a:t>
            </a:r>
            <a:r>
              <a:rPr lang="en-US" sz="2800" dirty="0" smtClean="0">
                <a:solidFill>
                  <a:srgbClr val="002060"/>
                </a:solidFill>
                <a:latin typeface="Times New Roman" panose="02020603050405020304" pitchFamily="18" charset="0"/>
                <a:cs typeface="Times New Roman" panose="02020603050405020304" pitchFamily="18" charset="0"/>
              </a:rPr>
              <a:t>STEAM</a:t>
            </a:r>
            <a:r>
              <a:rPr lang="uk-UA" sz="2800" dirty="0" smtClean="0">
                <a:solidFill>
                  <a:srgbClr val="002060"/>
                </a:solidFill>
                <a:latin typeface="Times New Roman" panose="02020603050405020304" pitchFamily="18" charset="0"/>
                <a:cs typeface="Times New Roman" panose="02020603050405020304" pitchFamily="18" charset="0"/>
              </a:rPr>
              <a:t> в довкіллі»;</a:t>
            </a:r>
            <a:br>
              <a:rPr lang="uk-UA" sz="2800" dirty="0" smtClean="0">
                <a:solidFill>
                  <a:srgbClr val="002060"/>
                </a:solidFill>
                <a:latin typeface="Times New Roman" panose="02020603050405020304" pitchFamily="18" charset="0"/>
                <a:cs typeface="Times New Roman" panose="02020603050405020304" pitchFamily="18" charset="0"/>
              </a:rPr>
            </a:br>
            <a:r>
              <a:rPr lang="uk-UA" sz="2800" dirty="0" smtClean="0">
                <a:solidFill>
                  <a:srgbClr val="002060"/>
                </a:solidFill>
                <a:latin typeface="Times New Roman" panose="02020603050405020304" pitchFamily="18" charset="0"/>
                <a:cs typeface="Times New Roman" panose="02020603050405020304" pitchFamily="18" charset="0"/>
              </a:rPr>
              <a:t>- Семінари-практикуми «</a:t>
            </a:r>
            <a:r>
              <a:rPr lang="en-US" sz="2800" dirty="0" smtClean="0">
                <a:solidFill>
                  <a:srgbClr val="002060"/>
                </a:solidFill>
                <a:latin typeface="Times New Roman" panose="02020603050405020304" pitchFamily="18" charset="0"/>
                <a:cs typeface="Times New Roman" panose="02020603050405020304" pitchFamily="18" charset="0"/>
              </a:rPr>
              <a:t>STEAM</a:t>
            </a:r>
            <a:r>
              <a:rPr lang="uk-UA" sz="2800" dirty="0" smtClean="0">
                <a:solidFill>
                  <a:srgbClr val="002060"/>
                </a:solidFill>
                <a:latin typeface="Times New Roman" panose="02020603050405020304" pitchFamily="18" charset="0"/>
                <a:cs typeface="Times New Roman" panose="02020603050405020304" pitchFamily="18" charset="0"/>
              </a:rPr>
              <a:t>-освіта в дії», «Освітній </a:t>
            </a:r>
            <a:r>
              <a:rPr lang="uk-UA" sz="2800" dirty="0" err="1" smtClean="0">
                <a:solidFill>
                  <a:srgbClr val="002060"/>
                </a:solidFill>
                <a:latin typeface="Times New Roman" panose="02020603050405020304" pitchFamily="18" charset="0"/>
                <a:cs typeface="Times New Roman" panose="02020603050405020304" pitchFamily="18" charset="0"/>
              </a:rPr>
              <a:t>воркшоп</a:t>
            </a:r>
            <a:r>
              <a:rPr lang="uk-UA" sz="2800" dirty="0" smtClean="0">
                <a:solidFill>
                  <a:srgbClr val="002060"/>
                </a:solidFill>
                <a:latin typeface="Times New Roman" panose="02020603050405020304" pitchFamily="18" charset="0"/>
                <a:cs typeface="Times New Roman" panose="02020603050405020304" pitchFamily="18" charset="0"/>
              </a:rPr>
              <a:t> - знайомлення з досвідом роботи колег»;</a:t>
            </a:r>
            <a:br>
              <a:rPr lang="uk-UA" sz="2800" dirty="0" smtClean="0">
                <a:solidFill>
                  <a:srgbClr val="002060"/>
                </a:solidFill>
                <a:latin typeface="Times New Roman" panose="02020603050405020304" pitchFamily="18" charset="0"/>
                <a:cs typeface="Times New Roman" panose="02020603050405020304" pitchFamily="18" charset="0"/>
              </a:rPr>
            </a:br>
            <a:r>
              <a:rPr lang="uk-UA" sz="2800" dirty="0" smtClean="0">
                <a:solidFill>
                  <a:srgbClr val="002060"/>
                </a:solidFill>
                <a:latin typeface="Times New Roman" panose="02020603050405020304" pitchFamily="18" charset="0"/>
                <a:cs typeface="Times New Roman" panose="02020603050405020304" pitchFamily="18" charset="0"/>
              </a:rPr>
              <a:t>- Конкурс-огляд на найкраще наповнення </a:t>
            </a:r>
            <a:r>
              <a:rPr lang="en-US" sz="2800" dirty="0" smtClean="0">
                <a:solidFill>
                  <a:srgbClr val="002060"/>
                </a:solidFill>
                <a:latin typeface="Times New Roman" panose="02020603050405020304" pitchFamily="18" charset="0"/>
                <a:cs typeface="Times New Roman" panose="02020603050405020304" pitchFamily="18" charset="0"/>
              </a:rPr>
              <a:t>STEAM</a:t>
            </a:r>
            <a:r>
              <a:rPr lang="uk-UA" sz="2800" dirty="0" smtClean="0">
                <a:solidFill>
                  <a:srgbClr val="002060"/>
                </a:solidFill>
                <a:latin typeface="Times New Roman" panose="02020603050405020304" pitchFamily="18" charset="0"/>
                <a:cs typeface="Times New Roman" panose="02020603050405020304" pitchFamily="18" charset="0"/>
              </a:rPr>
              <a:t>-куточків».</a:t>
            </a:r>
            <a:endParaRPr lang="ru-RU" sz="2800" dirty="0">
              <a:solidFill>
                <a:srgbClr val="00206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469" y="3345182"/>
            <a:ext cx="3198500" cy="3246120"/>
          </a:xfrm>
          <a:prstGeom prst="rect">
            <a:avLst/>
          </a:prstGeom>
          <a:ln w="38100">
            <a:solidFill>
              <a:srgbClr val="FF0000"/>
            </a:solidFill>
          </a:ln>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9908" y="3368041"/>
            <a:ext cx="2382500" cy="3185160"/>
          </a:xfrm>
          <a:prstGeom prst="rect">
            <a:avLst/>
          </a:prstGeom>
          <a:ln w="38100">
            <a:solidFill>
              <a:srgbClr val="FF0000"/>
            </a:solidFill>
          </a:ln>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4377" y="3543301"/>
            <a:ext cx="3871123" cy="2895600"/>
          </a:xfrm>
          <a:prstGeom prst="rect">
            <a:avLst/>
          </a:prstGeom>
          <a:ln w="38100">
            <a:solidFill>
              <a:srgbClr val="FF0000"/>
            </a:solidFill>
          </a:ln>
        </p:spPr>
      </p:pic>
    </p:spTree>
    <p:extLst>
      <p:ext uri="{BB962C8B-B14F-4D97-AF65-F5344CB8AC3E}">
        <p14:creationId xmlns:p14="http://schemas.microsoft.com/office/powerpoint/2010/main" val="224413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5"/>
            <a:ext cx="10515600" cy="1097915"/>
          </a:xfrm>
        </p:spPr>
        <p:txBody>
          <a:bodyPr>
            <a:normAutofit/>
          </a:bodyPr>
          <a:lstStyle/>
          <a:p>
            <a:pPr algn="ctr"/>
            <a:r>
              <a:rPr lang="uk-UA" sz="3600" b="1" dirty="0" smtClean="0">
                <a:solidFill>
                  <a:srgbClr val="002060"/>
                </a:solidFill>
                <a:latin typeface="Times New Roman" panose="02020603050405020304" pitchFamily="18" charset="0"/>
                <a:cs typeface="Times New Roman" panose="02020603050405020304" pitchFamily="18" charset="0"/>
              </a:rPr>
              <a:t>Для методистів Дніпровського району був проведений семінар-практикум</a:t>
            </a:r>
            <a:endParaRPr lang="ru-RU" sz="36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 y="2066925"/>
            <a:ext cx="4112260" cy="3084195"/>
          </a:xfrm>
          <a:prstGeom prst="rect">
            <a:avLst/>
          </a:prstGeom>
          <a:ln w="38100">
            <a:solidFill>
              <a:schemeClr val="bg1"/>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4753" y="1828165"/>
            <a:ext cx="2916555" cy="3888740"/>
          </a:xfrm>
          <a:prstGeom prst="rect">
            <a:avLst/>
          </a:prstGeom>
          <a:ln w="38100">
            <a:solidFill>
              <a:schemeClr val="bg1"/>
            </a:solidFill>
          </a:ln>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4112" y="1706880"/>
            <a:ext cx="3409950" cy="4546600"/>
          </a:xfrm>
          <a:prstGeom prst="rect">
            <a:avLst/>
          </a:prstGeom>
          <a:ln w="38100">
            <a:solidFill>
              <a:schemeClr val="bg1"/>
            </a:solidFill>
          </a:ln>
        </p:spPr>
      </p:pic>
    </p:spTree>
    <p:extLst>
      <p:ext uri="{BB962C8B-B14F-4D97-AF65-F5344CB8AC3E}">
        <p14:creationId xmlns:p14="http://schemas.microsoft.com/office/powerpoint/2010/main" val="25306659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68680" y="365125"/>
            <a:ext cx="10485120" cy="1417956"/>
          </a:xfrm>
        </p:spPr>
        <p:txBody>
          <a:bodyPr>
            <a:normAutofit fontScale="90000"/>
          </a:bodyPr>
          <a:lstStyle/>
          <a:p>
            <a:r>
              <a:rPr lang="uk-UA" sz="3600" dirty="0" smtClean="0">
                <a:solidFill>
                  <a:srgbClr val="002060"/>
                </a:solidFill>
                <a:latin typeface="Times New Roman" panose="02020603050405020304" pitchFamily="18" charset="0"/>
                <a:cs typeface="Times New Roman" panose="02020603050405020304" pitchFamily="18" charset="0"/>
              </a:rPr>
              <a:t>Педагоги школи ділились досвідом роботи з використання </a:t>
            </a:r>
            <a:r>
              <a:rPr lang="en-US" sz="3600" dirty="0" smtClean="0">
                <a:solidFill>
                  <a:srgbClr val="002060"/>
                </a:solidFill>
                <a:latin typeface="Times New Roman" panose="02020603050405020304" pitchFamily="18" charset="0"/>
                <a:cs typeface="Times New Roman" panose="02020603050405020304" pitchFamily="18" charset="0"/>
              </a:rPr>
              <a:t>STEAM</a:t>
            </a:r>
            <a:r>
              <a:rPr lang="uk-UA" sz="3600" dirty="0" smtClean="0">
                <a:solidFill>
                  <a:srgbClr val="002060"/>
                </a:solidFill>
                <a:latin typeface="Times New Roman" panose="02020603050405020304" pitchFamily="18" charset="0"/>
                <a:cs typeface="Times New Roman" panose="02020603050405020304" pitchFamily="18" charset="0"/>
              </a:rPr>
              <a:t>-технологій в роботі з дошкільниками та молодшими школярами.</a:t>
            </a:r>
            <a:endParaRPr lang="ru-RU" sz="3600"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1981200"/>
            <a:ext cx="3900595" cy="2925446"/>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0275" y="3776345"/>
            <a:ext cx="3749040" cy="2811780"/>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6115" y="1661161"/>
            <a:ext cx="3927685" cy="2945764"/>
          </a:xfrm>
          <a:prstGeom prst="rect">
            <a:avLst/>
          </a:prstGeom>
        </p:spPr>
      </p:pic>
    </p:spTree>
    <p:extLst>
      <p:ext uri="{BB962C8B-B14F-4D97-AF65-F5344CB8AC3E}">
        <p14:creationId xmlns:p14="http://schemas.microsoft.com/office/powerpoint/2010/main" val="38251078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747" t="31092" r="-747" b="12325"/>
          <a:stretch/>
        </p:blipFill>
        <p:spPr>
          <a:xfrm>
            <a:off x="7745730" y="213359"/>
            <a:ext cx="4080510" cy="3078481"/>
          </a:xfrm>
          <a:prstGeom prst="rect">
            <a:avLst/>
          </a:prstGeom>
          <a:ln w="38100">
            <a:solidFill>
              <a:schemeClr val="bg1"/>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 y="213359"/>
            <a:ext cx="3718560" cy="2788920"/>
          </a:xfrm>
          <a:prstGeom prst="rect">
            <a:avLst/>
          </a:prstGeom>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t="10037" b="12268"/>
          <a:stretch/>
        </p:blipFill>
        <p:spPr>
          <a:xfrm>
            <a:off x="4377690" y="624839"/>
            <a:ext cx="3074670" cy="3185161"/>
          </a:xfrm>
          <a:prstGeom prst="rect">
            <a:avLst/>
          </a:prstGeom>
          <a:ln w="38100">
            <a:solidFill>
              <a:schemeClr val="bg1"/>
            </a:solidFill>
          </a:ln>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122" y="3215638"/>
            <a:ext cx="2674620" cy="3566160"/>
          </a:xfrm>
          <a:prstGeom prst="rect">
            <a:avLst/>
          </a:prstGeom>
          <a:ln w="38100">
            <a:solidFill>
              <a:schemeClr val="bg1"/>
            </a:solidFill>
          </a:ln>
        </p:spPr>
      </p:pic>
      <p:pic>
        <p:nvPicPr>
          <p:cNvPr id="8" name="Рисунок 7"/>
          <p:cNvPicPr>
            <a:picLocks noChangeAspect="1"/>
          </p:cNvPicPr>
          <p:nvPr/>
        </p:nvPicPr>
        <p:blipFill rotWithShape="1">
          <a:blip r:embed="rId7" cstate="print">
            <a:extLst>
              <a:ext uri="{28A0092B-C50C-407E-A947-70E740481C1C}">
                <a14:useLocalDpi xmlns:a14="http://schemas.microsoft.com/office/drawing/2010/main" val="0"/>
              </a:ext>
            </a:extLst>
          </a:blip>
          <a:srcRect b="33891"/>
          <a:stretch/>
        </p:blipFill>
        <p:spPr>
          <a:xfrm>
            <a:off x="6969757" y="4130038"/>
            <a:ext cx="4856483" cy="2407922"/>
          </a:xfrm>
          <a:prstGeom prst="rect">
            <a:avLst/>
          </a:prstGeom>
          <a:ln w="38100">
            <a:solidFill>
              <a:schemeClr val="bg1"/>
            </a:solidFill>
          </a:ln>
        </p:spPr>
      </p:pic>
    </p:spTree>
    <p:extLst>
      <p:ext uri="{BB962C8B-B14F-4D97-AF65-F5344CB8AC3E}">
        <p14:creationId xmlns:p14="http://schemas.microsoft.com/office/powerpoint/2010/main" val="38886046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5"/>
            <a:ext cx="10515600" cy="4404995"/>
          </a:xfrm>
        </p:spPr>
        <p:txBody>
          <a:bodyPr>
            <a:normAutofit fontScale="90000"/>
          </a:bodyPr>
          <a:lstStyle/>
          <a:p>
            <a:r>
              <a:rPr lang="ru-RU" sz="3600" dirty="0" smtClean="0">
                <a:solidFill>
                  <a:srgbClr val="002060"/>
                </a:solidFill>
                <a:latin typeface="Times New Roman" panose="02020603050405020304" pitchFamily="18" charset="0"/>
                <a:cs typeface="Times New Roman" panose="02020603050405020304" pitchFamily="18" charset="0"/>
              </a:rPr>
              <a:t>Тематика </a:t>
            </a:r>
            <a:r>
              <a:rPr lang="ru-RU" sz="3600" dirty="0" err="1" smtClean="0">
                <a:solidFill>
                  <a:srgbClr val="002060"/>
                </a:solidFill>
                <a:latin typeface="Times New Roman" panose="02020603050405020304" pitchFamily="18" charset="0"/>
                <a:cs typeface="Times New Roman" panose="02020603050405020304" pitchFamily="18" charset="0"/>
              </a:rPr>
              <a:t>самоосв</a:t>
            </a:r>
            <a:r>
              <a:rPr lang="uk-UA" sz="3600" dirty="0" smtClean="0">
                <a:solidFill>
                  <a:srgbClr val="002060"/>
                </a:solidFill>
                <a:latin typeface="Times New Roman" panose="02020603050405020304" pitchFamily="18" charset="0"/>
                <a:cs typeface="Times New Roman" panose="02020603050405020304" pitchFamily="18" charset="0"/>
              </a:rPr>
              <a:t>іти педагогів школи була присвячена </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err="1" smtClean="0">
                <a:solidFill>
                  <a:srgbClr val="002060"/>
                </a:solidFill>
                <a:latin typeface="Times New Roman" panose="02020603050405020304" pitchFamily="18" charset="0"/>
                <a:cs typeface="Times New Roman" panose="02020603050405020304" pitchFamily="18" charset="0"/>
              </a:rPr>
              <a:t>використанню</a:t>
            </a:r>
            <a:r>
              <a:rPr lang="ru-RU" sz="3600" dirty="0" smtClean="0">
                <a:solidFill>
                  <a:srgbClr val="002060"/>
                </a:solidFill>
                <a:latin typeface="Times New Roman" panose="02020603050405020304" pitchFamily="18" charset="0"/>
                <a:cs typeface="Times New Roman" panose="02020603050405020304" pitchFamily="18" charset="0"/>
              </a:rPr>
              <a:t> </a:t>
            </a:r>
            <a:r>
              <a:rPr lang="en-US" sz="3600" dirty="0">
                <a:solidFill>
                  <a:srgbClr val="002060"/>
                </a:solidFill>
                <a:latin typeface="Times New Roman" panose="02020603050405020304" pitchFamily="18" charset="0"/>
                <a:cs typeface="Times New Roman" panose="02020603050405020304" pitchFamily="18" charset="0"/>
              </a:rPr>
              <a:t>STEAM-</a:t>
            </a:r>
            <a:r>
              <a:rPr lang="ru-RU" sz="3600" dirty="0" err="1">
                <a:solidFill>
                  <a:srgbClr val="002060"/>
                </a:solidFill>
                <a:latin typeface="Times New Roman" panose="02020603050405020304" pitchFamily="18" charset="0"/>
                <a:cs typeface="Times New Roman" panose="02020603050405020304" pitchFamily="18" charset="0"/>
              </a:rPr>
              <a:t>технологій</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smtClean="0">
                <a:solidFill>
                  <a:srgbClr val="002060"/>
                </a:solidFill>
                <a:latin typeface="Times New Roman" panose="02020603050405020304" pitchFamily="18" charset="0"/>
                <a:cs typeface="Times New Roman" panose="02020603050405020304" pitchFamily="18" charset="0"/>
              </a:rPr>
              <a:t>на </a:t>
            </a:r>
            <a:r>
              <a:rPr lang="ru-RU" sz="3600" dirty="0" err="1" smtClean="0">
                <a:solidFill>
                  <a:srgbClr val="002060"/>
                </a:solidFill>
                <a:latin typeface="Times New Roman" panose="02020603050405020304" pitchFamily="18" charset="0"/>
                <a:cs typeface="Times New Roman" panose="02020603050405020304" pitchFamily="18" charset="0"/>
              </a:rPr>
              <a:t>заняттях</a:t>
            </a:r>
            <a:r>
              <a:rPr lang="ru-RU" sz="3600" dirty="0" smtClean="0">
                <a:solidFill>
                  <a:srgbClr val="002060"/>
                </a:solidFill>
                <a:latin typeface="Times New Roman" panose="02020603050405020304" pitchFamily="18" charset="0"/>
                <a:cs typeface="Times New Roman" panose="02020603050405020304" pitchFamily="18" charset="0"/>
              </a:rPr>
              <a:t> та уроках.</a:t>
            </a:r>
            <a:r>
              <a:rPr lang="ru-RU" sz="3600" dirty="0" smtClean="0">
                <a:solidFill>
                  <a:srgbClr val="002060"/>
                </a:solidFill>
                <a:latin typeface="Times New Roman" panose="02020603050405020304" pitchFamily="18" charset="0"/>
                <a:cs typeface="Times New Roman" panose="02020603050405020304" pitchFamily="18" charset="0"/>
              </a:rPr>
              <a:t/>
            </a:r>
            <a:br>
              <a:rPr lang="ru-RU" sz="3600" dirty="0" smtClean="0">
                <a:solidFill>
                  <a:srgbClr val="002060"/>
                </a:solidFill>
                <a:latin typeface="Times New Roman" panose="02020603050405020304" pitchFamily="18" charset="0"/>
                <a:cs typeface="Times New Roman" panose="02020603050405020304" pitchFamily="18" charset="0"/>
              </a:rPr>
            </a:br>
            <a:r>
              <a:rPr lang="ru-RU" sz="3600" dirty="0" smtClean="0">
                <a:solidFill>
                  <a:srgbClr val="002060"/>
                </a:solidFill>
                <a:latin typeface="Times New Roman" panose="02020603050405020304" pitchFamily="18" charset="0"/>
                <a:cs typeface="Times New Roman" panose="02020603050405020304" pitchFamily="18" charset="0"/>
              </a:rPr>
              <a:t>Досвіди </a:t>
            </a:r>
            <a:r>
              <a:rPr lang="ru-RU" sz="3600" dirty="0" err="1">
                <a:solidFill>
                  <a:srgbClr val="002060"/>
                </a:solidFill>
                <a:latin typeface="Times New Roman" panose="02020603050405020304" pitchFamily="18" charset="0"/>
                <a:cs typeface="Times New Roman" panose="02020603050405020304" pitchFamily="18" charset="0"/>
              </a:rPr>
              <a:t>роботи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педагогів</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були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smtClean="0">
                <a:solidFill>
                  <a:srgbClr val="002060"/>
                </a:solidFill>
                <a:latin typeface="Times New Roman" panose="02020603050405020304" pitchFamily="18" charset="0"/>
                <a:cs typeface="Times New Roman" panose="02020603050405020304" pitchFamily="18" charset="0"/>
              </a:rPr>
              <a:t>представлені</a:t>
            </a:r>
            <a:r>
              <a:rPr lang="ru-RU" sz="3600" dirty="0" smtClean="0">
                <a:solidFill>
                  <a:srgbClr val="002060"/>
                </a:solidFill>
                <a:latin typeface="Times New Roman" panose="02020603050405020304" pitchFamily="18" charset="0"/>
                <a:cs typeface="Times New Roman" panose="02020603050405020304" pitchFamily="18" charset="0"/>
              </a:rPr>
              <a:t> на </a:t>
            </a:r>
            <a:r>
              <a:rPr lang="ru-RU" sz="3600" dirty="0" err="1" smtClean="0">
                <a:solidFill>
                  <a:srgbClr val="002060"/>
                </a:solidFill>
                <a:latin typeface="Times New Roman" panose="02020603050405020304" pitchFamily="18" charset="0"/>
                <a:cs typeface="Times New Roman" panose="02020603050405020304" pitchFamily="18" charset="0"/>
              </a:rPr>
              <a:t>Міській</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err="1" smtClean="0">
                <a:solidFill>
                  <a:srgbClr val="002060"/>
                </a:solidFill>
                <a:latin typeface="Times New Roman" panose="02020603050405020304" pitchFamily="18" charset="0"/>
                <a:cs typeface="Times New Roman" panose="02020603050405020304" pitchFamily="18" charset="0"/>
              </a:rPr>
              <a:t>Виставці</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педагогічних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smtClean="0">
                <a:solidFill>
                  <a:srgbClr val="002060"/>
                </a:solidFill>
                <a:latin typeface="Times New Roman" panose="02020603050405020304" pitchFamily="18" charset="0"/>
                <a:cs typeface="Times New Roman" panose="02020603050405020304" pitchFamily="18" charset="0"/>
              </a:rPr>
              <a:t>технологій</a:t>
            </a:r>
            <a:r>
              <a:rPr lang="ru-RU" sz="3600" dirty="0" smtClean="0">
                <a:solidFill>
                  <a:srgbClr val="002060"/>
                </a:solidFill>
                <a:latin typeface="Times New Roman" panose="02020603050405020304" pitchFamily="18" charset="0"/>
                <a:cs typeface="Times New Roman" panose="02020603050405020304" pitchFamily="18" charset="0"/>
              </a:rPr>
              <a:t>:</a:t>
            </a:r>
            <a:r>
              <a:rPr lang="ru-RU" sz="3600" dirty="0">
                <a:solidFill>
                  <a:srgbClr val="002060"/>
                </a:solidFill>
                <a:latin typeface="Times New Roman" panose="02020603050405020304" pitchFamily="18" charset="0"/>
                <a:cs typeface="Times New Roman" panose="02020603050405020304" pitchFamily="18" charset="0"/>
              </a:rPr>
              <a:t/>
            </a:r>
            <a:br>
              <a:rPr lang="ru-RU" sz="3600" dirty="0">
                <a:solidFill>
                  <a:srgbClr val="002060"/>
                </a:solidFill>
                <a:latin typeface="Times New Roman" panose="02020603050405020304" pitchFamily="18" charset="0"/>
                <a:cs typeface="Times New Roman" panose="02020603050405020304" pitchFamily="18" charset="0"/>
              </a:rPr>
            </a:br>
            <a:r>
              <a:rPr lang="ru-RU" sz="3600" dirty="0" smtClean="0">
                <a:solidFill>
                  <a:srgbClr val="002060"/>
                </a:solidFill>
                <a:latin typeface="Times New Roman" panose="02020603050405020304" pitchFamily="18" charset="0"/>
                <a:cs typeface="Times New Roman" panose="02020603050405020304" pitchFamily="18" charset="0"/>
              </a:rPr>
              <a:t>- Мордовець </a:t>
            </a:r>
            <a:r>
              <a:rPr lang="ru-RU" sz="3600" dirty="0">
                <a:solidFill>
                  <a:srgbClr val="002060"/>
                </a:solidFill>
                <a:latin typeface="Times New Roman" panose="02020603050405020304" pitchFamily="18" charset="0"/>
                <a:cs typeface="Times New Roman" panose="02020603050405020304" pitchFamily="18" charset="0"/>
              </a:rPr>
              <a:t>Галина </a:t>
            </a:r>
            <a:r>
              <a:rPr lang="ru-RU" sz="3600" dirty="0" err="1" smtClean="0">
                <a:solidFill>
                  <a:srgbClr val="002060"/>
                </a:solidFill>
                <a:latin typeface="Times New Roman" panose="02020603050405020304" pitchFamily="18" charset="0"/>
                <a:cs typeface="Times New Roman" panose="02020603050405020304" pitchFamily="18" charset="0"/>
              </a:rPr>
              <a:t>Олександрівна</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err="1" smtClean="0">
                <a:solidFill>
                  <a:srgbClr val="002060"/>
                </a:solidFill>
                <a:latin typeface="Times New Roman" panose="02020603050405020304" pitchFamily="18" charset="0"/>
                <a:cs typeface="Times New Roman" panose="02020603050405020304" pitchFamily="18" charset="0"/>
              </a:rPr>
              <a:t>Динамічні</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a:solidFill>
                  <a:srgbClr val="002060"/>
                </a:solidFill>
                <a:latin typeface="Times New Roman" panose="02020603050405020304" pitchFamily="18" charset="0"/>
                <a:cs typeface="Times New Roman" panose="02020603050405020304" pitchFamily="18" charset="0"/>
              </a:rPr>
              <a:t>паузи та </a:t>
            </a:r>
            <a:r>
              <a:rPr lang="ru-RU" sz="3600" dirty="0" err="1">
                <a:solidFill>
                  <a:srgbClr val="002060"/>
                </a:solidFill>
                <a:latin typeface="Times New Roman" panose="02020603050405020304" pitchFamily="18" charset="0"/>
                <a:cs typeface="Times New Roman" panose="02020603050405020304" pitchFamily="18" charset="0"/>
              </a:rPr>
              <a:t>фізкультхвилинки</a:t>
            </a:r>
            <a:r>
              <a:rPr lang="ru-RU" sz="3600" dirty="0">
                <a:solidFill>
                  <a:srgbClr val="002060"/>
                </a:solidFill>
                <a:latin typeface="Times New Roman" panose="02020603050405020304" pitchFamily="18" charset="0"/>
                <a:cs typeface="Times New Roman" panose="02020603050405020304" pitchFamily="18" charset="0"/>
              </a:rPr>
              <a:t> з </a:t>
            </a:r>
            <a:r>
              <a:rPr lang="en-US" sz="3600" dirty="0" smtClean="0">
                <a:solidFill>
                  <a:srgbClr val="002060"/>
                </a:solidFill>
                <a:latin typeface="Times New Roman" panose="02020603050405020304" pitchFamily="18" charset="0"/>
                <a:cs typeface="Times New Roman" panose="02020603050405020304" pitchFamily="18" charset="0"/>
              </a:rPr>
              <a:t>LEGO</a:t>
            </a:r>
            <a:r>
              <a:rPr lang="ru-RU" sz="3600" dirty="0" smtClean="0">
                <a:solidFill>
                  <a:srgbClr val="002060"/>
                </a:solidFill>
                <a:latin typeface="Times New Roman" panose="02020603050405020304" pitchFamily="18" charset="0"/>
                <a:cs typeface="Times New Roman" panose="02020603050405020304" pitchFamily="18" charset="0"/>
              </a:rPr>
              <a:t>»;</a:t>
            </a:r>
            <a:r>
              <a:rPr lang="ru-RU" sz="3600" dirty="0">
                <a:solidFill>
                  <a:srgbClr val="002060"/>
                </a:solidFill>
                <a:latin typeface="Times New Roman" panose="02020603050405020304" pitchFamily="18" charset="0"/>
                <a:cs typeface="Times New Roman" panose="02020603050405020304" pitchFamily="18" charset="0"/>
              </a:rPr>
              <a:t/>
            </a:r>
            <a:br>
              <a:rPr lang="ru-RU" sz="3600" dirty="0">
                <a:solidFill>
                  <a:srgbClr val="002060"/>
                </a:solidFill>
                <a:latin typeface="Times New Roman" panose="02020603050405020304" pitchFamily="18" charset="0"/>
                <a:cs typeface="Times New Roman" panose="02020603050405020304" pitchFamily="18" charset="0"/>
              </a:rPr>
            </a:br>
            <a:r>
              <a:rPr lang="ru-RU" sz="3600" dirty="0" smtClean="0">
                <a:solidFill>
                  <a:srgbClr val="002060"/>
                </a:solidFill>
                <a:latin typeface="Times New Roman" panose="02020603050405020304" pitchFamily="18" charset="0"/>
                <a:cs typeface="Times New Roman" panose="02020603050405020304" pitchFamily="18" charset="0"/>
              </a:rPr>
              <a:t>- Пархоменко </a:t>
            </a:r>
            <a:r>
              <a:rPr lang="ru-RU" sz="3600" dirty="0">
                <a:solidFill>
                  <a:srgbClr val="002060"/>
                </a:solidFill>
                <a:latin typeface="Times New Roman" panose="02020603050405020304" pitchFamily="18" charset="0"/>
                <a:cs typeface="Times New Roman" panose="02020603050405020304" pitchFamily="18" charset="0"/>
              </a:rPr>
              <a:t>Ольга Юріївна </a:t>
            </a:r>
            <a:r>
              <a:rPr lang="ru-RU" sz="3600" dirty="0" smtClean="0">
                <a:solidFill>
                  <a:srgbClr val="002060"/>
                </a:solidFill>
                <a:latin typeface="Times New Roman" panose="02020603050405020304" pitchFamily="18" charset="0"/>
                <a:cs typeface="Times New Roman" panose="02020603050405020304" pitchFamily="18" charset="0"/>
              </a:rPr>
              <a:t>«</a:t>
            </a:r>
            <a:r>
              <a:rPr lang="ru-RU" sz="3600" dirty="0" err="1" smtClean="0">
                <a:solidFill>
                  <a:srgbClr val="002060"/>
                </a:solidFill>
                <a:latin typeface="Times New Roman" panose="02020603050405020304" pitchFamily="18" charset="0"/>
                <a:cs typeface="Times New Roman" panose="02020603050405020304" pitchFamily="18" charset="0"/>
              </a:rPr>
              <a:t>Використання</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елементів</a:t>
            </a:r>
            <a:r>
              <a:rPr lang="ru-RU" sz="3600" dirty="0">
                <a:solidFill>
                  <a:srgbClr val="002060"/>
                </a:solidFill>
                <a:latin typeface="Times New Roman" panose="02020603050405020304" pitchFamily="18" charset="0"/>
                <a:cs typeface="Times New Roman" panose="02020603050405020304" pitchFamily="18" charset="0"/>
              </a:rPr>
              <a:t> </a:t>
            </a:r>
            <a:r>
              <a:rPr lang="en-US" sz="3600" dirty="0" smtClean="0">
                <a:solidFill>
                  <a:srgbClr val="002060"/>
                </a:solidFill>
                <a:latin typeface="Times New Roman" panose="02020603050405020304" pitchFamily="18" charset="0"/>
                <a:cs typeface="Times New Roman" panose="02020603050405020304" pitchFamily="18" charset="0"/>
              </a:rPr>
              <a:t>STEAM- </a:t>
            </a:r>
            <a:r>
              <a:rPr lang="uk-UA" sz="3600" dirty="0" smtClean="0">
                <a:solidFill>
                  <a:srgbClr val="002060"/>
                </a:solidFill>
                <a:latin typeface="Times New Roman" panose="02020603050405020304" pitchFamily="18" charset="0"/>
                <a:cs typeface="Times New Roman" panose="02020603050405020304" pitchFamily="18" charset="0"/>
              </a:rPr>
              <a:t>освіти</a:t>
            </a:r>
            <a:r>
              <a:rPr lang="ru-RU" sz="3600" dirty="0" smtClean="0">
                <a:solidFill>
                  <a:srgbClr val="002060"/>
                </a:solidFill>
                <a:latin typeface="Times New Roman" panose="02020603050405020304" pitchFamily="18" charset="0"/>
                <a:cs typeface="Times New Roman" panose="02020603050405020304" pitchFamily="18" charset="0"/>
              </a:rPr>
              <a:t> </a:t>
            </a:r>
            <a:r>
              <a:rPr lang="ru-RU" sz="3600" dirty="0">
                <a:solidFill>
                  <a:srgbClr val="002060"/>
                </a:solidFill>
                <a:latin typeface="Times New Roman" panose="02020603050405020304" pitchFamily="18" charset="0"/>
                <a:cs typeface="Times New Roman" panose="02020603050405020304" pitchFamily="18" charset="0"/>
              </a:rPr>
              <a:t>у </a:t>
            </a:r>
            <a:r>
              <a:rPr lang="ru-RU" sz="3600" dirty="0" err="1">
                <a:solidFill>
                  <a:srgbClr val="002060"/>
                </a:solidFill>
                <a:latin typeface="Times New Roman" panose="02020603050405020304" pitchFamily="18" charset="0"/>
                <a:cs typeface="Times New Roman" panose="02020603050405020304" pitchFamily="18" charset="0"/>
              </a:rPr>
              <a:t>формуванні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мовленнєвої</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компетенції</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дітей</a:t>
            </a:r>
            <a:r>
              <a:rPr lang="ru-RU" sz="3600" dirty="0">
                <a:solidFill>
                  <a:srgbClr val="002060"/>
                </a:solidFill>
                <a:latin typeface="Times New Roman" panose="02020603050405020304" pitchFamily="18" charset="0"/>
                <a:cs typeface="Times New Roman" panose="02020603050405020304" pitchFamily="18" charset="0"/>
              </a:rPr>
              <a:t> старшого </a:t>
            </a:r>
            <a:r>
              <a:rPr lang="ru-RU" sz="3600" dirty="0" err="1">
                <a:solidFill>
                  <a:srgbClr val="002060"/>
                </a:solidFill>
                <a:latin typeface="Times New Roman" panose="02020603050405020304" pitchFamily="18" charset="0"/>
                <a:cs typeface="Times New Roman" panose="02020603050405020304" pitchFamily="18" charset="0"/>
              </a:rPr>
              <a:t>дошкільного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smtClean="0">
                <a:solidFill>
                  <a:srgbClr val="002060"/>
                </a:solidFill>
                <a:latin typeface="Times New Roman" panose="02020603050405020304" pitchFamily="18" charset="0"/>
                <a:cs typeface="Times New Roman" panose="02020603050405020304" pitchFamily="18" charset="0"/>
              </a:rPr>
              <a:t>віку</a:t>
            </a:r>
            <a:r>
              <a:rPr lang="ru-RU" sz="3600" dirty="0" smtClean="0">
                <a:solidFill>
                  <a:srgbClr val="002060"/>
                </a:solidFill>
                <a:latin typeface="Times New Roman" panose="02020603050405020304" pitchFamily="18" charset="0"/>
                <a:cs typeface="Times New Roman" panose="02020603050405020304" pitchFamily="18" charset="0"/>
              </a:rPr>
              <a:t>».</a:t>
            </a:r>
            <a:br>
              <a:rPr lang="ru-RU" sz="3600" dirty="0" smtClean="0">
                <a:solidFill>
                  <a:srgbClr val="002060"/>
                </a:solidFill>
                <a:latin typeface="Times New Roman" panose="02020603050405020304" pitchFamily="18" charset="0"/>
                <a:cs typeface="Times New Roman" panose="02020603050405020304" pitchFamily="18" charset="0"/>
              </a:rPr>
            </a:br>
            <a:endParaRPr lang="ru-RU"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724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4"/>
            <a:ext cx="10515600" cy="5121276"/>
          </a:xfrm>
          <a:solidFill>
            <a:schemeClr val="bg1">
              <a:lumMod val="95000"/>
            </a:schemeClr>
          </a:solidFill>
        </p:spPr>
        <p:txBody>
          <a:bodyPr>
            <a:normAutofit/>
          </a:bodyPr>
          <a:lstStyle/>
          <a:p>
            <a:r>
              <a:rPr lang="en-US" sz="2400" dirty="0">
                <a:solidFill>
                  <a:srgbClr val="002060"/>
                </a:solidFill>
                <a:latin typeface="Times New Roman" panose="02020603050405020304" pitchFamily="18" charset="0"/>
                <a:cs typeface="Times New Roman" panose="02020603050405020304" pitchFamily="18" charset="0"/>
              </a:rPr>
              <a:t>STEM-</a:t>
            </a:r>
            <a:r>
              <a:rPr lang="ru-RU" sz="2400" dirty="0" err="1">
                <a:solidFill>
                  <a:srgbClr val="002060"/>
                </a:solidFill>
                <a:latin typeface="Times New Roman" panose="02020603050405020304" pitchFamily="18" charset="0"/>
                <a:cs typeface="Times New Roman" panose="02020603050405020304" pitchFamily="18" charset="0"/>
              </a:rPr>
              <a:t>технологій</a:t>
            </a:r>
            <a:r>
              <a:rPr lang="ru-RU" sz="2400" dirty="0">
                <a:solidFill>
                  <a:srgbClr val="002060"/>
                </a:solidFill>
                <a:latin typeface="Times New Roman" panose="02020603050405020304" pitchFamily="18" charset="0"/>
                <a:cs typeface="Times New Roman" panose="02020603050405020304" pitchFamily="18" charset="0"/>
              </a:rPr>
              <a:t> у </a:t>
            </a:r>
            <a:r>
              <a:rPr lang="ru-RU" sz="2400" dirty="0" err="1">
                <a:solidFill>
                  <a:srgbClr val="002060"/>
                </a:solidFill>
                <a:latin typeface="Times New Roman" panose="02020603050405020304" pitchFamily="18" charset="0"/>
                <a:cs typeface="Times New Roman" panose="02020603050405020304" pitchFamily="18" charset="0"/>
              </a:rPr>
              <a:t>роботі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дітьми</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покликані</a:t>
            </a:r>
            <a:r>
              <a:rPr lang="ru-RU" sz="2400" dirty="0">
                <a:solidFill>
                  <a:srgbClr val="002060"/>
                </a:solidFill>
                <a:latin typeface="Times New Roman" panose="02020603050405020304" pitchFamily="18" charset="0"/>
                <a:cs typeface="Times New Roman" panose="02020603050405020304" pitchFamily="18" charset="0"/>
              </a:rPr>
              <a:t>:</a:t>
            </a:r>
            <a:br>
              <a:rPr lang="ru-RU" sz="2400" dirty="0">
                <a:solidFill>
                  <a:srgbClr val="002060"/>
                </a:solidFill>
                <a:latin typeface="Times New Roman" panose="02020603050405020304" pitchFamily="18" charset="0"/>
                <a:cs typeface="Times New Roman" panose="02020603050405020304" pitchFamily="18" charset="0"/>
              </a:rPr>
            </a:b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розвивати</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допитливість</a:t>
            </a:r>
            <a:r>
              <a:rPr lang="ru-RU" sz="2400" dirty="0">
                <a:solidFill>
                  <a:srgbClr val="002060"/>
                </a:solidFill>
                <a:latin typeface="Times New Roman" panose="02020603050405020304" pitchFamily="18" charset="0"/>
                <a:cs typeface="Times New Roman" panose="02020603050405020304" pitchFamily="18" charset="0"/>
              </a:rPr>
              <a:t>;</a:t>
            </a:r>
            <a:br>
              <a:rPr lang="ru-RU" sz="2400" dirty="0">
                <a:solidFill>
                  <a:srgbClr val="002060"/>
                </a:solidFill>
                <a:latin typeface="Times New Roman" panose="02020603050405020304" pitchFamily="18" charset="0"/>
                <a:cs typeface="Times New Roman" panose="02020603050405020304" pitchFamily="18" charset="0"/>
              </a:rPr>
            </a:b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сприяти</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покращенню</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пізнавальної</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активності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здобувачів</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освіти</a:t>
            </a:r>
            <a:r>
              <a:rPr lang="ru-RU" sz="2400" dirty="0">
                <a:solidFill>
                  <a:srgbClr val="002060"/>
                </a:solidFill>
                <a:latin typeface="Times New Roman" panose="02020603050405020304" pitchFamily="18" charset="0"/>
                <a:cs typeface="Times New Roman" panose="02020603050405020304" pitchFamily="18" charset="0"/>
              </a:rPr>
              <a:t>;</a:t>
            </a:r>
            <a:br>
              <a:rPr lang="ru-RU" sz="2400" dirty="0">
                <a:solidFill>
                  <a:srgbClr val="002060"/>
                </a:solidFill>
                <a:latin typeface="Times New Roman" panose="02020603050405020304" pitchFamily="18" charset="0"/>
                <a:cs typeface="Times New Roman" panose="02020603050405020304" pitchFamily="18" charset="0"/>
              </a:rPr>
            </a:b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допомогти</a:t>
            </a:r>
            <a:r>
              <a:rPr lang="ru-RU" sz="2400" dirty="0">
                <a:solidFill>
                  <a:srgbClr val="002060"/>
                </a:solidFill>
                <a:latin typeface="Times New Roman" panose="02020603050405020304" pitchFamily="18" charset="0"/>
                <a:cs typeface="Times New Roman" panose="02020603050405020304" pitchFamily="18" charset="0"/>
              </a:rPr>
              <a:t> у </a:t>
            </a:r>
            <a:r>
              <a:rPr lang="ru-RU" sz="2400" dirty="0" err="1">
                <a:solidFill>
                  <a:srgbClr val="002060"/>
                </a:solidFill>
                <a:latin typeface="Times New Roman" panose="02020603050405020304" pitchFamily="18" charset="0"/>
                <a:cs typeface="Times New Roman" panose="02020603050405020304" pitchFamily="18" charset="0"/>
              </a:rPr>
              <a:t>формуванні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креативних</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навичок</a:t>
            </a:r>
            <a:r>
              <a:rPr lang="ru-RU" sz="2400" dirty="0">
                <a:solidFill>
                  <a:srgbClr val="002060"/>
                </a:solidFill>
                <a:latin typeface="Times New Roman" panose="02020603050405020304" pitchFamily="18" charset="0"/>
                <a:cs typeface="Times New Roman" panose="02020603050405020304" pitchFamily="18" charset="0"/>
              </a:rPr>
              <a:t> у </a:t>
            </a:r>
            <a:r>
              <a:rPr lang="ru-RU" sz="2400" dirty="0" err="1">
                <a:solidFill>
                  <a:srgbClr val="002060"/>
                </a:solidFill>
                <a:latin typeface="Times New Roman" panose="02020603050405020304" pitchFamily="18" charset="0"/>
                <a:cs typeface="Times New Roman" panose="02020603050405020304" pitchFamily="18" charset="0"/>
              </a:rPr>
              <a:t>дітей</a:t>
            </a:r>
            <a:r>
              <a:rPr lang="ru-RU" sz="2400" dirty="0">
                <a:solidFill>
                  <a:srgbClr val="002060"/>
                </a:solidFill>
                <a:latin typeface="Times New Roman" panose="02020603050405020304" pitchFamily="18" charset="0"/>
                <a:cs typeface="Times New Roman" panose="02020603050405020304" pitchFamily="18" charset="0"/>
              </a:rPr>
              <a:t>;</a:t>
            </a:r>
            <a:br>
              <a:rPr lang="ru-RU" sz="2400" dirty="0">
                <a:solidFill>
                  <a:srgbClr val="002060"/>
                </a:solidFill>
                <a:latin typeface="Times New Roman" panose="02020603050405020304" pitchFamily="18" charset="0"/>
                <a:cs typeface="Times New Roman" panose="02020603050405020304" pitchFamily="18" charset="0"/>
              </a:rPr>
            </a:b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сприяти</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розвитку</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вміння</a:t>
            </a:r>
            <a:r>
              <a:rPr lang="ru-RU" sz="2400" dirty="0">
                <a:solidFill>
                  <a:srgbClr val="002060"/>
                </a:solidFill>
                <a:latin typeface="Times New Roman" panose="02020603050405020304" pitchFamily="18" charset="0"/>
                <a:cs typeface="Times New Roman" panose="02020603050405020304" pitchFamily="18" charset="0"/>
              </a:rPr>
              <a:t> критично </a:t>
            </a:r>
            <a:r>
              <a:rPr lang="ru-RU" sz="2400" dirty="0" err="1">
                <a:solidFill>
                  <a:srgbClr val="002060"/>
                </a:solidFill>
                <a:latin typeface="Times New Roman" panose="02020603050405020304" pitchFamily="18" charset="0"/>
                <a:cs typeface="Times New Roman" panose="02020603050405020304" pitchFamily="18" charset="0"/>
              </a:rPr>
              <a:t>мислити</a:t>
            </a:r>
            <a:r>
              <a:rPr lang="ru-RU" sz="2400" dirty="0">
                <a:solidFill>
                  <a:srgbClr val="002060"/>
                </a:solidFill>
                <a:latin typeface="Times New Roman" panose="02020603050405020304" pitchFamily="18" charset="0"/>
                <a:cs typeface="Times New Roman" panose="02020603050405020304" pitchFamily="18" charset="0"/>
              </a:rPr>
              <a:t> та </a:t>
            </a:r>
            <a:r>
              <a:rPr lang="ru-RU" sz="2400" dirty="0" err="1">
                <a:solidFill>
                  <a:srgbClr val="002060"/>
                </a:solidFill>
                <a:latin typeface="Times New Roman" panose="02020603050405020304" pitchFamily="18" charset="0"/>
                <a:cs typeface="Times New Roman" panose="02020603050405020304" pitchFamily="18" charset="0"/>
              </a:rPr>
              <a:t>аналізувати</a:t>
            </a:r>
            <a:r>
              <a:rPr lang="ru-RU" sz="2400" dirty="0">
                <a:solidFill>
                  <a:srgbClr val="002060"/>
                </a:solidFill>
                <a:latin typeface="Times New Roman" panose="02020603050405020304" pitchFamily="18" charset="0"/>
                <a:cs typeface="Times New Roman" panose="02020603050405020304" pitchFamily="18" charset="0"/>
              </a:rPr>
              <a:t>;</a:t>
            </a:r>
            <a:br>
              <a:rPr lang="ru-RU" sz="2400" dirty="0">
                <a:solidFill>
                  <a:srgbClr val="002060"/>
                </a:solidFill>
                <a:latin typeface="Times New Roman" panose="02020603050405020304" pitchFamily="18" charset="0"/>
                <a:cs typeface="Times New Roman" panose="02020603050405020304" pitchFamily="18" charset="0"/>
              </a:rPr>
            </a:b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навчити</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вирішувати</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нестандартні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завдання</a:t>
            </a:r>
            <a:r>
              <a:rPr lang="ru-RU" sz="2400" dirty="0">
                <a:solidFill>
                  <a:srgbClr val="002060"/>
                </a:solidFill>
                <a:latin typeface="Times New Roman" panose="02020603050405020304" pitchFamily="18" charset="0"/>
                <a:cs typeface="Times New Roman" panose="02020603050405020304" pitchFamily="18" charset="0"/>
              </a:rPr>
              <a:t> шляхом </a:t>
            </a:r>
            <a:r>
              <a:rPr lang="ru-RU" sz="2400" dirty="0" err="1">
                <a:solidFill>
                  <a:srgbClr val="002060"/>
                </a:solidFill>
                <a:latin typeface="Times New Roman" panose="02020603050405020304" pitchFamily="18" charset="0"/>
                <a:cs typeface="Times New Roman" panose="02020603050405020304" pitchFamily="18" charset="0"/>
              </a:rPr>
              <a:t>тестування</a:t>
            </a:r>
            <a:r>
              <a:rPr lang="ru-RU" sz="2400" dirty="0">
                <a:solidFill>
                  <a:srgbClr val="002060"/>
                </a:solidFill>
                <a:latin typeface="Times New Roman" panose="02020603050405020304" pitchFamily="18" charset="0"/>
                <a:cs typeface="Times New Roman" panose="02020603050405020304" pitchFamily="18" charset="0"/>
              </a:rPr>
              <a:t> та </a:t>
            </a:r>
            <a:r>
              <a:rPr lang="ru-RU" sz="2400" dirty="0" err="1">
                <a:solidFill>
                  <a:srgbClr val="002060"/>
                </a:solidFill>
                <a:latin typeface="Times New Roman" panose="02020603050405020304" pitchFamily="18" charset="0"/>
                <a:cs typeface="Times New Roman" panose="02020603050405020304" pitchFamily="18" charset="0"/>
              </a:rPr>
              <a:t>проведення</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різноманітних</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дослідів</a:t>
            </a:r>
            <a:r>
              <a:rPr lang="ru-RU" sz="2400" dirty="0">
                <a:solidFill>
                  <a:srgbClr val="002060"/>
                </a:solidFill>
                <a:latin typeface="Times New Roman" panose="02020603050405020304" pitchFamily="18" charset="0"/>
                <a:cs typeface="Times New Roman" panose="02020603050405020304" pitchFamily="18" charset="0"/>
              </a:rPr>
              <a:t>;</a:t>
            </a:r>
            <a:br>
              <a:rPr lang="ru-RU" sz="2400" dirty="0">
                <a:solidFill>
                  <a:srgbClr val="002060"/>
                </a:solidFill>
                <a:latin typeface="Times New Roman" panose="02020603050405020304" pitchFamily="18" charset="0"/>
                <a:cs typeface="Times New Roman" panose="02020603050405020304" pitchFamily="18" charset="0"/>
              </a:rPr>
            </a:br>
            <a:r>
              <a:rPr lang="ru-RU" sz="2400" dirty="0">
                <a:solidFill>
                  <a:srgbClr val="002060"/>
                </a:solidFill>
                <a:latin typeface="Times New Roman" panose="02020603050405020304" pitchFamily="18" charset="0"/>
                <a:cs typeface="Times New Roman" panose="02020603050405020304" pitchFamily="18" charset="0"/>
              </a:rPr>
              <a:t>-	набути </a:t>
            </a:r>
            <a:r>
              <a:rPr lang="ru-RU" sz="2400" dirty="0" err="1">
                <a:solidFill>
                  <a:srgbClr val="002060"/>
                </a:solidFill>
                <a:latin typeface="Times New Roman" panose="02020603050405020304" pitchFamily="18" charset="0"/>
                <a:cs typeface="Times New Roman" panose="02020603050405020304" pitchFamily="18" charset="0"/>
              </a:rPr>
              <a:t>якостей</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які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необхідні</a:t>
            </a:r>
            <a:r>
              <a:rPr lang="ru-RU" sz="2400" dirty="0">
                <a:solidFill>
                  <a:srgbClr val="002060"/>
                </a:solidFill>
                <a:latin typeface="Times New Roman" panose="02020603050405020304" pitchFamily="18" charset="0"/>
                <a:cs typeface="Times New Roman" panose="02020603050405020304" pitchFamily="18" charset="0"/>
              </a:rPr>
              <a:t> для </a:t>
            </a:r>
            <a:r>
              <a:rPr lang="ru-RU" sz="2400" dirty="0" err="1">
                <a:solidFill>
                  <a:srgbClr val="002060"/>
                </a:solidFill>
                <a:latin typeface="Times New Roman" panose="02020603050405020304" pitchFamily="18" charset="0"/>
                <a:cs typeface="Times New Roman" panose="02020603050405020304" pitchFamily="18" charset="0"/>
              </a:rPr>
              <a:t>роботи</a:t>
            </a:r>
            <a:r>
              <a:rPr lang="ru-RU" sz="2400" dirty="0">
                <a:solidFill>
                  <a:srgbClr val="002060"/>
                </a:solidFill>
                <a:latin typeface="Times New Roman" panose="02020603050405020304" pitchFamily="18" charset="0"/>
                <a:cs typeface="Times New Roman" panose="02020603050405020304" pitchFamily="18" charset="0"/>
              </a:rPr>
              <a:t> в </a:t>
            </a:r>
            <a:r>
              <a:rPr lang="ru-RU" sz="2400" dirty="0" err="1">
                <a:solidFill>
                  <a:srgbClr val="002060"/>
                </a:solidFill>
                <a:latin typeface="Times New Roman" panose="02020603050405020304" pitchFamily="18" charset="0"/>
                <a:cs typeface="Times New Roman" panose="02020603050405020304" pitchFamily="18" charset="0"/>
              </a:rPr>
              <a:t>команді</a:t>
            </a:r>
            <a:r>
              <a:rPr lang="ru-RU" sz="2400" dirty="0">
                <a:solidFill>
                  <a:srgbClr val="002060"/>
                </a:solidFill>
                <a:latin typeface="Times New Roman" panose="02020603050405020304" pitchFamily="18" charset="0"/>
                <a:cs typeface="Times New Roman" panose="02020603050405020304" pitchFamily="18" charset="0"/>
              </a:rPr>
              <a:t> – </a:t>
            </a:r>
            <a:r>
              <a:rPr lang="ru-RU" sz="2400" dirty="0" err="1">
                <a:solidFill>
                  <a:srgbClr val="002060"/>
                </a:solidFill>
                <a:latin typeface="Times New Roman" panose="02020603050405020304" pitchFamily="18" charset="0"/>
                <a:cs typeface="Times New Roman" panose="02020603050405020304" pitchFamily="18" charset="0"/>
              </a:rPr>
              <a:t>навчитися</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будувати</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діалог</a:t>
            </a:r>
            <a:r>
              <a:rPr lang="ru-RU" sz="2400" dirty="0">
                <a:solidFill>
                  <a:srgbClr val="002060"/>
                </a:solidFill>
                <a:latin typeface="Times New Roman" panose="02020603050405020304" pitchFamily="18" charset="0"/>
                <a:cs typeface="Times New Roman" panose="02020603050405020304" pitchFamily="18" charset="0"/>
              </a:rPr>
              <a:t> з </a:t>
            </a:r>
            <a:r>
              <a:rPr lang="ru-RU" sz="2400" dirty="0" err="1">
                <a:solidFill>
                  <a:srgbClr val="002060"/>
                </a:solidFill>
                <a:latin typeface="Times New Roman" panose="02020603050405020304" pitchFamily="18" charset="0"/>
                <a:cs typeface="Times New Roman" panose="02020603050405020304" pitchFamily="18" charset="0"/>
              </a:rPr>
              <a:t>дорослими</a:t>
            </a:r>
            <a:r>
              <a:rPr lang="ru-RU" sz="2400" dirty="0">
                <a:solidFill>
                  <a:srgbClr val="002060"/>
                </a:solidFill>
                <a:latin typeface="Times New Roman" panose="02020603050405020304" pitchFamily="18" charset="0"/>
                <a:cs typeface="Times New Roman" panose="02020603050405020304" pitchFamily="18" charset="0"/>
              </a:rPr>
              <a:t> та </a:t>
            </a:r>
            <a:r>
              <a:rPr lang="ru-RU" sz="2400" dirty="0" err="1">
                <a:solidFill>
                  <a:srgbClr val="002060"/>
                </a:solidFill>
                <a:latin typeface="Times New Roman" panose="02020603050405020304" pitchFamily="18" charset="0"/>
                <a:cs typeface="Times New Roman" panose="02020603050405020304" pitchFamily="18" charset="0"/>
              </a:rPr>
              <a:t>своїми</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друзями</a:t>
            </a:r>
            <a:r>
              <a:rPr lang="ru-RU" sz="2400" dirty="0">
                <a:solidFill>
                  <a:srgbClr val="002060"/>
                </a:solidFill>
                <a:latin typeface="Times New Roman" panose="02020603050405020304" pitchFamily="18" charset="0"/>
                <a:cs typeface="Times New Roman" panose="02020603050405020304" pitchFamily="18" charset="0"/>
              </a:rPr>
              <a:t>;</a:t>
            </a:r>
            <a:br>
              <a:rPr lang="ru-RU" sz="2400" dirty="0">
                <a:solidFill>
                  <a:srgbClr val="002060"/>
                </a:solidFill>
                <a:latin typeface="Times New Roman" panose="02020603050405020304" pitchFamily="18" charset="0"/>
                <a:cs typeface="Times New Roman" panose="02020603050405020304" pitchFamily="18" charset="0"/>
              </a:rPr>
            </a:b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підготувати</a:t>
            </a:r>
            <a:r>
              <a:rPr lang="ru-RU" sz="2400" dirty="0">
                <a:solidFill>
                  <a:srgbClr val="002060"/>
                </a:solidFill>
                <a:latin typeface="Times New Roman" panose="02020603050405020304" pitchFamily="18" charset="0"/>
                <a:cs typeface="Times New Roman" panose="02020603050405020304" pitchFamily="18" charset="0"/>
              </a:rPr>
              <a:t> до </a:t>
            </a:r>
            <a:r>
              <a:rPr lang="ru-RU" sz="2400" dirty="0" err="1">
                <a:solidFill>
                  <a:srgbClr val="002060"/>
                </a:solidFill>
                <a:latin typeface="Times New Roman" panose="02020603050405020304" pitchFamily="18" charset="0"/>
                <a:cs typeface="Times New Roman" panose="02020603050405020304" pitchFamily="18" charset="0"/>
              </a:rPr>
              <a:t>дорослого</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життя</a:t>
            </a:r>
            <a:r>
              <a:rPr lang="ru-RU" sz="2400" dirty="0">
                <a:solidFill>
                  <a:srgbClr val="002060"/>
                </a:solidFill>
                <a:latin typeface="Times New Roman" panose="02020603050405020304" pitchFamily="18" charset="0"/>
                <a:cs typeface="Times New Roman" panose="02020603050405020304" pitchFamily="18" charset="0"/>
              </a:rPr>
              <a:t>, де вони </a:t>
            </a:r>
            <a:r>
              <a:rPr lang="ru-RU" sz="2400" dirty="0" err="1">
                <a:solidFill>
                  <a:srgbClr val="002060"/>
                </a:solidFill>
                <a:latin typeface="Times New Roman" panose="02020603050405020304" pitchFamily="18" charset="0"/>
                <a:cs typeface="Times New Roman" panose="02020603050405020304" pitchFamily="18" charset="0"/>
              </a:rPr>
              <a:t>можуть</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зіткнутися</a:t>
            </a:r>
            <a:r>
              <a:rPr lang="ru-RU" sz="2400" dirty="0">
                <a:solidFill>
                  <a:srgbClr val="002060"/>
                </a:solidFill>
                <a:latin typeface="Times New Roman" panose="02020603050405020304" pitchFamily="18" charset="0"/>
                <a:cs typeface="Times New Roman" panose="02020603050405020304" pitchFamily="18" charset="0"/>
              </a:rPr>
              <a:t> з </a:t>
            </a:r>
            <a:r>
              <a:rPr lang="ru-RU" sz="2400" dirty="0" err="1">
                <a:solidFill>
                  <a:srgbClr val="002060"/>
                </a:solidFill>
                <a:latin typeface="Times New Roman" panose="02020603050405020304" pitchFamily="18" charset="0"/>
                <a:cs typeface="Times New Roman" panose="02020603050405020304" pitchFamily="18" charset="0"/>
              </a:rPr>
              <a:t>незвичайними</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нестандартними</a:t>
            </a:r>
            <a:r>
              <a:rPr lang="ru-RU" sz="2400" dirty="0">
                <a:solidFill>
                  <a:srgbClr val="002060"/>
                </a:solidFill>
                <a:latin typeface="Times New Roman" panose="02020603050405020304" pitchFamily="18" charset="0"/>
                <a:cs typeface="Times New Roman" panose="02020603050405020304" pitchFamily="18" charset="0"/>
              </a:rPr>
              <a:t> проблемами;</a:t>
            </a:r>
            <a:br>
              <a:rPr lang="ru-RU" sz="2400" dirty="0">
                <a:solidFill>
                  <a:srgbClr val="002060"/>
                </a:solidFill>
                <a:latin typeface="Times New Roman" panose="02020603050405020304" pitchFamily="18" charset="0"/>
                <a:cs typeface="Times New Roman" panose="02020603050405020304" pitchFamily="18" charset="0"/>
              </a:rPr>
            </a:b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підготувати</a:t>
            </a:r>
            <a:r>
              <a:rPr lang="ru-RU" sz="2400" dirty="0">
                <a:solidFill>
                  <a:srgbClr val="002060"/>
                </a:solidFill>
                <a:latin typeface="Times New Roman" panose="02020603050405020304" pitchFamily="18" charset="0"/>
                <a:cs typeface="Times New Roman" panose="02020603050405020304" pitchFamily="18" charset="0"/>
              </a:rPr>
              <a:t> до </a:t>
            </a:r>
            <a:r>
              <a:rPr lang="ru-RU" sz="2400" dirty="0" err="1">
                <a:solidFill>
                  <a:srgbClr val="002060"/>
                </a:solidFill>
                <a:latin typeface="Times New Roman" panose="02020603050405020304" pitchFamily="18" charset="0"/>
                <a:cs typeface="Times New Roman" panose="02020603050405020304" pitchFamily="18" charset="0"/>
              </a:rPr>
              <a:t>опанування</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технологічних</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інновацій</a:t>
            </a:r>
            <a:r>
              <a:rPr lang="ru-RU" sz="2400" dirty="0">
                <a:solidFill>
                  <a:srgbClr val="002060"/>
                </a:solidFill>
                <a:latin typeface="Times New Roman" panose="02020603050405020304" pitchFamily="18" charset="0"/>
                <a:cs typeface="Times New Roman" panose="02020603050405020304" pitchFamily="18" charset="0"/>
              </a:rPr>
              <a:t> у </a:t>
            </a:r>
            <a:r>
              <a:rPr lang="ru-RU" sz="2400" dirty="0" err="1">
                <a:solidFill>
                  <a:srgbClr val="002060"/>
                </a:solidFill>
                <a:latin typeface="Times New Roman" panose="02020603050405020304" pitchFamily="18" charset="0"/>
                <a:cs typeface="Times New Roman" panose="02020603050405020304" pitchFamily="18" charset="0"/>
              </a:rPr>
              <a:t>повсякденному</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житті</a:t>
            </a:r>
            <a:r>
              <a:rPr lang="ru-RU" sz="2400" dirty="0">
                <a:solidFill>
                  <a:srgbClr val="002060"/>
                </a:solidFill>
                <a:latin typeface="Times New Roman" panose="02020603050405020304" pitchFamily="18" charset="0"/>
                <a:cs typeface="Times New Roman" panose="02020603050405020304" pitchFamily="18" charset="0"/>
              </a:rPr>
              <a:t>.</a:t>
            </a:r>
            <a:br>
              <a:rPr lang="ru-RU" sz="2400" dirty="0">
                <a:solidFill>
                  <a:srgbClr val="002060"/>
                </a:solidFill>
                <a:latin typeface="Times New Roman" panose="02020603050405020304" pitchFamily="18" charset="0"/>
                <a:cs typeface="Times New Roman" panose="02020603050405020304" pitchFamily="18" charset="0"/>
              </a:rPr>
            </a:br>
            <a:endParaRPr lang="ru-RU"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39521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4"/>
            <a:ext cx="10515600" cy="4953636"/>
          </a:xfrm>
          <a:solidFill>
            <a:schemeClr val="bg1">
              <a:lumMod val="95000"/>
            </a:schemeClr>
          </a:solidFill>
        </p:spPr>
        <p:txBody>
          <a:bodyPr>
            <a:normAutofit fontScale="90000"/>
          </a:bodyPr>
          <a:lstStyle/>
          <a:p>
            <a:r>
              <a:rPr lang="ru-RU" sz="3600" dirty="0" err="1">
                <a:solidFill>
                  <a:srgbClr val="002060"/>
                </a:solidFill>
                <a:latin typeface="Times New Roman" panose="02020603050405020304" pitchFamily="18" charset="0"/>
                <a:cs typeface="Times New Roman" panose="02020603050405020304" pitchFamily="18" charset="0"/>
              </a:rPr>
              <a:t>Підбиваючи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підсумки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роботи</a:t>
            </a:r>
            <a:r>
              <a:rPr lang="ru-RU" sz="3600" dirty="0">
                <a:solidFill>
                  <a:srgbClr val="002060"/>
                </a:solidFill>
                <a:latin typeface="Times New Roman" panose="02020603050405020304" pitchFamily="18" charset="0"/>
                <a:cs typeface="Times New Roman" panose="02020603050405020304" pitchFamily="18" charset="0"/>
              </a:rPr>
              <a:t>  над методичною проблемою, </a:t>
            </a:r>
            <a:r>
              <a:rPr lang="ru-RU" sz="3600" dirty="0" err="1">
                <a:solidFill>
                  <a:srgbClr val="002060"/>
                </a:solidFill>
                <a:latin typeface="Times New Roman" panose="02020603050405020304" pitchFamily="18" charset="0"/>
                <a:cs typeface="Times New Roman" panose="02020603050405020304" pitchFamily="18" charset="0"/>
              </a:rPr>
              <a:t>можна</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зробити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наступні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висновки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Комплексний</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підхід</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який</a:t>
            </a:r>
            <a:r>
              <a:rPr lang="ru-RU" sz="3600" dirty="0">
                <a:solidFill>
                  <a:srgbClr val="002060"/>
                </a:solidFill>
                <a:latin typeface="Times New Roman" panose="02020603050405020304" pitchFamily="18" charset="0"/>
                <a:cs typeface="Times New Roman" panose="02020603050405020304" pitchFamily="18" charset="0"/>
              </a:rPr>
              <a:t> ми </a:t>
            </a:r>
            <a:r>
              <a:rPr lang="ru-RU" sz="3600" dirty="0" err="1">
                <a:solidFill>
                  <a:srgbClr val="002060"/>
                </a:solidFill>
                <a:latin typeface="Times New Roman" panose="02020603050405020304" pitchFamily="18" charset="0"/>
                <a:cs typeface="Times New Roman" panose="02020603050405020304" pitchFamily="18" charset="0"/>
              </a:rPr>
              <a:t>використовуємо</a:t>
            </a:r>
            <a:r>
              <a:rPr lang="ru-RU" sz="3600" dirty="0">
                <a:solidFill>
                  <a:srgbClr val="002060"/>
                </a:solidFill>
                <a:latin typeface="Times New Roman" panose="02020603050405020304" pitchFamily="18" charset="0"/>
                <a:cs typeface="Times New Roman" panose="02020603050405020304" pitchFamily="18" charset="0"/>
              </a:rPr>
              <a:t> у </a:t>
            </a:r>
            <a:r>
              <a:rPr lang="ru-RU" sz="3600" dirty="0" err="1">
                <a:solidFill>
                  <a:srgbClr val="002060"/>
                </a:solidFill>
                <a:latin typeface="Times New Roman" panose="02020603050405020304" pitchFamily="18" charset="0"/>
                <a:cs typeface="Times New Roman" panose="02020603050405020304" pitchFamily="18" charset="0"/>
              </a:rPr>
              <a:t>навчанні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сприяє</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найкращому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рівню</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розвитку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розумових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навичок</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учнів</a:t>
            </a:r>
            <a:r>
              <a:rPr lang="ru-RU" sz="3600" dirty="0">
                <a:solidFill>
                  <a:srgbClr val="002060"/>
                </a:solidFill>
                <a:latin typeface="Times New Roman" panose="02020603050405020304" pitchFamily="18" charset="0"/>
                <a:cs typeface="Times New Roman" panose="02020603050405020304" pitchFamily="18" charset="0"/>
              </a:rPr>
              <a:t> та </a:t>
            </a:r>
            <a:r>
              <a:rPr lang="ru-RU" sz="3600" dirty="0" err="1">
                <a:solidFill>
                  <a:srgbClr val="002060"/>
                </a:solidFill>
                <a:latin typeface="Times New Roman" panose="02020603050405020304" pitchFamily="18" charset="0"/>
                <a:cs typeface="Times New Roman" panose="02020603050405020304" pitchFamily="18" charset="0"/>
              </a:rPr>
              <a:t>вихованців</a:t>
            </a:r>
            <a:r>
              <a:rPr lang="ru-RU" sz="3600" dirty="0">
                <a:solidFill>
                  <a:srgbClr val="002060"/>
                </a:solidFill>
                <a:latin typeface="Times New Roman" panose="02020603050405020304" pitchFamily="18" charset="0"/>
                <a:cs typeface="Times New Roman" panose="02020603050405020304" pitchFamily="18" charset="0"/>
              </a:rPr>
              <a:t>. Ми </a:t>
            </a:r>
            <a:r>
              <a:rPr lang="ru-RU" sz="3600" dirty="0" err="1">
                <a:solidFill>
                  <a:srgbClr val="002060"/>
                </a:solidFill>
                <a:latin typeface="Times New Roman" panose="02020603050405020304" pitchFamily="18" charset="0"/>
                <a:cs typeface="Times New Roman" panose="02020603050405020304" pitchFamily="18" charset="0"/>
              </a:rPr>
              <a:t>закладаємо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міцний</a:t>
            </a:r>
            <a:r>
              <a:rPr lang="ru-RU" sz="3600" dirty="0">
                <a:solidFill>
                  <a:srgbClr val="002060"/>
                </a:solidFill>
                <a:latin typeface="Times New Roman" panose="02020603050405020304" pitchFamily="18" charset="0"/>
                <a:cs typeface="Times New Roman" panose="02020603050405020304" pitchFamily="18" charset="0"/>
              </a:rPr>
              <a:t> фундамент для </a:t>
            </a:r>
            <a:r>
              <a:rPr lang="ru-RU" sz="3600" dirty="0" err="1">
                <a:solidFill>
                  <a:srgbClr val="002060"/>
                </a:solidFill>
                <a:latin typeface="Times New Roman" panose="02020603050405020304" pitchFamily="18" charset="0"/>
                <a:cs typeface="Times New Roman" panose="02020603050405020304" pitchFamily="18" charset="0"/>
              </a:rPr>
              <a:t>гармонійного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розвитку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дитини</a:t>
            </a:r>
            <a:r>
              <a:rPr lang="ru-RU" sz="3600" dirty="0">
                <a:solidFill>
                  <a:srgbClr val="002060"/>
                </a:solidFill>
                <a:latin typeface="Times New Roman" panose="02020603050405020304" pitchFamily="18" charset="0"/>
                <a:cs typeface="Times New Roman" panose="02020603050405020304" pitchFamily="18" charset="0"/>
              </a:rPr>
              <a:t> та </a:t>
            </a:r>
            <a:r>
              <a:rPr lang="ru-RU" sz="3600" dirty="0" err="1">
                <a:solidFill>
                  <a:srgbClr val="002060"/>
                </a:solidFill>
                <a:latin typeface="Times New Roman" panose="02020603050405020304" pitchFamily="18" charset="0"/>
                <a:cs typeface="Times New Roman" panose="02020603050405020304" pitchFamily="18" charset="0"/>
              </a:rPr>
              <a:t>можливості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набуття</a:t>
            </a:r>
            <a:r>
              <a:rPr lang="ru-RU" sz="3600" dirty="0">
                <a:solidFill>
                  <a:srgbClr val="002060"/>
                </a:solidFill>
                <a:latin typeface="Times New Roman" panose="02020603050405020304" pitchFamily="18" charset="0"/>
                <a:cs typeface="Times New Roman" panose="02020603050405020304" pitchFamily="18" charset="0"/>
              </a:rPr>
              <a:t> нею </a:t>
            </a:r>
            <a:r>
              <a:rPr lang="ru-RU" sz="3600" dirty="0" err="1">
                <a:solidFill>
                  <a:srgbClr val="002060"/>
                </a:solidFill>
                <a:latin typeface="Times New Roman" panose="02020603050405020304" pitchFamily="18" charset="0"/>
                <a:cs typeface="Times New Roman" panose="02020603050405020304" pitchFamily="18" charset="0"/>
              </a:rPr>
              <a:t>всіх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необхідних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умінь</a:t>
            </a:r>
            <a:r>
              <a:rPr lang="ru-RU" sz="3600" dirty="0">
                <a:solidFill>
                  <a:srgbClr val="002060"/>
                </a:solidFill>
                <a:latin typeface="Times New Roman" panose="02020603050405020304" pitchFamily="18" charset="0"/>
                <a:cs typeface="Times New Roman" panose="02020603050405020304" pitchFamily="18" charset="0"/>
              </a:rPr>
              <a:t> на шляху до </a:t>
            </a:r>
            <a:r>
              <a:rPr lang="ru-RU" sz="3600" dirty="0" err="1">
                <a:solidFill>
                  <a:srgbClr val="002060"/>
                </a:solidFill>
                <a:latin typeface="Times New Roman" panose="02020603050405020304" pitchFamily="18" charset="0"/>
                <a:cs typeface="Times New Roman" panose="02020603050405020304" pitchFamily="18" charset="0"/>
              </a:rPr>
              <a:t>щасливого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майбутнього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Сучасна</a:t>
            </a:r>
            <a:r>
              <a:rPr lang="ru-RU" sz="3600" dirty="0">
                <a:solidFill>
                  <a:srgbClr val="002060"/>
                </a:solidFill>
                <a:latin typeface="Times New Roman" panose="02020603050405020304" pitchFamily="18" charset="0"/>
                <a:cs typeface="Times New Roman" panose="02020603050405020304" pitchFamily="18" charset="0"/>
              </a:rPr>
              <a:t> методика </a:t>
            </a:r>
            <a:r>
              <a:rPr lang="ru-RU" sz="3600" dirty="0" err="1">
                <a:solidFill>
                  <a:srgbClr val="002060"/>
                </a:solidFill>
                <a:latin typeface="Times New Roman" panose="02020603050405020304" pitchFamily="18" charset="0"/>
                <a:cs typeface="Times New Roman" panose="02020603050405020304" pitchFamily="18" charset="0"/>
              </a:rPr>
              <a:t>невимушено</a:t>
            </a:r>
            <a:r>
              <a:rPr lang="ru-RU" sz="3600" dirty="0">
                <a:solidFill>
                  <a:srgbClr val="002060"/>
                </a:solidFill>
                <a:latin typeface="Times New Roman" panose="02020603050405020304" pitchFamily="18" charset="0"/>
                <a:cs typeface="Times New Roman" panose="02020603050405020304" pitchFamily="18" charset="0"/>
              </a:rPr>
              <a:t> та легко </a:t>
            </a:r>
            <a:r>
              <a:rPr lang="ru-RU" sz="3600" dirty="0" err="1">
                <a:solidFill>
                  <a:srgbClr val="002060"/>
                </a:solidFill>
                <a:latin typeface="Times New Roman" panose="02020603050405020304" pitchFamily="18" charset="0"/>
                <a:cs typeface="Times New Roman" panose="02020603050405020304" pitchFamily="18" charset="0"/>
              </a:rPr>
              <a:t>залучає</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дітей</a:t>
            </a:r>
            <a:r>
              <a:rPr lang="ru-RU" sz="3600" dirty="0">
                <a:solidFill>
                  <a:srgbClr val="002060"/>
                </a:solidFill>
                <a:latin typeface="Times New Roman" panose="02020603050405020304" pitchFamily="18" charset="0"/>
                <a:cs typeface="Times New Roman" panose="02020603050405020304" pitchFamily="18" charset="0"/>
              </a:rPr>
              <a:t> до </a:t>
            </a:r>
            <a:r>
              <a:rPr lang="ru-RU" sz="3600" dirty="0" err="1">
                <a:solidFill>
                  <a:srgbClr val="002060"/>
                </a:solidFill>
                <a:latin typeface="Times New Roman" panose="02020603050405020304" pitchFamily="18" charset="0"/>
                <a:cs typeface="Times New Roman" panose="02020603050405020304" pitchFamily="18" charset="0"/>
              </a:rPr>
              <a:t>науково-творчої</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діяльності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що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сприяє</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планомірному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розвитку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інтелектуальних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здібностей</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які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необхідні</a:t>
            </a:r>
            <a:r>
              <a:rPr lang="ru-RU" sz="3600" dirty="0">
                <a:solidFill>
                  <a:srgbClr val="002060"/>
                </a:solidFill>
                <a:latin typeface="Times New Roman" panose="02020603050405020304" pitchFamily="18" charset="0"/>
                <a:cs typeface="Times New Roman" panose="02020603050405020304" pitchFamily="18" charset="0"/>
              </a:rPr>
              <a:t> у </a:t>
            </a:r>
            <a:r>
              <a:rPr lang="ru-RU" sz="3600" dirty="0" err="1">
                <a:solidFill>
                  <a:srgbClr val="002060"/>
                </a:solidFill>
                <a:latin typeface="Times New Roman" panose="02020603050405020304" pitchFamily="18" charset="0"/>
                <a:cs typeface="Times New Roman" panose="02020603050405020304" pitchFamily="18" charset="0"/>
              </a:rPr>
              <a:t>дорослому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житті</a:t>
            </a:r>
            <a:r>
              <a:rPr lang="ru-RU" sz="36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171215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1417320" y="365124"/>
            <a:ext cx="9936480" cy="5624196"/>
          </a:xfrm>
          <a:solidFill>
            <a:schemeClr val="bg1">
              <a:lumMod val="95000"/>
            </a:schemeClr>
          </a:solidFill>
        </p:spPr>
        <p:txBody>
          <a:bodyPr>
            <a:normAutofit fontScale="90000"/>
          </a:bodyPr>
          <a:lstStyle/>
          <a:p>
            <a:r>
              <a:rPr lang="ru-RU" sz="2700" dirty="0">
                <a:solidFill>
                  <a:srgbClr val="002060"/>
                </a:solidFill>
                <a:latin typeface="Times New Roman" panose="02020603050405020304" pitchFamily="18" charset="0"/>
                <a:cs typeface="Times New Roman" panose="02020603050405020304" pitchFamily="18" charset="0"/>
              </a:rPr>
              <a:t>Протягом </a:t>
            </a:r>
            <a:r>
              <a:rPr lang="ru-RU" sz="2700" dirty="0" err="1">
                <a:solidFill>
                  <a:srgbClr val="002060"/>
                </a:solidFill>
                <a:latin typeface="Times New Roman" panose="02020603050405020304" pitchFamily="18" charset="0"/>
                <a:cs typeface="Times New Roman" panose="02020603050405020304" pitchFamily="18" charset="0"/>
              </a:rPr>
              <a:t>останніх</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років</a:t>
            </a:r>
            <a:r>
              <a:rPr lang="ru-RU" sz="2700" dirty="0">
                <a:solidFill>
                  <a:srgbClr val="002060"/>
                </a:solidFill>
                <a:latin typeface="Times New Roman" panose="02020603050405020304" pitchFamily="18" charset="0"/>
                <a:cs typeface="Times New Roman" panose="02020603050405020304" pitchFamily="18" charset="0"/>
              </a:rPr>
              <a:t> STEM-</a:t>
            </a:r>
            <a:r>
              <a:rPr lang="ru-RU" sz="2700" dirty="0" err="1">
                <a:solidFill>
                  <a:srgbClr val="002060"/>
                </a:solidFill>
                <a:latin typeface="Times New Roman" panose="02020603050405020304" pitchFamily="18" charset="0"/>
                <a:cs typeface="Times New Roman" panose="02020603050405020304" pitchFamily="18" charset="0"/>
              </a:rPr>
              <a:t>освіта</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розвивається</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безпрецедентними</a:t>
            </a:r>
            <a:r>
              <a:rPr lang="ru-RU" sz="2700" dirty="0">
                <a:solidFill>
                  <a:srgbClr val="002060"/>
                </a:solidFill>
                <a:latin typeface="Times New Roman" panose="02020603050405020304" pitchFamily="18" charset="0"/>
                <a:cs typeface="Times New Roman" panose="02020603050405020304" pitchFamily="18" charset="0"/>
              </a:rPr>
              <a:t> темпами, </a:t>
            </a:r>
            <a:r>
              <a:rPr lang="ru-RU" sz="2700" dirty="0" err="1">
                <a:solidFill>
                  <a:srgbClr val="002060"/>
                </a:solidFill>
                <a:latin typeface="Times New Roman" panose="02020603050405020304" pitchFamily="18" charset="0"/>
                <a:cs typeface="Times New Roman" panose="02020603050405020304" pitchFamily="18" charset="0"/>
              </a:rPr>
              <a:t>віддзеркалюючи</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швидкий</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розвиток</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технологій</a:t>
            </a:r>
            <a:r>
              <a:rPr lang="ru-RU" sz="2700" dirty="0">
                <a:solidFill>
                  <a:srgbClr val="002060"/>
                </a:solidFill>
                <a:latin typeface="Times New Roman" panose="02020603050405020304" pitchFamily="18" charset="0"/>
                <a:cs typeface="Times New Roman" panose="02020603050405020304" pitchFamily="18" charset="0"/>
              </a:rPr>
              <a:t>. Десять </a:t>
            </a:r>
            <a:r>
              <a:rPr lang="ru-RU" sz="2700" dirty="0" err="1">
                <a:solidFill>
                  <a:srgbClr val="002060"/>
                </a:solidFill>
                <a:latin typeface="Times New Roman" panose="02020603050405020304" pitchFamily="18" charset="0"/>
                <a:cs typeface="Times New Roman" panose="02020603050405020304" pitchFamily="18" charset="0"/>
              </a:rPr>
              <a:t>актуальних</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тенденцій</a:t>
            </a:r>
            <a:r>
              <a:rPr lang="ru-RU" sz="2700" dirty="0">
                <a:solidFill>
                  <a:srgbClr val="002060"/>
                </a:solidFill>
                <a:latin typeface="Times New Roman" panose="02020603050405020304" pitchFamily="18" charset="0"/>
                <a:cs typeface="Times New Roman" panose="02020603050405020304" pitchFamily="18" charset="0"/>
              </a:rPr>
              <a:t> </a:t>
            </a:r>
            <a:r>
              <a:rPr lang="en-US" sz="2700" dirty="0">
                <a:solidFill>
                  <a:srgbClr val="002060"/>
                </a:solidFill>
                <a:latin typeface="Times New Roman" panose="02020603050405020304" pitchFamily="18" charset="0"/>
                <a:cs typeface="Times New Roman" panose="02020603050405020304" pitchFamily="18" charset="0"/>
              </a:rPr>
              <a:t>STEM-</a:t>
            </a:r>
            <a:r>
              <a:rPr lang="ru-RU" sz="2700" dirty="0" err="1">
                <a:solidFill>
                  <a:srgbClr val="002060"/>
                </a:solidFill>
                <a:latin typeface="Times New Roman" panose="02020603050405020304" pitchFamily="18" charset="0"/>
                <a:cs typeface="Times New Roman" panose="02020603050405020304" pitchFamily="18" charset="0"/>
              </a:rPr>
              <a:t>освіти</a:t>
            </a:r>
            <a:r>
              <a:rPr lang="ru-RU" sz="2700" dirty="0">
                <a:solidFill>
                  <a:srgbClr val="002060"/>
                </a:solidFill>
                <a:latin typeface="Times New Roman" panose="02020603050405020304" pitchFamily="18" charset="0"/>
                <a:cs typeface="Times New Roman" panose="02020603050405020304" pitchFamily="18" charset="0"/>
              </a:rPr>
              <a:t> у 2024 </a:t>
            </a:r>
            <a:r>
              <a:rPr lang="ru-RU" sz="2700" dirty="0" err="1">
                <a:solidFill>
                  <a:srgbClr val="002060"/>
                </a:solidFill>
                <a:latin typeface="Times New Roman" panose="02020603050405020304" pitchFamily="18" charset="0"/>
                <a:cs typeface="Times New Roman" panose="02020603050405020304" pitchFamily="18" charset="0"/>
              </a:rPr>
              <a:t>році</a:t>
            </a:r>
            <a:r>
              <a:rPr lang="ru-RU" sz="2700" dirty="0">
                <a:solidFill>
                  <a:srgbClr val="002060"/>
                </a:solidFill>
                <a:latin typeface="Times New Roman" panose="02020603050405020304" pitchFamily="18" charset="0"/>
                <a:cs typeface="Times New Roman" panose="02020603050405020304" pitchFamily="18" charset="0"/>
              </a:rPr>
              <a:t/>
            </a:r>
            <a:br>
              <a:rPr lang="ru-RU" sz="2700" dirty="0">
                <a:solidFill>
                  <a:srgbClr val="002060"/>
                </a:solidFill>
                <a:latin typeface="Times New Roman" panose="02020603050405020304" pitchFamily="18" charset="0"/>
                <a:cs typeface="Times New Roman" panose="02020603050405020304" pitchFamily="18" charset="0"/>
              </a:rPr>
            </a:b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використання</a:t>
            </a:r>
            <a:r>
              <a:rPr lang="ru-RU" sz="2700" dirty="0">
                <a:solidFill>
                  <a:srgbClr val="002060"/>
                </a:solidFill>
                <a:latin typeface="Times New Roman" panose="02020603050405020304" pitchFamily="18" charset="0"/>
                <a:cs typeface="Times New Roman" panose="02020603050405020304" pitchFamily="18" charset="0"/>
              </a:rPr>
              <a:t> штучного </a:t>
            </a:r>
            <a:r>
              <a:rPr lang="ru-RU" sz="2700" dirty="0" err="1">
                <a:solidFill>
                  <a:srgbClr val="002060"/>
                </a:solidFill>
                <a:latin typeface="Times New Roman" panose="02020603050405020304" pitchFamily="18" charset="0"/>
                <a:cs typeface="Times New Roman" panose="02020603050405020304" pitchFamily="18" charset="0"/>
              </a:rPr>
              <a:t>інтелекту</a:t>
            </a:r>
            <a:r>
              <a:rPr lang="ru-RU" sz="2700" dirty="0">
                <a:solidFill>
                  <a:srgbClr val="002060"/>
                </a:solidFill>
                <a:latin typeface="Times New Roman" panose="02020603050405020304" pitchFamily="18" charset="0"/>
                <a:cs typeface="Times New Roman" panose="02020603050405020304" pitchFamily="18" charset="0"/>
              </a:rPr>
              <a:t>, </a:t>
            </a:r>
            <a:br>
              <a:rPr lang="ru-RU" sz="2700" dirty="0">
                <a:solidFill>
                  <a:srgbClr val="002060"/>
                </a:solidFill>
                <a:latin typeface="Times New Roman" panose="02020603050405020304" pitchFamily="18" charset="0"/>
                <a:cs typeface="Times New Roman" panose="02020603050405020304" pitchFamily="18" charset="0"/>
              </a:rPr>
            </a:b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віртуальні</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лабораторії</a:t>
            </a:r>
            <a:r>
              <a:rPr lang="ru-RU" sz="2700" dirty="0">
                <a:solidFill>
                  <a:srgbClr val="002060"/>
                </a:solidFill>
                <a:latin typeface="Times New Roman" panose="02020603050405020304" pitchFamily="18" charset="0"/>
                <a:cs typeface="Times New Roman" panose="02020603050405020304" pitchFamily="18" charset="0"/>
              </a:rPr>
              <a:t>,</a:t>
            </a:r>
            <a:br>
              <a:rPr lang="ru-RU" sz="2700" dirty="0">
                <a:solidFill>
                  <a:srgbClr val="002060"/>
                </a:solidFill>
                <a:latin typeface="Times New Roman" panose="02020603050405020304" pitchFamily="18" charset="0"/>
                <a:cs typeface="Times New Roman" panose="02020603050405020304" pitchFamily="18" charset="0"/>
              </a:rPr>
            </a:b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від</a:t>
            </a:r>
            <a:r>
              <a:rPr lang="ru-RU" sz="2700" dirty="0">
                <a:solidFill>
                  <a:srgbClr val="002060"/>
                </a:solidFill>
                <a:latin typeface="Times New Roman" panose="02020603050405020304" pitchFamily="18" charset="0"/>
                <a:cs typeface="Times New Roman" panose="02020603050405020304" pitchFamily="18" charset="0"/>
              </a:rPr>
              <a:t> </a:t>
            </a:r>
            <a:r>
              <a:rPr lang="en-US" sz="2700" dirty="0">
                <a:solidFill>
                  <a:srgbClr val="002060"/>
                </a:solidFill>
                <a:latin typeface="Times New Roman" panose="02020603050405020304" pitchFamily="18" charset="0"/>
                <a:cs typeface="Times New Roman" panose="02020603050405020304" pitchFamily="18" charset="0"/>
              </a:rPr>
              <a:t>STEM </a:t>
            </a:r>
            <a:r>
              <a:rPr lang="ru-RU" sz="2700" dirty="0">
                <a:solidFill>
                  <a:srgbClr val="002060"/>
                </a:solidFill>
                <a:latin typeface="Times New Roman" panose="02020603050405020304" pitchFamily="18" charset="0"/>
                <a:cs typeface="Times New Roman" panose="02020603050405020304" pitchFamily="18" charset="0"/>
              </a:rPr>
              <a:t>до </a:t>
            </a:r>
            <a:r>
              <a:rPr lang="en-US" sz="2700" dirty="0">
                <a:solidFill>
                  <a:srgbClr val="002060"/>
                </a:solidFill>
                <a:latin typeface="Times New Roman" panose="02020603050405020304" pitchFamily="18" charset="0"/>
                <a:cs typeface="Times New Roman" panose="02020603050405020304" pitchFamily="18" charset="0"/>
              </a:rPr>
              <a:t>STEAM: </a:t>
            </a:r>
            <a:r>
              <a:rPr lang="ru-RU" sz="2700" dirty="0" err="1">
                <a:solidFill>
                  <a:srgbClr val="002060"/>
                </a:solidFill>
                <a:latin typeface="Times New Roman" panose="02020603050405020304" pitchFamily="18" charset="0"/>
                <a:cs typeface="Times New Roman" panose="02020603050405020304" pitchFamily="18" charset="0"/>
              </a:rPr>
              <a:t>інтеграція</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мистецтва</a:t>
            </a:r>
            <a:r>
              <a:rPr lang="ru-RU" sz="2700" dirty="0">
                <a:solidFill>
                  <a:srgbClr val="002060"/>
                </a:solidFill>
                <a:latin typeface="Times New Roman" panose="02020603050405020304" pitchFamily="18" charset="0"/>
                <a:cs typeface="Times New Roman" panose="02020603050405020304" pitchFamily="18" charset="0"/>
              </a:rPr>
              <a:t>,</a:t>
            </a:r>
            <a:br>
              <a:rPr lang="ru-RU" sz="2700" dirty="0">
                <a:solidFill>
                  <a:srgbClr val="002060"/>
                </a:solidFill>
                <a:latin typeface="Times New Roman" panose="02020603050405020304" pitchFamily="18" charset="0"/>
                <a:cs typeface="Times New Roman" panose="02020603050405020304" pitchFamily="18" charset="0"/>
              </a:rPr>
            </a:b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екологічне</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спрямування</a:t>
            </a:r>
            <a:r>
              <a:rPr lang="ru-RU" sz="2700" dirty="0">
                <a:solidFill>
                  <a:srgbClr val="002060"/>
                </a:solidFill>
                <a:latin typeface="Times New Roman" panose="02020603050405020304" pitchFamily="18" charset="0"/>
                <a:cs typeface="Times New Roman" panose="02020603050405020304" pitchFamily="18" charset="0"/>
              </a:rPr>
              <a:t>,</a:t>
            </a:r>
            <a:br>
              <a:rPr lang="ru-RU" sz="2700" dirty="0">
                <a:solidFill>
                  <a:srgbClr val="002060"/>
                </a:solidFill>
                <a:latin typeface="Times New Roman" panose="02020603050405020304" pitchFamily="18" charset="0"/>
                <a:cs typeface="Times New Roman" panose="02020603050405020304" pitchFamily="18" charset="0"/>
              </a:rPr>
            </a:b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розвиток</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навичок</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програмування</a:t>
            </a:r>
            <a:r>
              <a:rPr lang="ru-RU" sz="2700" dirty="0">
                <a:solidFill>
                  <a:srgbClr val="002060"/>
                </a:solidFill>
                <a:latin typeface="Times New Roman" panose="02020603050405020304" pitchFamily="18" charset="0"/>
                <a:cs typeface="Times New Roman" panose="02020603050405020304" pitchFamily="18" charset="0"/>
              </a:rPr>
              <a:t>,</a:t>
            </a:r>
            <a:br>
              <a:rPr lang="ru-RU" sz="2700" dirty="0">
                <a:solidFill>
                  <a:srgbClr val="002060"/>
                </a:solidFill>
                <a:latin typeface="Times New Roman" panose="02020603050405020304" pitchFamily="18" charset="0"/>
                <a:cs typeface="Times New Roman" panose="02020603050405020304" pitchFamily="18" charset="0"/>
              </a:rPr>
            </a:b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доступність</a:t>
            </a:r>
            <a:r>
              <a:rPr lang="ru-RU" sz="2700" dirty="0">
                <a:solidFill>
                  <a:srgbClr val="002060"/>
                </a:solidFill>
                <a:latin typeface="Times New Roman" panose="02020603050405020304" pitchFamily="18" charset="0"/>
                <a:cs typeface="Times New Roman" panose="02020603050405020304" pitchFamily="18" charset="0"/>
              </a:rPr>
              <a:t> та </a:t>
            </a:r>
            <a:r>
              <a:rPr lang="ru-RU" sz="2700" dirty="0" err="1">
                <a:solidFill>
                  <a:srgbClr val="002060"/>
                </a:solidFill>
                <a:latin typeface="Times New Roman" panose="02020603050405020304" pitchFamily="18" charset="0"/>
                <a:cs typeface="Times New Roman" panose="02020603050405020304" pitchFamily="18" charset="0"/>
              </a:rPr>
              <a:t>інклюзія</a:t>
            </a:r>
            <a:r>
              <a:rPr lang="ru-RU" sz="2700" dirty="0">
                <a:solidFill>
                  <a:srgbClr val="002060"/>
                </a:solidFill>
                <a:latin typeface="Times New Roman" panose="02020603050405020304" pitchFamily="18" charset="0"/>
                <a:cs typeface="Times New Roman" panose="02020603050405020304" pitchFamily="18" charset="0"/>
              </a:rPr>
              <a:t>,</a:t>
            </a:r>
            <a:br>
              <a:rPr lang="ru-RU" sz="2700" dirty="0">
                <a:solidFill>
                  <a:srgbClr val="002060"/>
                </a:solidFill>
                <a:latin typeface="Times New Roman" panose="02020603050405020304" pitchFamily="18" charset="0"/>
                <a:cs typeface="Times New Roman" panose="02020603050405020304" pitchFamily="18" charset="0"/>
              </a:rPr>
            </a:b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цифрова</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грамотність</a:t>
            </a:r>
            <a:r>
              <a:rPr lang="ru-RU" sz="2700" dirty="0">
                <a:solidFill>
                  <a:srgbClr val="002060"/>
                </a:solidFill>
                <a:latin typeface="Times New Roman" panose="02020603050405020304" pitchFamily="18" charset="0"/>
                <a:cs typeface="Times New Roman" panose="02020603050405020304" pitchFamily="18" charset="0"/>
              </a:rPr>
              <a:t>,</a:t>
            </a:r>
            <a:br>
              <a:rPr lang="ru-RU" sz="2700" dirty="0">
                <a:solidFill>
                  <a:srgbClr val="002060"/>
                </a:solidFill>
                <a:latin typeface="Times New Roman" panose="02020603050405020304" pitchFamily="18" charset="0"/>
                <a:cs typeface="Times New Roman" panose="02020603050405020304" pitchFamily="18" charset="0"/>
              </a:rPr>
            </a:b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практичне</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навчання</a:t>
            </a:r>
            <a:r>
              <a:rPr lang="ru-RU" sz="2700" dirty="0">
                <a:solidFill>
                  <a:srgbClr val="002060"/>
                </a:solidFill>
                <a:latin typeface="Times New Roman" panose="02020603050405020304" pitchFamily="18" charset="0"/>
                <a:cs typeface="Times New Roman" panose="02020603050405020304" pitchFamily="18" charset="0"/>
              </a:rPr>
              <a:t>,</a:t>
            </a:r>
            <a:br>
              <a:rPr lang="ru-RU" sz="2700" dirty="0">
                <a:solidFill>
                  <a:srgbClr val="002060"/>
                </a:solidFill>
                <a:latin typeface="Times New Roman" panose="02020603050405020304" pitchFamily="18" charset="0"/>
                <a:cs typeface="Times New Roman" panose="02020603050405020304" pitchFamily="18" charset="0"/>
              </a:rPr>
            </a:b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спільне</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навчання</a:t>
            </a:r>
            <a:r>
              <a:rPr lang="ru-RU" sz="2700" dirty="0">
                <a:solidFill>
                  <a:srgbClr val="002060"/>
                </a:solidFill>
                <a:latin typeface="Times New Roman" panose="02020603050405020304" pitchFamily="18" charset="0"/>
                <a:cs typeface="Times New Roman" panose="02020603050405020304" pitchFamily="18" charset="0"/>
              </a:rPr>
              <a:t> та </a:t>
            </a:r>
            <a:r>
              <a:rPr lang="ru-RU" sz="2700" dirty="0" err="1">
                <a:solidFill>
                  <a:srgbClr val="002060"/>
                </a:solidFill>
                <a:latin typeface="Times New Roman" panose="02020603050405020304" pitchFamily="18" charset="0"/>
                <a:cs typeface="Times New Roman" panose="02020603050405020304" pitchFamily="18" charset="0"/>
              </a:rPr>
              <a:t>командна</a:t>
            </a:r>
            <a:r>
              <a:rPr lang="ru-RU" sz="2700" dirty="0">
                <a:solidFill>
                  <a:srgbClr val="002060"/>
                </a:solidFill>
                <a:latin typeface="Times New Roman" panose="02020603050405020304" pitchFamily="18" charset="0"/>
                <a:cs typeface="Times New Roman" panose="02020603050405020304" pitchFamily="18" charset="0"/>
              </a:rPr>
              <a:t> робота,</a:t>
            </a:r>
            <a:br>
              <a:rPr lang="ru-RU" sz="2700" dirty="0">
                <a:solidFill>
                  <a:srgbClr val="002060"/>
                </a:solidFill>
                <a:latin typeface="Times New Roman" panose="02020603050405020304" pitchFamily="18" charset="0"/>
                <a:cs typeface="Times New Roman" panose="02020603050405020304" pitchFamily="18" charset="0"/>
              </a:rPr>
            </a:b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поєднання</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різних</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форматів</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навчання</a:t>
            </a:r>
            <a:r>
              <a:rPr lang="ru-RU" sz="2700" dirty="0">
                <a:solidFill>
                  <a:srgbClr val="002060"/>
                </a:solidFill>
                <a:latin typeface="Times New Roman" panose="02020603050405020304" pitchFamily="18" charset="0"/>
                <a:cs typeface="Times New Roman" panose="02020603050405020304" pitchFamily="18" charset="0"/>
              </a:rPr>
              <a:t>.</a:t>
            </a:r>
            <a:br>
              <a:rPr lang="ru-RU" sz="2700" dirty="0">
                <a:solidFill>
                  <a:srgbClr val="002060"/>
                </a:solidFill>
                <a:latin typeface="Times New Roman" panose="02020603050405020304" pitchFamily="18" charset="0"/>
                <a:cs typeface="Times New Roman" panose="02020603050405020304" pitchFamily="18" charset="0"/>
              </a:rPr>
            </a:br>
            <a:r>
              <a:rPr lang="ru-RU" sz="2700" dirty="0">
                <a:solidFill>
                  <a:srgbClr val="002060"/>
                </a:solidFill>
                <a:latin typeface="Times New Roman" panose="02020603050405020304" pitchFamily="18" charset="0"/>
                <a:cs typeface="Times New Roman" panose="02020603050405020304" pitchFamily="18" charset="0"/>
              </a:rPr>
              <a:t>Тому, </a:t>
            </a:r>
            <a:r>
              <a:rPr lang="ru-RU" sz="2700" dirty="0" err="1">
                <a:solidFill>
                  <a:srgbClr val="002060"/>
                </a:solidFill>
                <a:latin typeface="Times New Roman" panose="02020603050405020304" pitchFamily="18" charset="0"/>
                <a:cs typeface="Times New Roman" panose="02020603050405020304" pitchFamily="18" charset="0"/>
              </a:rPr>
              <a:t>набуті</a:t>
            </a:r>
            <a:r>
              <a:rPr lang="ru-RU" sz="2700" dirty="0">
                <a:solidFill>
                  <a:srgbClr val="002060"/>
                </a:solidFill>
                <a:latin typeface="Times New Roman" panose="02020603050405020304" pitchFamily="18" charset="0"/>
                <a:cs typeface="Times New Roman" panose="02020603050405020304" pitchFamily="18" charset="0"/>
              </a:rPr>
              <a:t> нами </a:t>
            </a:r>
            <a:r>
              <a:rPr lang="ru-RU" sz="2700" dirty="0" err="1">
                <a:solidFill>
                  <a:srgbClr val="002060"/>
                </a:solidFill>
                <a:latin typeface="Times New Roman" panose="02020603050405020304" pitchFamily="18" charset="0"/>
                <a:cs typeface="Times New Roman" panose="02020603050405020304" pitchFamily="18" charset="0"/>
              </a:rPr>
              <a:t>теоретичні</a:t>
            </a:r>
            <a:r>
              <a:rPr lang="ru-RU" sz="2700" dirty="0">
                <a:solidFill>
                  <a:srgbClr val="002060"/>
                </a:solidFill>
                <a:latin typeface="Times New Roman" panose="02020603050405020304" pitchFamily="18" charset="0"/>
                <a:cs typeface="Times New Roman" panose="02020603050405020304" pitchFamily="18" charset="0"/>
              </a:rPr>
              <a:t> та </a:t>
            </a:r>
            <a:r>
              <a:rPr lang="ru-RU" sz="2700" dirty="0" err="1">
                <a:solidFill>
                  <a:srgbClr val="002060"/>
                </a:solidFill>
                <a:latin typeface="Times New Roman" panose="02020603050405020304" pitchFamily="18" charset="0"/>
                <a:cs typeface="Times New Roman" panose="02020603050405020304" pitchFamily="18" charset="0"/>
              </a:rPr>
              <a:t>практичні</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компетентності</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дають</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змогу</a:t>
            </a:r>
            <a:r>
              <a:rPr lang="ru-RU" sz="2700" dirty="0">
                <a:solidFill>
                  <a:srgbClr val="002060"/>
                </a:solidFill>
                <a:latin typeface="Times New Roman" panose="02020603050405020304" pitchFamily="18" charset="0"/>
                <a:cs typeface="Times New Roman" panose="02020603050405020304" pitchFamily="18" charset="0"/>
              </a:rPr>
              <a:t> не </a:t>
            </a:r>
            <a:r>
              <a:rPr lang="ru-RU" sz="2700" dirty="0" err="1">
                <a:solidFill>
                  <a:srgbClr val="002060"/>
                </a:solidFill>
                <a:latin typeface="Times New Roman" panose="02020603050405020304" pitchFamily="18" charset="0"/>
                <a:cs typeface="Times New Roman" panose="02020603050405020304" pitchFamily="18" charset="0"/>
              </a:rPr>
              <a:t>полишати</a:t>
            </a:r>
            <a:r>
              <a:rPr lang="ru-RU" sz="2700" dirty="0">
                <a:solidFill>
                  <a:srgbClr val="002060"/>
                </a:solidFill>
                <a:latin typeface="Times New Roman" panose="02020603050405020304" pitchFamily="18" charset="0"/>
                <a:cs typeface="Times New Roman" panose="02020603050405020304" pitchFamily="18" charset="0"/>
              </a:rPr>
              <a:t> роботу над </a:t>
            </a:r>
            <a:r>
              <a:rPr lang="ru-RU" sz="2700" dirty="0" err="1">
                <a:solidFill>
                  <a:srgbClr val="002060"/>
                </a:solidFill>
                <a:latin typeface="Times New Roman" panose="02020603050405020304" pitchFamily="18" charset="0"/>
                <a:cs typeface="Times New Roman" panose="02020603050405020304" pitchFamily="18" charset="0"/>
              </a:rPr>
              <a:t>використанням</a:t>
            </a:r>
            <a:r>
              <a:rPr lang="ru-RU" sz="2700" dirty="0">
                <a:solidFill>
                  <a:srgbClr val="002060"/>
                </a:solidFill>
                <a:latin typeface="Times New Roman" panose="02020603050405020304" pitchFamily="18" charset="0"/>
                <a:cs typeface="Times New Roman" panose="02020603050405020304" pitchFamily="18" charset="0"/>
              </a:rPr>
              <a:t> </a:t>
            </a:r>
            <a:r>
              <a:rPr lang="en-US" sz="2700" dirty="0">
                <a:solidFill>
                  <a:srgbClr val="002060"/>
                </a:solidFill>
                <a:latin typeface="Times New Roman" panose="02020603050405020304" pitchFamily="18" charset="0"/>
                <a:cs typeface="Times New Roman" panose="02020603050405020304" pitchFamily="18" charset="0"/>
              </a:rPr>
              <a:t>STEM-</a:t>
            </a:r>
            <a:r>
              <a:rPr lang="ru-RU" sz="2700" dirty="0" err="1">
                <a:solidFill>
                  <a:srgbClr val="002060"/>
                </a:solidFill>
                <a:latin typeface="Times New Roman" panose="02020603050405020304" pitchFamily="18" charset="0"/>
                <a:cs typeface="Times New Roman" panose="02020603050405020304" pitchFamily="18" charset="0"/>
              </a:rPr>
              <a:t>технологій</a:t>
            </a:r>
            <a:r>
              <a:rPr lang="ru-RU" sz="2700" dirty="0">
                <a:solidFill>
                  <a:srgbClr val="002060"/>
                </a:solidFill>
                <a:latin typeface="Times New Roman" panose="02020603050405020304" pitchFamily="18" charset="0"/>
                <a:cs typeface="Times New Roman" panose="02020603050405020304" pitchFamily="18" charset="0"/>
              </a:rPr>
              <a:t> в </a:t>
            </a:r>
            <a:r>
              <a:rPr lang="ru-RU" sz="2700" dirty="0" err="1">
                <a:solidFill>
                  <a:srgbClr val="002060"/>
                </a:solidFill>
                <a:latin typeface="Times New Roman" panose="02020603050405020304" pitchFamily="18" charset="0"/>
                <a:cs typeface="Times New Roman" panose="02020603050405020304" pitchFamily="18" charset="0"/>
              </a:rPr>
              <a:t>освітньому</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процесі</a:t>
            </a:r>
            <a:r>
              <a:rPr lang="ru-RU" sz="2700" dirty="0">
                <a:solidFill>
                  <a:srgbClr val="002060"/>
                </a:solidFill>
                <a:latin typeface="Times New Roman" panose="02020603050405020304" pitchFamily="18" charset="0"/>
                <a:cs typeface="Times New Roman" panose="02020603050405020304" pitchFamily="18" charset="0"/>
              </a:rPr>
              <a:t>, а </a:t>
            </a:r>
            <a:r>
              <a:rPr lang="ru-RU" sz="2700" dirty="0" err="1">
                <a:solidFill>
                  <a:srgbClr val="002060"/>
                </a:solidFill>
                <a:latin typeface="Times New Roman" panose="02020603050405020304" pitchFamily="18" charset="0"/>
                <a:cs typeface="Times New Roman" panose="02020603050405020304" pitchFamily="18" charset="0"/>
              </a:rPr>
              <a:t>вдосконалювати</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свої</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навички</a:t>
            </a:r>
            <a:r>
              <a:rPr lang="ru-RU" sz="2700" dirty="0">
                <a:solidFill>
                  <a:srgbClr val="002060"/>
                </a:solidFill>
                <a:latin typeface="Times New Roman" panose="02020603050405020304" pitchFamily="18" charset="0"/>
                <a:cs typeface="Times New Roman" panose="02020603050405020304" pitchFamily="18" charset="0"/>
              </a:rPr>
              <a:t>.</a:t>
            </a:r>
            <a:br>
              <a:rPr lang="ru-RU" sz="2700" dirty="0">
                <a:solidFill>
                  <a:srgbClr val="002060"/>
                </a:solidFill>
                <a:latin typeface="Times New Roman" panose="02020603050405020304" pitchFamily="18" charset="0"/>
                <a:cs typeface="Times New Roman" panose="02020603050405020304" pitchFamily="18" charset="0"/>
              </a:rPr>
            </a:br>
            <a:endParaRPr lang="ru-RU" sz="27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804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4"/>
            <a:ext cx="10515600" cy="5871903"/>
          </a:xfrm>
          <a:solidFill>
            <a:schemeClr val="bg1">
              <a:lumMod val="95000"/>
            </a:schemeClr>
          </a:solidFill>
        </p:spPr>
        <p:txBody>
          <a:bodyPr>
            <a:normAutofit fontScale="90000"/>
          </a:bodyPr>
          <a:lstStyle/>
          <a:p>
            <a:r>
              <a:rPr lang="ru-RU" sz="3600" dirty="0">
                <a:solidFill>
                  <a:srgbClr val="002060"/>
                </a:solidFill>
                <a:latin typeface="Times New Roman" panose="02020603050405020304" pitchFamily="18" charset="0"/>
                <a:cs typeface="Times New Roman" panose="02020603050405020304" pitchFamily="18" charset="0"/>
              </a:rPr>
              <a:t>Робота над </a:t>
            </a:r>
            <a:r>
              <a:rPr lang="ru-RU" sz="3600" dirty="0" err="1">
                <a:solidFill>
                  <a:srgbClr val="002060"/>
                </a:solidFill>
                <a:latin typeface="Times New Roman" panose="02020603050405020304" pitchFamily="18" charset="0"/>
                <a:cs typeface="Times New Roman" panose="02020603050405020304" pitchFamily="18" charset="0"/>
              </a:rPr>
              <a:t>науково</a:t>
            </a:r>
            <a:r>
              <a:rPr lang="ru-RU" sz="3600" dirty="0">
                <a:solidFill>
                  <a:srgbClr val="002060"/>
                </a:solidFill>
                <a:latin typeface="Times New Roman" panose="02020603050405020304" pitchFamily="18" charset="0"/>
                <a:cs typeface="Times New Roman" panose="02020603050405020304" pitchFamily="18" charset="0"/>
              </a:rPr>
              <a:t>-методичною проблемою </a:t>
            </a:r>
            <a:r>
              <a:rPr lang="ru-RU" sz="3600" dirty="0" err="1">
                <a:solidFill>
                  <a:srgbClr val="002060"/>
                </a:solidFill>
                <a:latin typeface="Times New Roman" panose="02020603050405020304" pitchFamily="18" charset="0"/>
                <a:cs typeface="Times New Roman" panose="02020603050405020304" pitchFamily="18" charset="0"/>
              </a:rPr>
              <a:t>була</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розподілена</a:t>
            </a:r>
            <a:r>
              <a:rPr lang="ru-RU" sz="3600" dirty="0">
                <a:solidFill>
                  <a:srgbClr val="002060"/>
                </a:solidFill>
                <a:latin typeface="Times New Roman" panose="02020603050405020304" pitchFamily="18" charset="0"/>
                <a:cs typeface="Times New Roman" panose="02020603050405020304" pitchFamily="18" charset="0"/>
              </a:rPr>
              <a:t> на </a:t>
            </a:r>
            <a:r>
              <a:rPr lang="ru-RU" sz="3600" dirty="0" err="1">
                <a:solidFill>
                  <a:srgbClr val="002060"/>
                </a:solidFill>
                <a:latin typeface="Times New Roman" panose="02020603050405020304" pitchFamily="18" charset="0"/>
                <a:cs typeface="Times New Roman" panose="02020603050405020304" pitchFamily="18" charset="0"/>
              </a:rPr>
              <a:t>чотири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основних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етапи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підготовчий</a:t>
            </a:r>
            <a:r>
              <a:rPr lang="ru-RU" sz="3600" dirty="0">
                <a:solidFill>
                  <a:srgbClr val="002060"/>
                </a:solidFill>
                <a:latin typeface="Times New Roman" panose="02020603050405020304" pitchFamily="18" charset="0"/>
                <a:cs typeface="Times New Roman" panose="02020603050405020304" pitchFamily="18" charset="0"/>
              </a:rPr>
              <a:t> (2019-2020 н. р.), </a:t>
            </a:r>
            <a:r>
              <a:rPr lang="ru-RU" sz="3600" dirty="0" err="1">
                <a:solidFill>
                  <a:srgbClr val="002060"/>
                </a:solidFill>
                <a:latin typeface="Times New Roman" panose="02020603050405020304" pitchFamily="18" charset="0"/>
                <a:cs typeface="Times New Roman" panose="02020603050405020304" pitchFamily="18" charset="0"/>
              </a:rPr>
              <a:t>теоретичний</a:t>
            </a:r>
            <a:r>
              <a:rPr lang="ru-RU" sz="3600" dirty="0">
                <a:solidFill>
                  <a:srgbClr val="002060"/>
                </a:solidFill>
                <a:latin typeface="Times New Roman" panose="02020603050405020304" pitchFamily="18" charset="0"/>
                <a:cs typeface="Times New Roman" panose="02020603050405020304" pitchFamily="18" charset="0"/>
              </a:rPr>
              <a:t> (2020-2021 </a:t>
            </a:r>
            <a:r>
              <a:rPr lang="ru-RU" sz="3600" dirty="0" err="1">
                <a:solidFill>
                  <a:srgbClr val="002060"/>
                </a:solidFill>
                <a:latin typeface="Times New Roman" panose="02020603050405020304" pitchFamily="18" charset="0"/>
                <a:cs typeface="Times New Roman" panose="02020603050405020304" pitchFamily="18" charset="0"/>
              </a:rPr>
              <a:t>н.р</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практичний</a:t>
            </a:r>
            <a:r>
              <a:rPr lang="ru-RU" sz="3600" dirty="0">
                <a:solidFill>
                  <a:srgbClr val="002060"/>
                </a:solidFill>
                <a:latin typeface="Times New Roman" panose="02020603050405020304" pitchFamily="18" charset="0"/>
                <a:cs typeface="Times New Roman" panose="02020603050405020304" pitchFamily="18" charset="0"/>
              </a:rPr>
              <a:t> (2021-2022 </a:t>
            </a:r>
            <a:r>
              <a:rPr lang="ru-RU" sz="3600" dirty="0" err="1">
                <a:solidFill>
                  <a:srgbClr val="002060"/>
                </a:solidFill>
                <a:latin typeface="Times New Roman" panose="02020603050405020304" pitchFamily="18" charset="0"/>
                <a:cs typeface="Times New Roman" panose="02020603050405020304" pitchFamily="18" charset="0"/>
              </a:rPr>
              <a:t>н.р</a:t>
            </a:r>
            <a:r>
              <a:rPr lang="ru-RU" sz="3600" dirty="0">
                <a:solidFill>
                  <a:srgbClr val="002060"/>
                </a:solidFill>
                <a:latin typeface="Times New Roman" panose="02020603050405020304" pitchFamily="18" charset="0"/>
                <a:cs typeface="Times New Roman" panose="02020603050405020304" pitchFamily="18" charset="0"/>
              </a:rPr>
              <a:t>., 2022-2023 </a:t>
            </a:r>
            <a:r>
              <a:rPr lang="ru-RU" sz="3600" dirty="0" err="1">
                <a:solidFill>
                  <a:srgbClr val="002060"/>
                </a:solidFill>
                <a:latin typeface="Times New Roman" panose="02020603050405020304" pitchFamily="18" charset="0"/>
                <a:cs typeface="Times New Roman" panose="02020603050405020304" pitchFamily="18" charset="0"/>
              </a:rPr>
              <a:t>н.р</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узагальнюючий</a:t>
            </a:r>
            <a:r>
              <a:rPr lang="ru-RU" sz="3600" dirty="0">
                <a:solidFill>
                  <a:srgbClr val="002060"/>
                </a:solidFill>
                <a:latin typeface="Times New Roman" panose="02020603050405020304" pitchFamily="18" charset="0"/>
                <a:cs typeface="Times New Roman" panose="02020603050405020304" pitchFamily="18" charset="0"/>
              </a:rPr>
              <a:t> (2023-2024 </a:t>
            </a:r>
            <a:r>
              <a:rPr lang="ru-RU" sz="3600" dirty="0" err="1">
                <a:solidFill>
                  <a:srgbClr val="002060"/>
                </a:solidFill>
                <a:latin typeface="Times New Roman" panose="02020603050405020304" pitchFamily="18" charset="0"/>
                <a:cs typeface="Times New Roman" panose="02020603050405020304" pitchFamily="18" charset="0"/>
              </a:rPr>
              <a:t>н.р</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Кожний</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із</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цих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етапів</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роботи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має</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свій</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зміст</a:t>
            </a:r>
            <a:r>
              <a:rPr lang="ru-RU" sz="3600" dirty="0">
                <a:solidFill>
                  <a:srgbClr val="002060"/>
                </a:solidFill>
                <a:latin typeface="Times New Roman" panose="02020603050405020304" pitchFamily="18" charset="0"/>
                <a:cs typeface="Times New Roman" panose="02020603050405020304" pitchFamily="18" charset="0"/>
              </a:rPr>
              <a:t> і </a:t>
            </a:r>
            <a:r>
              <a:rPr lang="ru-RU" sz="3600" dirty="0" err="1">
                <a:solidFill>
                  <a:srgbClr val="002060"/>
                </a:solidFill>
                <a:latin typeface="Times New Roman" panose="02020603050405020304" pitchFamily="18" charset="0"/>
                <a:cs typeface="Times New Roman" panose="02020603050405020304" pitchFamily="18" charset="0"/>
              </a:rPr>
              <a:t>завершальну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групу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заходів</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спрямованих</a:t>
            </a:r>
            <a:r>
              <a:rPr lang="ru-RU" sz="3600" dirty="0">
                <a:solidFill>
                  <a:srgbClr val="002060"/>
                </a:solidFill>
                <a:latin typeface="Times New Roman" panose="02020603050405020304" pitchFamily="18" charset="0"/>
                <a:cs typeface="Times New Roman" panose="02020603050405020304" pitchFamily="18" charset="0"/>
              </a:rPr>
              <a:t> на </a:t>
            </a:r>
            <a:r>
              <a:rPr lang="ru-RU" sz="3600" dirty="0" err="1">
                <a:solidFill>
                  <a:srgbClr val="002060"/>
                </a:solidFill>
                <a:latin typeface="Times New Roman" panose="02020603050405020304" pitchFamily="18" charset="0"/>
                <a:cs typeface="Times New Roman" panose="02020603050405020304" pitchFamily="18" charset="0"/>
              </a:rPr>
              <a:t>вирішення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визначених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завдань</a:t>
            </a:r>
            <a:r>
              <a:rPr lang="ru-RU" sz="3600" dirty="0">
                <a:solidFill>
                  <a:srgbClr val="002060"/>
                </a:solidFill>
                <a:latin typeface="Times New Roman" panose="02020603050405020304" pitchFamily="18" charset="0"/>
                <a:cs typeface="Times New Roman" panose="02020603050405020304" pitchFamily="18" charset="0"/>
              </a:rPr>
              <a:t>.</a:t>
            </a:r>
            <a:br>
              <a:rPr lang="ru-RU" sz="3600" dirty="0">
                <a:solidFill>
                  <a:srgbClr val="002060"/>
                </a:solidFill>
                <a:latin typeface="Times New Roman" panose="02020603050405020304" pitchFamily="18" charset="0"/>
                <a:cs typeface="Times New Roman" panose="02020603050405020304" pitchFamily="18" charset="0"/>
              </a:rPr>
            </a:br>
            <a:r>
              <a:rPr lang="ru-RU" sz="3600" dirty="0">
                <a:solidFill>
                  <a:srgbClr val="002060"/>
                </a:solidFill>
                <a:latin typeface="Times New Roman" panose="02020603050405020304" pitchFamily="18" charset="0"/>
                <a:cs typeface="Times New Roman" panose="02020603050405020304" pitchFamily="18" charset="0"/>
              </a:rPr>
              <a:t>На початку 2019-2020 </a:t>
            </a:r>
            <a:r>
              <a:rPr lang="ru-RU" sz="3600" dirty="0" err="1">
                <a:solidFill>
                  <a:srgbClr val="002060"/>
                </a:solidFill>
                <a:latin typeface="Times New Roman" panose="02020603050405020304" pitchFamily="18" charset="0"/>
                <a:cs typeface="Times New Roman" panose="02020603050405020304" pitchFamily="18" charset="0"/>
              </a:rPr>
              <a:t>навчального</a:t>
            </a:r>
            <a:r>
              <a:rPr lang="ru-RU" sz="3600" dirty="0">
                <a:solidFill>
                  <a:srgbClr val="002060"/>
                </a:solidFill>
                <a:latin typeface="Times New Roman" panose="02020603050405020304" pitchFamily="18" charset="0"/>
                <a:cs typeface="Times New Roman" panose="02020603050405020304" pitchFamily="18" charset="0"/>
              </a:rPr>
              <a:t> року методична робота </a:t>
            </a:r>
            <a:r>
              <a:rPr lang="ru-RU" sz="3600" dirty="0" err="1">
                <a:solidFill>
                  <a:srgbClr val="002060"/>
                </a:solidFill>
                <a:latin typeface="Times New Roman" panose="02020603050405020304" pitchFamily="18" charset="0"/>
                <a:cs typeface="Times New Roman" panose="02020603050405020304" pitchFamily="18" charset="0"/>
              </a:rPr>
              <a:t>була</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спланована</a:t>
            </a:r>
            <a:r>
              <a:rPr lang="ru-RU" sz="3600" dirty="0">
                <a:solidFill>
                  <a:srgbClr val="002060"/>
                </a:solidFill>
                <a:latin typeface="Times New Roman" panose="02020603050405020304" pitchFamily="18" charset="0"/>
                <a:cs typeface="Times New Roman" panose="02020603050405020304" pitchFamily="18" charset="0"/>
              </a:rPr>
              <a:t> таким чином, </a:t>
            </a:r>
            <a:r>
              <a:rPr lang="ru-RU" sz="3600" dirty="0" err="1">
                <a:solidFill>
                  <a:srgbClr val="002060"/>
                </a:solidFill>
                <a:latin typeface="Times New Roman" panose="02020603050405020304" pitchFamily="18" charset="0"/>
                <a:cs typeface="Times New Roman" panose="02020603050405020304" pitchFamily="18" charset="0"/>
              </a:rPr>
              <a:t>щоб</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забезпечити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безперервний</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системний</a:t>
            </a:r>
            <a:r>
              <a:rPr lang="ru-RU" sz="3600" dirty="0">
                <a:solidFill>
                  <a:srgbClr val="002060"/>
                </a:solidFill>
                <a:latin typeface="Times New Roman" panose="02020603050405020304" pitchFamily="18" charset="0"/>
                <a:cs typeface="Times New Roman" panose="02020603050405020304" pitchFamily="18" charset="0"/>
              </a:rPr>
              <a:t> характер </a:t>
            </a:r>
            <a:r>
              <a:rPr lang="ru-RU" sz="3600" dirty="0" err="1">
                <a:solidFill>
                  <a:srgbClr val="002060"/>
                </a:solidFill>
                <a:latin typeface="Times New Roman" panose="02020603050405020304" pitchFamily="18" charset="0"/>
                <a:cs typeface="Times New Roman" panose="02020603050405020304" pitchFamily="18" charset="0"/>
              </a:rPr>
              <a:t>освітнього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процесу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безпосередньо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пов’язаний</a:t>
            </a:r>
            <a:r>
              <a:rPr lang="ru-RU" sz="3600" dirty="0">
                <a:solidFill>
                  <a:srgbClr val="002060"/>
                </a:solidFill>
                <a:latin typeface="Times New Roman" panose="02020603050405020304" pitchFamily="18" charset="0"/>
                <a:cs typeface="Times New Roman" panose="02020603050405020304" pitchFamily="18" charset="0"/>
              </a:rPr>
              <a:t> з </a:t>
            </a:r>
            <a:r>
              <a:rPr lang="ru-RU" sz="3600" dirty="0" err="1">
                <a:solidFill>
                  <a:srgbClr val="002060"/>
                </a:solidFill>
                <a:latin typeface="Times New Roman" panose="02020603050405020304" pitchFamily="18" charset="0"/>
                <a:cs typeface="Times New Roman" panose="02020603050405020304" pitchFamily="18" charset="0"/>
              </a:rPr>
              <a:t>завданнями</a:t>
            </a:r>
            <a:r>
              <a:rPr lang="ru-RU" sz="3600" dirty="0">
                <a:solidFill>
                  <a:srgbClr val="002060"/>
                </a:solidFill>
                <a:latin typeface="Times New Roman" panose="02020603050405020304" pitchFamily="18" charset="0"/>
                <a:cs typeface="Times New Roman" panose="02020603050405020304" pitchFamily="18" charset="0"/>
              </a:rPr>
              <a:t>, над </a:t>
            </a:r>
            <a:r>
              <a:rPr lang="ru-RU" sz="3600" dirty="0" err="1">
                <a:solidFill>
                  <a:srgbClr val="002060"/>
                </a:solidFill>
                <a:latin typeface="Times New Roman" panose="02020603050405020304" pitchFamily="18" charset="0"/>
                <a:cs typeface="Times New Roman" panose="02020603050405020304" pitchFamily="18" charset="0"/>
              </a:rPr>
              <a:t>якими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працюють</a:t>
            </a:r>
            <a:r>
              <a:rPr lang="ru-RU" sz="3600" dirty="0">
                <a:solidFill>
                  <a:srgbClr val="002060"/>
                </a:solidFill>
                <a:latin typeface="Times New Roman" panose="02020603050405020304" pitchFamily="18" charset="0"/>
                <a:cs typeface="Times New Roman" panose="02020603050405020304" pitchFamily="18" charset="0"/>
              </a:rPr>
              <a:t> педагоги.</a:t>
            </a:r>
            <a:br>
              <a:rPr lang="ru-RU" sz="3600" dirty="0">
                <a:solidFill>
                  <a:srgbClr val="002060"/>
                </a:solidFill>
                <a:latin typeface="Times New Roman" panose="02020603050405020304" pitchFamily="18" charset="0"/>
                <a:cs typeface="Times New Roman" panose="02020603050405020304" pitchFamily="18" charset="0"/>
              </a:rPr>
            </a:br>
            <a:endParaRPr lang="ru-RU"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66875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3429000" y="365124"/>
            <a:ext cx="7924800" cy="2576196"/>
          </a:xfrm>
          <a:noFill/>
        </p:spPr>
        <p:txBody>
          <a:bodyPr>
            <a:normAutofit/>
          </a:bodyPr>
          <a:lstStyle/>
          <a:p>
            <a:r>
              <a:rPr lang="ru-RU" sz="2700" dirty="0" smtClean="0">
                <a:solidFill>
                  <a:srgbClr val="002060"/>
                </a:solidFill>
                <a:latin typeface="Times New Roman" panose="02020603050405020304" pitchFamily="18" charset="0"/>
                <a:cs typeface="Times New Roman" panose="02020603050405020304" pitchFamily="18" charset="0"/>
              </a:rPr>
              <a:t/>
            </a:r>
            <a:br>
              <a:rPr lang="ru-RU" sz="2700" dirty="0" smtClean="0">
                <a:solidFill>
                  <a:srgbClr val="002060"/>
                </a:solidFill>
                <a:latin typeface="Times New Roman" panose="02020603050405020304" pitchFamily="18" charset="0"/>
                <a:cs typeface="Times New Roman" panose="02020603050405020304" pitchFamily="18" charset="0"/>
              </a:rPr>
            </a:br>
            <a:r>
              <a:rPr lang="ru-RU" sz="2700" dirty="0">
                <a:solidFill>
                  <a:srgbClr val="002060"/>
                </a:solidFill>
                <a:latin typeface="Times New Roman" panose="02020603050405020304" pitchFamily="18" charset="0"/>
                <a:cs typeface="Times New Roman" panose="02020603050405020304" pitchFamily="18" charset="0"/>
              </a:rPr>
              <a:t/>
            </a:r>
            <a:br>
              <a:rPr lang="ru-RU" sz="2700" dirty="0">
                <a:solidFill>
                  <a:srgbClr val="002060"/>
                </a:solidFill>
                <a:latin typeface="Times New Roman" panose="02020603050405020304" pitchFamily="18" charset="0"/>
                <a:cs typeface="Times New Roman" panose="02020603050405020304" pitchFamily="18" charset="0"/>
              </a:rPr>
            </a:br>
            <a:r>
              <a:rPr lang="ru-RU" sz="4800" dirty="0">
                <a:solidFill>
                  <a:srgbClr val="002060"/>
                </a:solidFill>
                <a:latin typeface="Times New Roman" panose="02020603050405020304" pitchFamily="18" charset="0"/>
                <a:cs typeface="Times New Roman" panose="02020603050405020304" pitchFamily="18" charset="0"/>
              </a:rPr>
              <a:t>Школа повинна </a:t>
            </a:r>
            <a:r>
              <a:rPr lang="ru-RU" sz="4800" dirty="0" err="1">
                <a:solidFill>
                  <a:srgbClr val="002060"/>
                </a:solidFill>
                <a:latin typeface="Times New Roman" panose="02020603050405020304" pitchFamily="18" charset="0"/>
                <a:cs typeface="Times New Roman" panose="02020603050405020304" pitchFamily="18" charset="0"/>
              </a:rPr>
              <a:t>дати</a:t>
            </a:r>
            <a:r>
              <a:rPr lang="ru-RU" sz="4800" dirty="0">
                <a:solidFill>
                  <a:srgbClr val="002060"/>
                </a:solidFill>
                <a:latin typeface="Times New Roman" panose="02020603050405020304" pitchFamily="18" charset="0"/>
                <a:cs typeface="Times New Roman" panose="02020603050405020304" pitchFamily="18" charset="0"/>
              </a:rPr>
              <a:t> те, </a:t>
            </a:r>
            <a:r>
              <a:rPr lang="ru-RU" sz="4800" dirty="0" smtClean="0">
                <a:solidFill>
                  <a:srgbClr val="002060"/>
                </a:solidFill>
                <a:latin typeface="Times New Roman" panose="02020603050405020304" pitchFamily="18" charset="0"/>
                <a:cs typeface="Times New Roman" panose="02020603050405020304" pitchFamily="18" charset="0"/>
              </a:rPr>
              <a:t/>
            </a:r>
            <a:br>
              <a:rPr lang="ru-RU" sz="4800" dirty="0" smtClean="0">
                <a:solidFill>
                  <a:srgbClr val="002060"/>
                </a:solidFill>
                <a:latin typeface="Times New Roman" panose="02020603050405020304" pitchFamily="18" charset="0"/>
                <a:cs typeface="Times New Roman" panose="02020603050405020304" pitchFamily="18" charset="0"/>
              </a:rPr>
            </a:br>
            <a:r>
              <a:rPr lang="ru-RU" sz="4800" dirty="0" err="1" smtClean="0">
                <a:solidFill>
                  <a:srgbClr val="002060"/>
                </a:solidFill>
                <a:latin typeface="Times New Roman" panose="02020603050405020304" pitchFamily="18" charset="0"/>
                <a:cs typeface="Times New Roman" panose="02020603050405020304" pitchFamily="18" charset="0"/>
              </a:rPr>
              <a:t>чого</a:t>
            </a:r>
            <a:r>
              <a:rPr lang="ru-RU" sz="4800" dirty="0" smtClean="0">
                <a:solidFill>
                  <a:srgbClr val="002060"/>
                </a:solidFill>
                <a:latin typeface="Times New Roman" panose="02020603050405020304" pitchFamily="18" charset="0"/>
                <a:cs typeface="Times New Roman" panose="02020603050405020304" pitchFamily="18" charset="0"/>
              </a:rPr>
              <a:t> </a:t>
            </a:r>
            <a:r>
              <a:rPr lang="ru-RU" sz="4800" dirty="0">
                <a:solidFill>
                  <a:srgbClr val="002060"/>
                </a:solidFill>
                <a:latin typeface="Times New Roman" panose="02020603050405020304" pitchFamily="18" charset="0"/>
                <a:cs typeface="Times New Roman" panose="02020603050405020304" pitchFamily="18" charset="0"/>
              </a:rPr>
              <a:t>треба </a:t>
            </a:r>
            <a:r>
              <a:rPr lang="ru-RU" sz="4800" dirty="0" err="1">
                <a:solidFill>
                  <a:srgbClr val="002060"/>
                </a:solidFill>
                <a:latin typeface="Times New Roman" panose="02020603050405020304" pitchFamily="18" charset="0"/>
                <a:cs typeface="Times New Roman" panose="02020603050405020304" pitchFamily="18" charset="0"/>
              </a:rPr>
              <a:t>життю</a:t>
            </a:r>
            <a:r>
              <a:rPr lang="ru-RU" sz="4800" dirty="0">
                <a:solidFill>
                  <a:srgbClr val="002060"/>
                </a:solidFill>
                <a:latin typeface="Times New Roman" panose="02020603050405020304" pitchFamily="18" charset="0"/>
                <a:cs typeface="Times New Roman" panose="02020603050405020304" pitchFamily="18" charset="0"/>
              </a:rPr>
              <a:t>.</a:t>
            </a:r>
            <a:br>
              <a:rPr lang="ru-RU" sz="4800" dirty="0">
                <a:solidFill>
                  <a:srgbClr val="002060"/>
                </a:solidFill>
                <a:latin typeface="Times New Roman" panose="02020603050405020304" pitchFamily="18" charset="0"/>
                <a:cs typeface="Times New Roman" panose="02020603050405020304" pitchFamily="18" charset="0"/>
              </a:rPr>
            </a:br>
            <a:r>
              <a:rPr lang="ru-RU" sz="2700" dirty="0" smtClean="0">
                <a:solidFill>
                  <a:srgbClr val="002060"/>
                </a:solidFill>
                <a:latin typeface="Times New Roman" panose="02020603050405020304" pitchFamily="18" charset="0"/>
                <a:cs typeface="Times New Roman" panose="02020603050405020304" pitchFamily="18" charset="0"/>
              </a:rPr>
              <a:t>                                                 Михайло </a:t>
            </a:r>
            <a:r>
              <a:rPr lang="ru-RU" sz="2700" dirty="0" err="1" smtClean="0">
                <a:solidFill>
                  <a:srgbClr val="002060"/>
                </a:solidFill>
                <a:latin typeface="Times New Roman" panose="02020603050405020304" pitchFamily="18" charset="0"/>
                <a:cs typeface="Times New Roman" panose="02020603050405020304" pitchFamily="18" charset="0"/>
              </a:rPr>
              <a:t>Грушевський</a:t>
            </a:r>
            <a:endParaRPr lang="ru-RU" sz="27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529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4"/>
            <a:ext cx="10515600" cy="6199449"/>
          </a:xfrm>
          <a:solidFill>
            <a:schemeClr val="bg1">
              <a:lumMod val="95000"/>
            </a:schemeClr>
          </a:solidFill>
        </p:spPr>
        <p:txBody>
          <a:bodyPr>
            <a:normAutofit fontScale="90000"/>
          </a:bodyPr>
          <a:lstStyle/>
          <a:p>
            <a:r>
              <a:rPr lang="ru-RU" sz="3600" dirty="0">
                <a:solidFill>
                  <a:srgbClr val="002060"/>
                </a:solidFill>
                <a:latin typeface="Times New Roman" panose="02020603050405020304" pitchFamily="18" charset="0"/>
                <a:cs typeface="Times New Roman" panose="02020603050405020304" pitchFamily="18" charset="0"/>
              </a:rPr>
              <a:t>Методична робота у </a:t>
            </a:r>
            <a:r>
              <a:rPr lang="ru-RU" sz="3600" dirty="0" err="1">
                <a:solidFill>
                  <a:srgbClr val="002060"/>
                </a:solidFill>
                <a:latin typeface="Times New Roman" panose="02020603050405020304" pitchFamily="18" charset="0"/>
                <a:cs typeface="Times New Roman" panose="02020603050405020304" pitchFamily="18" charset="0"/>
              </a:rPr>
              <a:t>школі</a:t>
            </a:r>
            <a:r>
              <a:rPr lang="ru-RU" sz="3600" dirty="0">
                <a:solidFill>
                  <a:srgbClr val="002060"/>
                </a:solidFill>
                <a:latin typeface="Times New Roman" panose="02020603050405020304" pitchFamily="18" charset="0"/>
                <a:cs typeface="Times New Roman" panose="02020603050405020304" pitchFamily="18" charset="0"/>
              </a:rPr>
              <a:t> – </a:t>
            </a:r>
            <a:r>
              <a:rPr lang="ru-RU" sz="3600" dirty="0" err="1">
                <a:solidFill>
                  <a:srgbClr val="002060"/>
                </a:solidFill>
                <a:latin typeface="Times New Roman" panose="02020603050405020304" pitchFamily="18" charset="0"/>
                <a:cs typeface="Times New Roman" panose="02020603050405020304" pitchFamily="18" charset="0"/>
              </a:rPr>
              <a:t>це</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цілісна</a:t>
            </a:r>
            <a:r>
              <a:rPr lang="ru-RU" sz="3600" dirty="0">
                <a:solidFill>
                  <a:srgbClr val="002060"/>
                </a:solidFill>
                <a:latin typeface="Times New Roman" panose="02020603050405020304" pitchFamily="18" charset="0"/>
                <a:cs typeface="Times New Roman" panose="02020603050405020304" pitchFamily="18" charset="0"/>
              </a:rPr>
              <a:t> система </a:t>
            </a:r>
            <a:r>
              <a:rPr lang="ru-RU" sz="3600" dirty="0" err="1">
                <a:solidFill>
                  <a:srgbClr val="002060"/>
                </a:solidFill>
                <a:latin typeface="Times New Roman" panose="02020603050405020304" pitchFamily="18" charset="0"/>
                <a:cs typeface="Times New Roman" panose="02020603050405020304" pitchFamily="18" charset="0"/>
              </a:rPr>
              <a:t>дій</a:t>
            </a:r>
            <a:r>
              <a:rPr lang="ru-RU" sz="3600" dirty="0">
                <a:solidFill>
                  <a:srgbClr val="002060"/>
                </a:solidFill>
                <a:latin typeface="Times New Roman" panose="02020603050405020304" pitchFamily="18" charset="0"/>
                <a:cs typeface="Times New Roman" panose="02020603050405020304" pitchFamily="18" charset="0"/>
              </a:rPr>
              <a:t> та </a:t>
            </a:r>
            <a:r>
              <a:rPr lang="ru-RU" sz="3600" dirty="0" err="1">
                <a:solidFill>
                  <a:srgbClr val="002060"/>
                </a:solidFill>
                <a:latin typeface="Times New Roman" panose="02020603050405020304" pitchFamily="18" charset="0"/>
                <a:cs typeface="Times New Roman" panose="02020603050405020304" pitchFamily="18" charset="0"/>
              </a:rPr>
              <a:t>заходів</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спрямованих</a:t>
            </a:r>
            <a:r>
              <a:rPr lang="ru-RU" sz="3600" dirty="0">
                <a:solidFill>
                  <a:srgbClr val="002060"/>
                </a:solidFill>
                <a:latin typeface="Times New Roman" panose="02020603050405020304" pitchFamily="18" charset="0"/>
                <a:cs typeface="Times New Roman" panose="02020603050405020304" pitchFamily="18" charset="0"/>
              </a:rPr>
              <a:t> на </a:t>
            </a:r>
            <a:r>
              <a:rPr lang="ru-RU" sz="3600" dirty="0" err="1">
                <a:solidFill>
                  <a:srgbClr val="002060"/>
                </a:solidFill>
                <a:latin typeface="Times New Roman" panose="02020603050405020304" pitchFamily="18" charset="0"/>
                <a:cs typeface="Times New Roman" panose="02020603050405020304" pitchFamily="18" charset="0"/>
              </a:rPr>
              <a:t>розвиток</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ініціативи</a:t>
            </a:r>
            <a:r>
              <a:rPr lang="ru-RU" sz="3600" dirty="0">
                <a:solidFill>
                  <a:srgbClr val="002060"/>
                </a:solidFill>
                <a:latin typeface="Times New Roman" panose="02020603050405020304" pitchFamily="18" charset="0"/>
                <a:cs typeface="Times New Roman" panose="02020603050405020304" pitchFamily="18" charset="0"/>
              </a:rPr>
              <a:t> і </a:t>
            </a:r>
            <a:r>
              <a:rPr lang="ru-RU" sz="3600" dirty="0" err="1">
                <a:solidFill>
                  <a:srgbClr val="002060"/>
                </a:solidFill>
                <a:latin typeface="Times New Roman" panose="02020603050405020304" pitchFamily="18" charset="0"/>
                <a:cs typeface="Times New Roman" panose="02020603050405020304" pitchFamily="18" charset="0"/>
              </a:rPr>
              <a:t>творчості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педколективу</a:t>
            </a:r>
            <a:r>
              <a:rPr lang="ru-RU" sz="3600" dirty="0">
                <a:solidFill>
                  <a:srgbClr val="002060"/>
                </a:solidFill>
                <a:latin typeface="Times New Roman" panose="02020603050405020304" pitchFamily="18" charset="0"/>
                <a:cs typeface="Times New Roman" panose="02020603050405020304" pitchFamily="18" charset="0"/>
              </a:rPr>
              <a:t> в </a:t>
            </a:r>
            <a:r>
              <a:rPr lang="ru-RU" sz="3600" dirty="0" err="1">
                <a:solidFill>
                  <a:srgbClr val="002060"/>
                </a:solidFill>
                <a:latin typeface="Times New Roman" panose="02020603050405020304" pitchFamily="18" charset="0"/>
                <a:cs typeface="Times New Roman" panose="02020603050405020304" pitchFamily="18" charset="0"/>
              </a:rPr>
              <a:t>процесі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вирішення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річних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завдань</a:t>
            </a:r>
            <a:r>
              <a:rPr lang="ru-RU" sz="3600" dirty="0">
                <a:solidFill>
                  <a:srgbClr val="002060"/>
                </a:solidFill>
                <a:latin typeface="Times New Roman" panose="02020603050405020304" pitchFamily="18" charset="0"/>
                <a:cs typeface="Times New Roman" panose="02020603050405020304" pitchFamily="18" charset="0"/>
              </a:rPr>
              <a:t>.</a:t>
            </a:r>
            <a:br>
              <a:rPr lang="ru-RU" sz="3600" dirty="0">
                <a:solidFill>
                  <a:srgbClr val="002060"/>
                </a:solidFill>
                <a:latin typeface="Times New Roman" panose="02020603050405020304" pitchFamily="18" charset="0"/>
                <a:cs typeface="Times New Roman" panose="02020603050405020304" pitchFamily="18" charset="0"/>
              </a:rPr>
            </a:br>
            <a:r>
              <a:rPr lang="ru-RU" sz="3600" dirty="0" err="1">
                <a:solidFill>
                  <a:srgbClr val="002060"/>
                </a:solidFill>
                <a:latin typeface="Times New Roman" panose="02020603050405020304" pitchFamily="18" charset="0"/>
                <a:cs typeface="Times New Roman" panose="02020603050405020304" pitchFamily="18" charset="0"/>
              </a:rPr>
              <a:t>Під</a:t>
            </a:r>
            <a:r>
              <a:rPr lang="ru-RU" sz="3600" dirty="0">
                <a:solidFill>
                  <a:srgbClr val="002060"/>
                </a:solidFill>
                <a:latin typeface="Times New Roman" panose="02020603050405020304" pitchFamily="18" charset="0"/>
                <a:cs typeface="Times New Roman" panose="02020603050405020304" pitchFamily="18" charset="0"/>
              </a:rPr>
              <a:t> час </a:t>
            </a:r>
            <a:r>
              <a:rPr lang="ru-RU" sz="3600" dirty="0" err="1">
                <a:solidFill>
                  <a:srgbClr val="002060"/>
                </a:solidFill>
                <a:latin typeface="Times New Roman" panose="02020603050405020304" pitchFamily="18" charset="0"/>
                <a:cs typeface="Times New Roman" panose="02020603050405020304" pitchFamily="18" charset="0"/>
              </a:rPr>
              <a:t>роботи</a:t>
            </a:r>
            <a:r>
              <a:rPr lang="ru-RU" sz="3600" dirty="0">
                <a:solidFill>
                  <a:srgbClr val="002060"/>
                </a:solidFill>
                <a:latin typeface="Times New Roman" panose="02020603050405020304" pitchFamily="18" charset="0"/>
                <a:cs typeface="Times New Roman" panose="02020603050405020304" pitchFamily="18" charset="0"/>
              </a:rPr>
              <a:t> над </a:t>
            </a:r>
            <a:r>
              <a:rPr lang="ru-RU" sz="3600" dirty="0" err="1">
                <a:solidFill>
                  <a:srgbClr val="002060"/>
                </a:solidFill>
                <a:latin typeface="Times New Roman" panose="02020603050405020304" pitchFamily="18" charset="0"/>
                <a:cs typeface="Times New Roman" panose="02020603050405020304" pitchFamily="18" charset="0"/>
              </a:rPr>
              <a:t>поетапною</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реалізацією</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проблеми</a:t>
            </a:r>
            <a:r>
              <a:rPr lang="ru-RU" sz="3600" dirty="0">
                <a:solidFill>
                  <a:srgbClr val="002060"/>
                </a:solidFill>
                <a:latin typeface="Times New Roman" panose="02020603050405020304" pitchFamily="18" charset="0"/>
                <a:cs typeface="Times New Roman" panose="02020603050405020304" pitchFamily="18" charset="0"/>
              </a:rPr>
              <a:t> педагоги </a:t>
            </a:r>
            <a:r>
              <a:rPr lang="ru-RU" sz="3600" dirty="0" err="1">
                <a:solidFill>
                  <a:srgbClr val="002060"/>
                </a:solidFill>
                <a:latin typeface="Times New Roman" panose="02020603050405020304" pitchFamily="18" charset="0"/>
                <a:cs typeface="Times New Roman" panose="02020603050405020304" pitchFamily="18" charset="0"/>
              </a:rPr>
              <a:t>школи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опанували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інноваційні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форми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методи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технології</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роботи</a:t>
            </a:r>
            <a:r>
              <a:rPr lang="ru-RU" sz="3600" dirty="0">
                <a:solidFill>
                  <a:srgbClr val="002060"/>
                </a:solidFill>
                <a:latin typeface="Times New Roman" panose="02020603050405020304" pitchFamily="18" charset="0"/>
                <a:cs typeface="Times New Roman" panose="02020603050405020304" pitchFamily="18" charset="0"/>
              </a:rPr>
              <a:t> з </a:t>
            </a:r>
            <a:r>
              <a:rPr lang="ru-RU" sz="3600" dirty="0" err="1">
                <a:solidFill>
                  <a:srgbClr val="002060"/>
                </a:solidFill>
                <a:latin typeface="Times New Roman" panose="02020603050405020304" pitchFamily="18" charset="0"/>
                <a:cs typeface="Times New Roman" panose="02020603050405020304" pitchFamily="18" charset="0"/>
              </a:rPr>
              <a:t>учнями</a:t>
            </a:r>
            <a:r>
              <a:rPr lang="ru-RU" sz="3600" dirty="0">
                <a:solidFill>
                  <a:srgbClr val="002060"/>
                </a:solidFill>
                <a:latin typeface="Times New Roman" panose="02020603050405020304" pitchFamily="18" charset="0"/>
                <a:cs typeface="Times New Roman" panose="02020603050405020304" pitchFamily="18" charset="0"/>
              </a:rPr>
              <a:t> та </a:t>
            </a:r>
            <a:r>
              <a:rPr lang="ru-RU" sz="3600" dirty="0" err="1">
                <a:solidFill>
                  <a:srgbClr val="002060"/>
                </a:solidFill>
                <a:latin typeface="Times New Roman" panose="02020603050405020304" pitchFamily="18" charset="0"/>
                <a:cs typeface="Times New Roman" panose="02020603050405020304" pitchFamily="18" charset="0"/>
              </a:rPr>
              <a:t>вихованцями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які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допомогли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утриматися</a:t>
            </a:r>
            <a:r>
              <a:rPr lang="ru-RU" sz="3600" dirty="0">
                <a:solidFill>
                  <a:srgbClr val="002060"/>
                </a:solidFill>
                <a:latin typeface="Times New Roman" panose="02020603050405020304" pitchFamily="18" charset="0"/>
                <a:cs typeface="Times New Roman" panose="02020603050405020304" pitchFamily="18" charset="0"/>
              </a:rPr>
              <a:t> закладу на </a:t>
            </a:r>
            <a:r>
              <a:rPr lang="ru-RU" sz="3600" dirty="0" err="1">
                <a:solidFill>
                  <a:srgbClr val="002060"/>
                </a:solidFill>
                <a:latin typeface="Times New Roman" panose="02020603050405020304" pitchFamily="18" charset="0"/>
                <a:cs typeface="Times New Roman" panose="02020603050405020304" pitchFamily="18" charset="0"/>
              </a:rPr>
              <a:t>найвищому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щаблі</a:t>
            </a:r>
            <a:r>
              <a:rPr lang="ru-RU" sz="3600" dirty="0">
                <a:solidFill>
                  <a:srgbClr val="002060"/>
                </a:solidFill>
                <a:latin typeface="Times New Roman" panose="02020603050405020304" pitchFamily="18" charset="0"/>
                <a:cs typeface="Times New Roman" panose="02020603050405020304" pitchFamily="18" charset="0"/>
              </a:rPr>
              <a:t>  рейтингу </a:t>
            </a:r>
            <a:r>
              <a:rPr lang="ru-RU" sz="3600" dirty="0" err="1">
                <a:solidFill>
                  <a:srgbClr val="002060"/>
                </a:solidFill>
                <a:latin typeface="Times New Roman" panose="02020603050405020304" pitchFamily="18" charset="0"/>
                <a:cs typeface="Times New Roman" panose="02020603050405020304" pitchFamily="18" charset="0"/>
              </a:rPr>
              <a:t>загальноосвітніх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закладів</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міста</a:t>
            </a:r>
            <a:r>
              <a:rPr lang="ru-RU" sz="3600" dirty="0">
                <a:solidFill>
                  <a:srgbClr val="002060"/>
                </a:solidFill>
                <a:latin typeface="Times New Roman" panose="02020603050405020304" pitchFamily="18" charset="0"/>
                <a:cs typeface="Times New Roman" panose="02020603050405020304" pitchFamily="18" charset="0"/>
              </a:rPr>
              <a:t>. В </a:t>
            </a:r>
            <a:r>
              <a:rPr lang="ru-RU" sz="3600" dirty="0" err="1">
                <a:solidFill>
                  <a:srgbClr val="002060"/>
                </a:solidFill>
                <a:latin typeface="Times New Roman" panose="02020603050405020304" pitchFamily="18" charset="0"/>
                <a:cs typeface="Times New Roman" panose="02020603050405020304" pitchFamily="18" charset="0"/>
              </a:rPr>
              <a:t>арсеналі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педагогічних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працівників</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школи</a:t>
            </a:r>
            <a:r>
              <a:rPr lang="ru-RU" sz="3600" dirty="0">
                <a:solidFill>
                  <a:srgbClr val="002060"/>
                </a:solidFill>
                <a:latin typeface="Times New Roman" panose="02020603050405020304" pitchFamily="18" charset="0"/>
                <a:cs typeface="Times New Roman" panose="02020603050405020304" pitchFamily="18" charset="0"/>
              </a:rPr>
              <a:t> - </a:t>
            </a:r>
            <a:r>
              <a:rPr lang="ru-RU" sz="3600" dirty="0" err="1">
                <a:solidFill>
                  <a:srgbClr val="002060"/>
                </a:solidFill>
                <a:latin typeface="Times New Roman" panose="02020603050405020304" pitchFamily="18" charset="0"/>
                <a:cs typeface="Times New Roman" panose="02020603050405020304" pitchFamily="18" charset="0"/>
              </a:rPr>
              <a:t>технологія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особистісно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орієнтовного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навчання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проектні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технології</a:t>
            </a:r>
            <a:r>
              <a:rPr lang="ru-RU" sz="3600" dirty="0">
                <a:solidFill>
                  <a:srgbClr val="002060"/>
                </a:solidFill>
                <a:latin typeface="Times New Roman" panose="02020603050405020304" pitchFamily="18" charset="0"/>
                <a:cs typeface="Times New Roman" panose="02020603050405020304" pitchFamily="18" charset="0"/>
              </a:rPr>
              <a:t>, ІКТ, </a:t>
            </a:r>
            <a:r>
              <a:rPr lang="ru-RU" sz="3600" dirty="0" err="1">
                <a:solidFill>
                  <a:srgbClr val="002060"/>
                </a:solidFill>
                <a:latin typeface="Times New Roman" panose="02020603050405020304" pitchFamily="18" charset="0"/>
                <a:cs typeface="Times New Roman" panose="02020603050405020304" pitchFamily="18" charset="0"/>
              </a:rPr>
              <a:t>інтерактивна</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освіта</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технологія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розвитку</a:t>
            </a:r>
            <a:r>
              <a:rPr lang="ru-RU" sz="3600" dirty="0">
                <a:solidFill>
                  <a:srgbClr val="002060"/>
                </a:solidFill>
                <a:latin typeface="Times New Roman" panose="02020603050405020304" pitchFamily="18" charset="0"/>
                <a:cs typeface="Times New Roman" panose="02020603050405020304" pitchFamily="18" charset="0"/>
              </a:rPr>
              <a:t> критичного </a:t>
            </a:r>
            <a:r>
              <a:rPr lang="ru-RU" sz="3600" dirty="0" err="1">
                <a:solidFill>
                  <a:srgbClr val="002060"/>
                </a:solidFill>
                <a:latin typeface="Times New Roman" panose="02020603050405020304" pitchFamily="18" charset="0"/>
                <a:cs typeface="Times New Roman" panose="02020603050405020304" pitchFamily="18" charset="0"/>
              </a:rPr>
              <a:t>мислення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технологія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співпраці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комунікативні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технології</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навчально-ігрові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технології</a:t>
            </a:r>
            <a:r>
              <a:rPr lang="ru-RU" sz="3600" dirty="0">
                <a:solidFill>
                  <a:srgbClr val="002060"/>
                </a:solidFill>
                <a:latin typeface="Times New Roman" panose="02020603050405020304" pitchFamily="18" charset="0"/>
                <a:cs typeface="Times New Roman" panose="02020603050405020304" pitchFamily="18" charset="0"/>
              </a:rPr>
              <a:t>.</a:t>
            </a:r>
            <a:br>
              <a:rPr lang="ru-RU" sz="3600" dirty="0">
                <a:solidFill>
                  <a:srgbClr val="002060"/>
                </a:solidFill>
                <a:latin typeface="Times New Roman" panose="02020603050405020304" pitchFamily="18" charset="0"/>
                <a:cs typeface="Times New Roman" panose="02020603050405020304" pitchFamily="18" charset="0"/>
              </a:rPr>
            </a:br>
            <a:endParaRPr lang="ru-RU"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2692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4"/>
            <a:ext cx="10515600" cy="5462470"/>
          </a:xfrm>
          <a:solidFill>
            <a:schemeClr val="bg1">
              <a:lumMod val="95000"/>
            </a:schemeClr>
          </a:solidFill>
        </p:spPr>
        <p:txBody>
          <a:bodyPr>
            <a:normAutofit fontScale="90000"/>
          </a:bodyPr>
          <a:lstStyle/>
          <a:p>
            <a:r>
              <a:rPr lang="ru-RU" sz="3600" dirty="0">
                <a:solidFill>
                  <a:srgbClr val="002060"/>
                </a:solidFill>
                <a:latin typeface="Times New Roman" panose="02020603050405020304" pitchFamily="18" charset="0"/>
                <a:cs typeface="Times New Roman" panose="02020603050405020304" pitchFamily="18" charset="0"/>
              </a:rPr>
              <a:t>На </a:t>
            </a:r>
            <a:r>
              <a:rPr lang="ru-RU" sz="3600" dirty="0" err="1">
                <a:solidFill>
                  <a:srgbClr val="002060"/>
                </a:solidFill>
                <a:latin typeface="Times New Roman" panose="02020603050405020304" pitchFamily="18" charset="0"/>
                <a:cs typeface="Times New Roman" panose="02020603050405020304" pitchFamily="18" charset="0"/>
              </a:rPr>
              <a:t>етапах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реалізації</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проблеми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було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організовано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проведення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тематично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методичних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нарад</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науково-теоретичних</a:t>
            </a:r>
            <a:r>
              <a:rPr lang="ru-RU" sz="3600" dirty="0">
                <a:solidFill>
                  <a:srgbClr val="002060"/>
                </a:solidFill>
                <a:latin typeface="Times New Roman" panose="02020603050405020304" pitchFamily="18" charset="0"/>
                <a:cs typeface="Times New Roman" panose="02020603050405020304" pitchFamily="18" charset="0"/>
              </a:rPr>
              <a:t>, психолого-</a:t>
            </a:r>
            <a:r>
              <a:rPr lang="ru-RU" sz="3600" dirty="0" err="1">
                <a:solidFill>
                  <a:srgbClr val="002060"/>
                </a:solidFill>
                <a:latin typeface="Times New Roman" panose="02020603050405020304" pitchFamily="18" charset="0"/>
                <a:cs typeface="Times New Roman" panose="02020603050405020304" pitchFamily="18" charset="0"/>
              </a:rPr>
              <a:t>педагогічних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семінарів</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засідань</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шкільного</a:t>
            </a:r>
            <a:r>
              <a:rPr lang="ru-RU" sz="3600" dirty="0">
                <a:solidFill>
                  <a:srgbClr val="002060"/>
                </a:solidFill>
                <a:latin typeface="Times New Roman" panose="02020603050405020304" pitchFamily="18" charset="0"/>
                <a:cs typeface="Times New Roman" panose="02020603050405020304" pitchFamily="18" charset="0"/>
              </a:rPr>
              <a:t> методичного </a:t>
            </a:r>
            <a:r>
              <a:rPr lang="ru-RU" sz="3600" dirty="0" err="1">
                <a:solidFill>
                  <a:srgbClr val="002060"/>
                </a:solidFill>
                <a:latin typeface="Times New Roman" panose="02020603050405020304" pitchFamily="18" charset="0"/>
                <a:cs typeface="Times New Roman" panose="02020603050405020304" pitchFamily="18" charset="0"/>
              </a:rPr>
              <a:t>об'єднання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засідань</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творчих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груп</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школи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Формуванню</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теоретичних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знань</a:t>
            </a:r>
            <a:r>
              <a:rPr lang="ru-RU" sz="3600" dirty="0">
                <a:solidFill>
                  <a:srgbClr val="002060"/>
                </a:solidFill>
                <a:latin typeface="Times New Roman" panose="02020603050405020304" pitchFamily="18" charset="0"/>
                <a:cs typeface="Times New Roman" panose="02020603050405020304" pitchFamily="18" charset="0"/>
              </a:rPr>
              <a:t> і </a:t>
            </a:r>
            <a:r>
              <a:rPr lang="ru-RU" sz="3600" dirty="0" err="1">
                <a:solidFill>
                  <a:srgbClr val="002060"/>
                </a:solidFill>
                <a:latin typeface="Times New Roman" panose="02020603050405020304" pitchFamily="18" charset="0"/>
                <a:cs typeface="Times New Roman" panose="02020603050405020304" pitchFamily="18" charset="0"/>
              </a:rPr>
              <a:t>навичок</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педагогів</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організації</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самоосвітньої</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діяльності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сприяли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проведені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педагогічні</a:t>
            </a:r>
            <a:r>
              <a:rPr lang="ru-RU" sz="3600" dirty="0">
                <a:solidFill>
                  <a:srgbClr val="002060"/>
                </a:solidFill>
                <a:latin typeface="Times New Roman" panose="02020603050405020304" pitchFamily="18" charset="0"/>
                <a:cs typeface="Times New Roman" panose="02020603050405020304" pitchFamily="18" charset="0"/>
              </a:rPr>
              <a:t> ради.</a:t>
            </a:r>
            <a:br>
              <a:rPr lang="ru-RU" sz="3600" dirty="0">
                <a:solidFill>
                  <a:srgbClr val="002060"/>
                </a:solidFill>
                <a:latin typeface="Times New Roman" panose="02020603050405020304" pitchFamily="18" charset="0"/>
                <a:cs typeface="Times New Roman" panose="02020603050405020304" pitchFamily="18" charset="0"/>
              </a:rPr>
            </a:br>
            <a:r>
              <a:rPr lang="ru-RU" sz="3600" dirty="0">
                <a:solidFill>
                  <a:srgbClr val="002060"/>
                </a:solidFill>
                <a:latin typeface="Times New Roman" panose="02020603050405020304" pitchFamily="18" charset="0"/>
                <a:cs typeface="Times New Roman" panose="02020603050405020304" pitchFamily="18" charset="0"/>
              </a:rPr>
              <a:t>Для </a:t>
            </a:r>
            <a:r>
              <a:rPr lang="ru-RU" sz="3600" dirty="0" err="1">
                <a:solidFill>
                  <a:srgbClr val="002060"/>
                </a:solidFill>
                <a:latin typeface="Times New Roman" panose="02020603050405020304" pitchFamily="18" charset="0"/>
                <a:cs typeface="Times New Roman" panose="02020603050405020304" pitchFamily="18" charset="0"/>
              </a:rPr>
              <a:t>формування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інформаційної</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компетентності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педагогів</a:t>
            </a:r>
            <a:r>
              <a:rPr lang="ru-RU" sz="3600" dirty="0">
                <a:solidFill>
                  <a:srgbClr val="002060"/>
                </a:solidFill>
                <a:latin typeface="Times New Roman" panose="02020603050405020304" pitchFamily="18" charset="0"/>
                <a:cs typeface="Times New Roman" panose="02020603050405020304" pitchFamily="18" charset="0"/>
              </a:rPr>
              <a:t> у методичному </a:t>
            </a:r>
            <a:r>
              <a:rPr lang="ru-RU" sz="3600" dirty="0" err="1">
                <a:solidFill>
                  <a:srgbClr val="002060"/>
                </a:solidFill>
                <a:latin typeface="Times New Roman" panose="02020603050405020304" pitchFamily="18" charset="0"/>
                <a:cs typeface="Times New Roman" panose="02020603050405020304" pitchFamily="18" charset="0"/>
              </a:rPr>
              <a:t>кабінеті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зібрано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довідкові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матеріали</a:t>
            </a:r>
            <a:r>
              <a:rPr lang="ru-RU" sz="3600" dirty="0">
                <a:solidFill>
                  <a:srgbClr val="002060"/>
                </a:solidFill>
                <a:latin typeface="Times New Roman" panose="02020603050405020304" pitchFamily="18" charset="0"/>
                <a:cs typeface="Times New Roman" panose="02020603050405020304" pitchFamily="18" charset="0"/>
              </a:rPr>
              <a:t> про </a:t>
            </a:r>
            <a:r>
              <a:rPr lang="ru-RU" sz="3600" dirty="0" err="1">
                <a:solidFill>
                  <a:srgbClr val="002060"/>
                </a:solidFill>
                <a:latin typeface="Times New Roman" panose="02020603050405020304" pitchFamily="18" charset="0"/>
                <a:cs typeface="Times New Roman" panose="02020603050405020304" pitchFamily="18" charset="0"/>
              </a:rPr>
              <a:t>інноваційні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технології</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навчання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матеріали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педагогічного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досвіду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методичну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періодику</a:t>
            </a:r>
            <a:r>
              <a:rPr lang="ru-RU" sz="3600" dirty="0">
                <a:solidFill>
                  <a:srgbClr val="002060"/>
                </a:solidFill>
                <a:latin typeface="Times New Roman" panose="02020603050405020304" pitchFamily="18" charset="0"/>
                <a:cs typeface="Times New Roman" panose="02020603050405020304" pitchFamily="18" charset="0"/>
              </a:rPr>
              <a:t>.</a:t>
            </a:r>
            <a:br>
              <a:rPr lang="ru-RU" sz="3600" dirty="0">
                <a:solidFill>
                  <a:srgbClr val="002060"/>
                </a:solidFill>
                <a:latin typeface="Times New Roman" panose="02020603050405020304" pitchFamily="18" charset="0"/>
                <a:cs typeface="Times New Roman" panose="02020603050405020304" pitchFamily="18" charset="0"/>
              </a:rPr>
            </a:br>
            <a:endParaRPr lang="ru-RU"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8532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4"/>
            <a:ext cx="10515600" cy="4766433"/>
          </a:xfrm>
          <a:solidFill>
            <a:schemeClr val="bg1">
              <a:lumMod val="95000"/>
            </a:schemeClr>
          </a:solidFill>
        </p:spPr>
        <p:txBody>
          <a:bodyPr>
            <a:normAutofit/>
          </a:bodyPr>
          <a:lstStyle/>
          <a:p>
            <a:r>
              <a:rPr lang="ru-RU" sz="3600" b="1" dirty="0" err="1">
                <a:solidFill>
                  <a:srgbClr val="002060"/>
                </a:solidFill>
                <a:latin typeface="Times New Roman" panose="02020603050405020304" pitchFamily="18" charset="0"/>
                <a:cs typeface="Times New Roman" panose="02020603050405020304" pitchFamily="18" charset="0"/>
              </a:rPr>
              <a:t>Сталий</a:t>
            </a:r>
            <a:r>
              <a:rPr lang="ru-RU" sz="3600" b="1" dirty="0">
                <a:solidFill>
                  <a:srgbClr val="002060"/>
                </a:solidFill>
                <a:latin typeface="Times New Roman" panose="02020603050405020304" pitchFamily="18" charset="0"/>
                <a:cs typeface="Times New Roman" panose="02020603050405020304" pitchFamily="18" charset="0"/>
              </a:rPr>
              <a:t> </a:t>
            </a:r>
            <a:r>
              <a:rPr lang="ru-RU" sz="3600" b="1" dirty="0" err="1">
                <a:solidFill>
                  <a:srgbClr val="002060"/>
                </a:solidFill>
                <a:latin typeface="Times New Roman" panose="02020603050405020304" pitchFamily="18" charset="0"/>
                <a:cs typeface="Times New Roman" panose="02020603050405020304" pitchFamily="18" charset="0"/>
              </a:rPr>
              <a:t>розвиток</a:t>
            </a:r>
            <a:r>
              <a:rPr lang="ru-RU" sz="3600" b="1" dirty="0">
                <a:solidFill>
                  <a:srgbClr val="002060"/>
                </a:solidFill>
                <a:latin typeface="Times New Roman" panose="02020603050405020304" pitchFamily="18" charset="0"/>
                <a:cs typeface="Times New Roman" panose="02020603050405020304" pitchFamily="18" charset="0"/>
              </a:rPr>
              <a:t> </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це</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дійсно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нове</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поняття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що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виникло</a:t>
            </a:r>
            <a:r>
              <a:rPr lang="ru-RU" sz="3600" dirty="0">
                <a:solidFill>
                  <a:srgbClr val="002060"/>
                </a:solidFill>
                <a:latin typeface="Times New Roman" panose="02020603050405020304" pitchFamily="18" charset="0"/>
                <a:cs typeface="Times New Roman" panose="02020603050405020304" pitchFamily="18" charset="0"/>
              </a:rPr>
              <a:t> в </a:t>
            </a:r>
            <a:r>
              <a:rPr lang="ru-RU" sz="3600" dirty="0" err="1">
                <a:solidFill>
                  <a:srgbClr val="002060"/>
                </a:solidFill>
                <a:latin typeface="Times New Roman" panose="02020603050405020304" pitchFamily="18" charset="0"/>
                <a:cs typeface="Times New Roman" panose="02020603050405020304" pitchFamily="18" charset="0"/>
              </a:rPr>
              <a:t>останній</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чверті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минулого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сторіччя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Його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зміст</a:t>
            </a:r>
            <a:r>
              <a:rPr lang="ru-RU" sz="3600" dirty="0">
                <a:solidFill>
                  <a:srgbClr val="002060"/>
                </a:solidFill>
                <a:latin typeface="Times New Roman" panose="02020603050405020304" pitchFamily="18" charset="0"/>
                <a:cs typeface="Times New Roman" panose="02020603050405020304" pitchFamily="18" charset="0"/>
              </a:rPr>
              <a:t> у тому, </a:t>
            </a:r>
            <a:r>
              <a:rPr lang="ru-RU" sz="3600" dirty="0" err="1">
                <a:solidFill>
                  <a:srgbClr val="002060"/>
                </a:solidFill>
                <a:latin typeface="Times New Roman" panose="02020603050405020304" pitchFamily="18" charset="0"/>
                <a:cs typeface="Times New Roman" panose="02020603050405020304" pitchFamily="18" charset="0"/>
              </a:rPr>
              <a:t>що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людська</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цивілізація</a:t>
            </a:r>
            <a:r>
              <a:rPr lang="ru-RU" sz="3600" dirty="0">
                <a:solidFill>
                  <a:srgbClr val="002060"/>
                </a:solidFill>
                <a:latin typeface="Times New Roman" panose="02020603050405020304" pitchFamily="18" charset="0"/>
                <a:cs typeface="Times New Roman" panose="02020603050405020304" pitchFamily="18" charset="0"/>
              </a:rPr>
              <a:t> не </a:t>
            </a:r>
            <a:r>
              <a:rPr lang="ru-RU" sz="3600" dirty="0" err="1">
                <a:solidFill>
                  <a:srgbClr val="002060"/>
                </a:solidFill>
                <a:latin typeface="Times New Roman" panose="02020603050405020304" pitchFamily="18" charset="0"/>
                <a:cs typeface="Times New Roman" panose="02020603050405020304" pitchFamily="18" charset="0"/>
              </a:rPr>
              <a:t>може</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розвиватися</a:t>
            </a:r>
            <a:r>
              <a:rPr lang="ru-RU" sz="3600" dirty="0">
                <a:solidFill>
                  <a:srgbClr val="002060"/>
                </a:solidFill>
                <a:latin typeface="Times New Roman" panose="02020603050405020304" pitchFamily="18" charset="0"/>
                <a:cs typeface="Times New Roman" panose="02020603050405020304" pitchFamily="18" charset="0"/>
              </a:rPr>
              <a:t> за </a:t>
            </a:r>
            <a:r>
              <a:rPr lang="ru-RU" sz="3600" dirty="0" err="1">
                <a:solidFill>
                  <a:srgbClr val="002060"/>
                </a:solidFill>
                <a:latin typeface="Times New Roman" panose="02020603050405020304" pitchFamily="18" charset="0"/>
                <a:cs typeface="Times New Roman" panose="02020603050405020304" pitchFamily="18" charset="0"/>
              </a:rPr>
              <a:t>тими</a:t>
            </a:r>
            <a:r>
              <a:rPr lang="ru-RU" sz="3600" dirty="0">
                <a:solidFill>
                  <a:srgbClr val="002060"/>
                </a:solidFill>
                <a:latin typeface="Times New Roman" panose="02020603050405020304" pitchFamily="18" charset="0"/>
                <a:cs typeface="Times New Roman" panose="02020603050405020304" pitchFamily="18" charset="0"/>
              </a:rPr>
              <a:t> ж законами і за </a:t>
            </a:r>
            <a:r>
              <a:rPr lang="ru-RU" sz="3600" dirty="0" err="1">
                <a:solidFill>
                  <a:srgbClr val="002060"/>
                </a:solidFill>
                <a:latin typeface="Times New Roman" panose="02020603050405020304" pitchFamily="18" charset="0"/>
                <a:cs typeface="Times New Roman" panose="02020603050405020304" pitchFamily="18" charset="0"/>
              </a:rPr>
              <a:t>тими</a:t>
            </a:r>
            <a:r>
              <a:rPr lang="ru-RU" sz="3600" dirty="0">
                <a:solidFill>
                  <a:srgbClr val="002060"/>
                </a:solidFill>
                <a:latin typeface="Times New Roman" panose="02020603050405020304" pitchFamily="18" charset="0"/>
                <a:cs typeface="Times New Roman" panose="02020603050405020304" pitchFamily="18" charset="0"/>
              </a:rPr>
              <a:t> ж нормами та шляхами, </a:t>
            </a:r>
            <a:r>
              <a:rPr lang="ru-RU" sz="3600" dirty="0" err="1">
                <a:solidFill>
                  <a:srgbClr val="002060"/>
                </a:solidFill>
                <a:latin typeface="Times New Roman" panose="02020603050405020304" pitchFamily="18" charset="0"/>
                <a:cs typeface="Times New Roman" panose="02020603050405020304" pitchFamily="18" charset="0"/>
              </a:rPr>
              <a:t>які</a:t>
            </a:r>
            <a:r>
              <a:rPr lang="ru-RU" sz="3600" dirty="0">
                <a:solidFill>
                  <a:srgbClr val="002060"/>
                </a:solidFill>
                <a:latin typeface="Times New Roman" panose="02020603050405020304" pitchFamily="18" charset="0"/>
                <a:cs typeface="Times New Roman" panose="02020603050405020304" pitchFamily="18" charset="0"/>
              </a:rPr>
              <a:t> вона </a:t>
            </a:r>
            <a:r>
              <a:rPr lang="ru-RU" sz="3600" dirty="0" err="1">
                <a:solidFill>
                  <a:srgbClr val="002060"/>
                </a:solidFill>
                <a:latin typeface="Times New Roman" panose="02020603050405020304" pitchFamily="18" charset="0"/>
                <a:cs typeface="Times New Roman" panose="02020603050405020304" pitchFamily="18" charset="0"/>
              </a:rPr>
              <a:t>вже</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пройшла</a:t>
            </a:r>
            <a:r>
              <a:rPr lang="ru-RU" sz="3600" dirty="0">
                <a:solidFill>
                  <a:srgbClr val="002060"/>
                </a:solidFill>
                <a:latin typeface="Times New Roman" panose="02020603050405020304" pitchFamily="18" charset="0"/>
                <a:cs typeface="Times New Roman" panose="02020603050405020304" pitchFamily="18" charset="0"/>
              </a:rPr>
              <a:t> у </a:t>
            </a:r>
            <a:r>
              <a:rPr lang="ru-RU" sz="3600" dirty="0" err="1">
                <a:solidFill>
                  <a:srgbClr val="002060"/>
                </a:solidFill>
                <a:latin typeface="Times New Roman" panose="02020603050405020304" pitchFamily="18" charset="0"/>
                <a:cs typeface="Times New Roman" panose="02020603050405020304" pitchFamily="18" charset="0"/>
              </a:rPr>
              <a:t>своїй</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історії</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Потрібно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сформувати</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такий</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спосіб</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життя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який</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був</a:t>
            </a:r>
            <a:r>
              <a:rPr lang="ru-RU" sz="3600" dirty="0">
                <a:solidFill>
                  <a:srgbClr val="002060"/>
                </a:solidFill>
                <a:latin typeface="Times New Roman" panose="02020603050405020304" pitchFamily="18" charset="0"/>
                <a:cs typeface="Times New Roman" panose="02020603050405020304" pitchFamily="18" charset="0"/>
              </a:rPr>
              <a:t> би основою </a:t>
            </a:r>
            <a:r>
              <a:rPr lang="ru-RU" sz="3600" dirty="0" err="1">
                <a:solidFill>
                  <a:srgbClr val="002060"/>
                </a:solidFill>
                <a:latin typeface="Times New Roman" panose="02020603050405020304" pitchFamily="18" charset="0"/>
                <a:cs typeface="Times New Roman" panose="02020603050405020304" pitchFamily="18" charset="0"/>
              </a:rPr>
              <a:t>довготривалого</a:t>
            </a:r>
            <a:r>
              <a:rPr lang="ru-RU" sz="3600" dirty="0">
                <a:solidFill>
                  <a:srgbClr val="002060"/>
                </a:solidFill>
                <a:latin typeface="Times New Roman" panose="02020603050405020304" pitchFamily="18" charset="0"/>
                <a:cs typeface="Times New Roman" panose="02020603050405020304" pitchFamily="18" charset="0"/>
              </a:rPr>
              <a:t> та </a:t>
            </a:r>
            <a:r>
              <a:rPr lang="ru-RU" sz="3600" dirty="0" err="1">
                <a:solidFill>
                  <a:srgbClr val="002060"/>
                </a:solidFill>
                <a:latin typeface="Times New Roman" panose="02020603050405020304" pitchFamily="18" charset="0"/>
                <a:cs typeface="Times New Roman" panose="02020603050405020304" pitchFamily="18" charset="0"/>
              </a:rPr>
              <a:t>ощадливого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розвитку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людства</a:t>
            </a:r>
            <a:r>
              <a:rPr lang="ru-RU" sz="36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42275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4"/>
            <a:ext cx="10515600" cy="4766433"/>
          </a:xfrm>
          <a:solidFill>
            <a:schemeClr val="bg1">
              <a:lumMod val="95000"/>
            </a:schemeClr>
          </a:solidFill>
        </p:spPr>
        <p:txBody>
          <a:bodyPr>
            <a:normAutofit fontScale="90000"/>
          </a:bodyPr>
          <a:lstStyle/>
          <a:p>
            <a:r>
              <a:rPr lang="ru-RU" sz="3600" dirty="0" err="1">
                <a:solidFill>
                  <a:srgbClr val="002060"/>
                </a:solidFill>
                <a:latin typeface="Times New Roman" panose="02020603050405020304" pitchFamily="18" charset="0"/>
                <a:cs typeface="Times New Roman" panose="02020603050405020304" pitchFamily="18" charset="0"/>
              </a:rPr>
              <a:t>Освіта</a:t>
            </a:r>
            <a:r>
              <a:rPr lang="ru-RU" sz="3600" dirty="0">
                <a:solidFill>
                  <a:srgbClr val="002060"/>
                </a:solidFill>
                <a:latin typeface="Times New Roman" panose="02020603050405020304" pitchFamily="18" charset="0"/>
                <a:cs typeface="Times New Roman" panose="02020603050405020304" pitchFamily="18" charset="0"/>
              </a:rPr>
              <a:t> для </a:t>
            </a:r>
            <a:r>
              <a:rPr lang="ru-RU" sz="3600" dirty="0" err="1">
                <a:solidFill>
                  <a:srgbClr val="002060"/>
                </a:solidFill>
                <a:latin typeface="Times New Roman" panose="02020603050405020304" pitchFamily="18" charset="0"/>
                <a:cs typeface="Times New Roman" panose="02020603050405020304" pitchFamily="18" charset="0"/>
              </a:rPr>
              <a:t>сталого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розвитку</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тісно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пов’язана</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із</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життям</a:t>
            </a:r>
            <a:r>
              <a:rPr lang="ru-RU" sz="3600" dirty="0">
                <a:solidFill>
                  <a:srgbClr val="002060"/>
                </a:solidFill>
                <a:latin typeface="Times New Roman" panose="02020603050405020304" pitchFamily="18" charset="0"/>
                <a:cs typeface="Times New Roman" panose="02020603050405020304" pitchFamily="18" charset="0"/>
              </a:rPr>
              <a:t> кожного з нас і нашим </a:t>
            </a:r>
            <a:r>
              <a:rPr lang="ru-RU" sz="3600" dirty="0" err="1">
                <a:solidFill>
                  <a:srgbClr val="002060"/>
                </a:solidFill>
                <a:latin typeface="Times New Roman" panose="02020603050405020304" pitchFamily="18" charset="0"/>
                <a:cs typeface="Times New Roman" panose="02020603050405020304" pitchFamily="18" charset="0"/>
              </a:rPr>
              <a:t>майбутнім</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Основним</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її</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завданням</a:t>
            </a:r>
            <a:r>
              <a:rPr lang="ru-RU" sz="3600" dirty="0">
                <a:solidFill>
                  <a:srgbClr val="002060"/>
                </a:solidFill>
                <a:latin typeface="Times New Roman" panose="02020603050405020304" pitchFamily="18" charset="0"/>
                <a:cs typeface="Times New Roman" panose="02020603050405020304" pitchFamily="18" charset="0"/>
              </a:rPr>
              <a:t> є </a:t>
            </a:r>
            <a:r>
              <a:rPr lang="ru-RU" sz="3600" dirty="0" err="1">
                <a:solidFill>
                  <a:srgbClr val="002060"/>
                </a:solidFill>
                <a:latin typeface="Times New Roman" panose="02020603050405020304" pitchFamily="18" charset="0"/>
                <a:cs typeface="Times New Roman" panose="02020603050405020304" pitchFamily="18" charset="0"/>
              </a:rPr>
              <a:t>засвоєння</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дітьми</a:t>
            </a:r>
            <a:r>
              <a:rPr lang="ru-RU" sz="3600" dirty="0">
                <a:solidFill>
                  <a:srgbClr val="002060"/>
                </a:solidFill>
                <a:latin typeface="Times New Roman" panose="02020603050405020304" pitchFamily="18" charset="0"/>
                <a:cs typeface="Times New Roman" panose="02020603050405020304" pitchFamily="18" charset="0"/>
              </a:rPr>
              <a:t>, а через них - і батьками та самими педагогами, </a:t>
            </a:r>
            <a:r>
              <a:rPr lang="ru-RU" sz="3600" dirty="0" err="1">
                <a:solidFill>
                  <a:srgbClr val="002060"/>
                </a:solidFill>
                <a:latin typeface="Times New Roman" panose="02020603050405020304" pitchFamily="18" charset="0"/>
                <a:cs typeface="Times New Roman" panose="02020603050405020304" pitchFamily="18" charset="0"/>
              </a:rPr>
              <a:t>надзвичайно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важливих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навичок</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екологічно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економічно</a:t>
            </a:r>
            <a:r>
              <a:rPr lang="ru-RU" sz="3600" dirty="0">
                <a:solidFill>
                  <a:srgbClr val="002060"/>
                </a:solidFill>
                <a:latin typeface="Times New Roman" panose="02020603050405020304" pitchFamily="18" charset="0"/>
                <a:cs typeface="Times New Roman" panose="02020603050405020304" pitchFamily="18" charset="0"/>
              </a:rPr>
              <a:t> й </a:t>
            </a:r>
            <a:r>
              <a:rPr lang="ru-RU" sz="3600" dirty="0" err="1">
                <a:solidFill>
                  <a:srgbClr val="002060"/>
                </a:solidFill>
                <a:latin typeface="Times New Roman" panose="02020603050405020304" pitchFamily="18" charset="0"/>
                <a:cs typeface="Times New Roman" panose="02020603050405020304" pitchFamily="18" charset="0"/>
              </a:rPr>
              <a:t>соціально</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доцільної</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поведінки</a:t>
            </a:r>
            <a:r>
              <a:rPr lang="ru-RU" sz="3600" dirty="0">
                <a:solidFill>
                  <a:srgbClr val="002060"/>
                </a:solidFill>
                <a:latin typeface="Times New Roman" panose="02020603050405020304" pitchFamily="18" charset="0"/>
                <a:cs typeface="Times New Roman" panose="02020603050405020304" pitchFamily="18" charset="0"/>
              </a:rPr>
              <a:t>, без </a:t>
            </a:r>
            <a:r>
              <a:rPr lang="ru-RU" sz="3600" dirty="0" err="1">
                <a:solidFill>
                  <a:srgbClr val="002060"/>
                </a:solidFill>
                <a:latin typeface="Times New Roman" panose="02020603050405020304" pitchFamily="18" charset="0"/>
                <a:cs typeface="Times New Roman" panose="02020603050405020304" pitchFamily="18" charset="0"/>
              </a:rPr>
              <a:t>якої</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неможливе</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створення</a:t>
            </a:r>
            <a:r>
              <a:rPr lang="ru-RU" sz="3600" dirty="0">
                <a:solidFill>
                  <a:srgbClr val="002060"/>
                </a:solidFill>
                <a:latin typeface="Times New Roman" panose="02020603050405020304" pitchFamily="18" charset="0"/>
                <a:cs typeface="Times New Roman" panose="02020603050405020304" pitchFamily="18" charset="0"/>
              </a:rPr>
              <a:t> та </a:t>
            </a:r>
            <a:r>
              <a:rPr lang="ru-RU" sz="3600" dirty="0" err="1">
                <a:solidFill>
                  <a:srgbClr val="002060"/>
                </a:solidFill>
                <a:latin typeface="Times New Roman" panose="02020603050405020304" pitchFamily="18" charset="0"/>
                <a:cs typeface="Times New Roman" panose="02020603050405020304" pitchFamily="18" charset="0"/>
              </a:rPr>
              <a:t>існування</a:t>
            </a:r>
            <a:r>
              <a:rPr lang="ru-RU" sz="3600" dirty="0">
                <a:solidFill>
                  <a:srgbClr val="002060"/>
                </a:solidFill>
                <a:latin typeface="Times New Roman" panose="02020603050405020304" pitchFamily="18" charset="0"/>
                <a:cs typeface="Times New Roman" panose="02020603050405020304" pitchFamily="18" charset="0"/>
              </a:rPr>
              <a:t> такого </a:t>
            </a:r>
            <a:r>
              <a:rPr lang="ru-RU" sz="3600" dirty="0" err="1">
                <a:solidFill>
                  <a:srgbClr val="002060"/>
                </a:solidFill>
                <a:latin typeface="Times New Roman" panose="02020603050405020304" pitchFamily="18" charset="0"/>
                <a:cs typeface="Times New Roman" panose="02020603050405020304" pitchFamily="18" charset="0"/>
              </a:rPr>
              <a:t>суспільства</a:t>
            </a:r>
            <a:r>
              <a:rPr lang="ru-RU" sz="3600" dirty="0">
                <a:solidFill>
                  <a:srgbClr val="002060"/>
                </a:solidFill>
                <a:latin typeface="Times New Roman" panose="02020603050405020304" pitchFamily="18" charset="0"/>
                <a:cs typeface="Times New Roman" panose="02020603050405020304" pitchFamily="18" charset="0"/>
              </a:rPr>
              <a:t>, яке </a:t>
            </a:r>
            <a:r>
              <a:rPr lang="ru-RU" sz="3600" dirty="0" err="1">
                <a:solidFill>
                  <a:srgbClr val="002060"/>
                </a:solidFill>
                <a:latin typeface="Times New Roman" panose="02020603050405020304" pitchFamily="18" charset="0"/>
                <a:cs typeface="Times New Roman" panose="02020603050405020304" pitchFamily="18" charset="0"/>
              </a:rPr>
              <a:t>сьогодні</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засобами</a:t>
            </a:r>
            <a:r>
              <a:rPr lang="ru-RU" sz="3600" dirty="0">
                <a:solidFill>
                  <a:srgbClr val="002060"/>
                </a:solidFill>
                <a:latin typeface="Times New Roman" panose="02020603050405020304" pitchFamily="18" charset="0"/>
                <a:cs typeface="Times New Roman" panose="02020603050405020304" pitchFamily="18" charset="0"/>
              </a:rPr>
              <a:t> комфортного </a:t>
            </a:r>
            <a:r>
              <a:rPr lang="ru-RU" sz="3600" dirty="0" err="1">
                <a:solidFill>
                  <a:srgbClr val="002060"/>
                </a:solidFill>
                <a:latin typeface="Times New Roman" panose="02020603050405020304" pitchFamily="18" charset="0"/>
                <a:cs typeface="Times New Roman" panose="02020603050405020304" pitchFamily="18" charset="0"/>
              </a:rPr>
              <a:t>існування</a:t>
            </a:r>
            <a:r>
              <a:rPr lang="ru-RU" sz="3600" dirty="0">
                <a:solidFill>
                  <a:srgbClr val="002060"/>
                </a:solidFill>
                <a:latin typeface="Times New Roman" panose="02020603050405020304" pitchFamily="18" charset="0"/>
                <a:cs typeface="Times New Roman" panose="02020603050405020304" pitchFamily="18" charset="0"/>
              </a:rPr>
              <a:t> з </a:t>
            </a:r>
            <a:r>
              <a:rPr lang="ru-RU" sz="3600" dirty="0" err="1">
                <a:solidFill>
                  <a:srgbClr val="002060"/>
                </a:solidFill>
                <a:latin typeface="Times New Roman" panose="02020603050405020304" pitchFamily="18" charset="0"/>
                <a:cs typeface="Times New Roman" panose="02020603050405020304" pitchFamily="18" charset="0"/>
              </a:rPr>
              <a:t>любов’ю</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створює</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таке</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саме</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комфортне</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майбутнє</a:t>
            </a:r>
            <a:r>
              <a:rPr lang="ru-RU" sz="3600" dirty="0">
                <a:solidFill>
                  <a:srgbClr val="002060"/>
                </a:solidFill>
                <a:latin typeface="Times New Roman" panose="02020603050405020304" pitchFamily="18" charset="0"/>
                <a:cs typeface="Times New Roman" panose="02020603050405020304" pitchFamily="18" charset="0"/>
              </a:rPr>
              <a:t> для </a:t>
            </a:r>
            <a:r>
              <a:rPr lang="ru-RU" sz="3600" dirty="0" err="1">
                <a:solidFill>
                  <a:srgbClr val="002060"/>
                </a:solidFill>
                <a:latin typeface="Times New Roman" panose="02020603050405020304" pitchFamily="18" charset="0"/>
                <a:cs typeface="Times New Roman" panose="02020603050405020304" pitchFamily="18" charset="0"/>
              </a:rPr>
              <a:t>наступних</a:t>
            </a:r>
            <a:r>
              <a:rPr lang="ru-RU" sz="3600" dirty="0">
                <a:solidFill>
                  <a:srgbClr val="002060"/>
                </a:solidFill>
                <a:latin typeface="Times New Roman" panose="02020603050405020304" pitchFamily="18" charset="0"/>
                <a:cs typeface="Times New Roman" panose="02020603050405020304" pitchFamily="18" charset="0"/>
              </a:rPr>
              <a:t> </a:t>
            </a:r>
            <a:r>
              <a:rPr lang="ru-RU" sz="3600" dirty="0" err="1">
                <a:solidFill>
                  <a:srgbClr val="002060"/>
                </a:solidFill>
                <a:latin typeface="Times New Roman" panose="02020603050405020304" pitchFamily="18" charset="0"/>
                <a:cs typeface="Times New Roman" panose="02020603050405020304" pitchFamily="18" charset="0"/>
              </a:rPr>
              <a:t>поколінь</a:t>
            </a:r>
            <a:r>
              <a:rPr lang="ru-RU" sz="36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083411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729018" y="283238"/>
            <a:ext cx="10515600" cy="1272607"/>
          </a:xfrm>
        </p:spPr>
        <p:txBody>
          <a:bodyPr>
            <a:normAutofit fontScale="90000"/>
          </a:bodyPr>
          <a:lstStyle/>
          <a:p>
            <a:pPr algn="ctr"/>
            <a:r>
              <a:rPr lang="ru-RU" sz="3600" b="1" dirty="0" err="1" smtClean="0">
                <a:solidFill>
                  <a:srgbClr val="002060"/>
                </a:solidFill>
                <a:latin typeface="Times New Roman" panose="02020603050405020304" pitchFamily="18" charset="0"/>
                <a:cs typeface="Times New Roman" panose="02020603050405020304" pitchFamily="18" charset="0"/>
              </a:rPr>
              <a:t>Міський</a:t>
            </a:r>
            <a:r>
              <a:rPr lang="ru-RU" sz="3600" b="1" dirty="0" smtClean="0">
                <a:solidFill>
                  <a:srgbClr val="002060"/>
                </a:solidFill>
                <a:latin typeface="Times New Roman" panose="02020603050405020304" pitchFamily="18" charset="0"/>
                <a:cs typeface="Times New Roman" panose="02020603050405020304" pitchFamily="18" charset="0"/>
              </a:rPr>
              <a:t> </a:t>
            </a:r>
            <a:r>
              <a:rPr lang="ru-RU" sz="3600" b="1" dirty="0" err="1" smtClean="0">
                <a:solidFill>
                  <a:srgbClr val="002060"/>
                </a:solidFill>
                <a:latin typeface="Times New Roman" panose="02020603050405020304" pitchFamily="18" charset="0"/>
                <a:cs typeface="Times New Roman" panose="02020603050405020304" pitchFamily="18" charset="0"/>
              </a:rPr>
              <a:t>екологічний</a:t>
            </a:r>
            <a:r>
              <a:rPr lang="ru-RU" sz="3600" b="1" dirty="0" smtClean="0">
                <a:solidFill>
                  <a:srgbClr val="002060"/>
                </a:solidFill>
                <a:latin typeface="Times New Roman" panose="02020603050405020304" pitchFamily="18" charset="0"/>
                <a:cs typeface="Times New Roman" panose="02020603050405020304" pitchFamily="18" charset="0"/>
              </a:rPr>
              <a:t> </a:t>
            </a:r>
            <a:r>
              <a:rPr lang="ru-RU" sz="3600" b="1" dirty="0" err="1" smtClean="0">
                <a:solidFill>
                  <a:srgbClr val="002060"/>
                </a:solidFill>
                <a:latin typeface="Times New Roman" panose="02020603050405020304" pitchFamily="18" charset="0"/>
                <a:cs typeface="Times New Roman" panose="02020603050405020304" pitchFamily="18" charset="0"/>
              </a:rPr>
              <a:t>проєкт</a:t>
            </a:r>
            <a:r>
              <a:rPr lang="ru-RU" sz="3600" b="1" dirty="0" smtClean="0">
                <a:solidFill>
                  <a:srgbClr val="002060"/>
                </a:solidFill>
                <a:latin typeface="Times New Roman" panose="02020603050405020304" pitchFamily="18" charset="0"/>
                <a:cs typeface="Times New Roman" panose="02020603050405020304" pitchFamily="18" charset="0"/>
              </a:rPr>
              <a:t> «</a:t>
            </a:r>
            <a:r>
              <a:rPr lang="ru-RU" sz="3600" b="1" dirty="0" err="1" smtClean="0">
                <a:solidFill>
                  <a:srgbClr val="002060"/>
                </a:solidFill>
                <a:latin typeface="Times New Roman" panose="02020603050405020304" pitchFamily="18" charset="0"/>
                <a:cs typeface="Times New Roman" panose="02020603050405020304" pitchFamily="18" charset="0"/>
              </a:rPr>
              <a:t>Екологічний</a:t>
            </a:r>
            <a:r>
              <a:rPr lang="ru-RU" sz="3600" b="1" dirty="0" smtClean="0">
                <a:solidFill>
                  <a:srgbClr val="002060"/>
                </a:solidFill>
                <a:latin typeface="Times New Roman" panose="02020603050405020304" pitchFamily="18" charset="0"/>
                <a:cs typeface="Times New Roman" panose="02020603050405020304" pitchFamily="18" charset="0"/>
              </a:rPr>
              <a:t> </a:t>
            </a:r>
            <a:r>
              <a:rPr lang="ru-RU" sz="3600" b="1" dirty="0">
                <a:solidFill>
                  <a:srgbClr val="002060"/>
                </a:solidFill>
                <a:latin typeface="Times New Roman" panose="02020603050405020304" pitchFamily="18" charset="0"/>
                <a:cs typeface="Times New Roman" panose="02020603050405020304" pitchFamily="18" charset="0"/>
              </a:rPr>
              <a:t>вектор»</a:t>
            </a:r>
            <a:br>
              <a:rPr lang="ru-RU" sz="3600" b="1" dirty="0">
                <a:solidFill>
                  <a:srgbClr val="002060"/>
                </a:solidFill>
                <a:latin typeface="Times New Roman" panose="02020603050405020304" pitchFamily="18" charset="0"/>
                <a:cs typeface="Times New Roman" panose="02020603050405020304" pitchFamily="18" charset="0"/>
              </a:rPr>
            </a:br>
            <a:endParaRPr lang="ru-RU" sz="36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84179">
            <a:off x="1180475" y="1347790"/>
            <a:ext cx="2736789" cy="4162417"/>
          </a:xfrm>
          <a:prstGeom prst="rect">
            <a:avLst/>
          </a:prstGeom>
          <a:ln w="57150">
            <a:solidFill>
              <a:srgbClr val="FFFF00"/>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03432">
            <a:off x="8689190" y="1604734"/>
            <a:ext cx="2488979" cy="4119956"/>
          </a:xfrm>
          <a:prstGeom prst="rect">
            <a:avLst/>
          </a:prstGeom>
          <a:ln w="57150">
            <a:solidFill>
              <a:srgbClr val="FFFF00"/>
            </a:solidFill>
          </a:ln>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8187" y="1333751"/>
            <a:ext cx="3583675" cy="3583675"/>
          </a:xfrm>
          <a:prstGeom prst="rect">
            <a:avLst/>
          </a:prstGeom>
        </p:spPr>
      </p:pic>
    </p:spTree>
    <p:extLst>
      <p:ext uri="{BB962C8B-B14F-4D97-AF65-F5344CB8AC3E}">
        <p14:creationId xmlns:p14="http://schemas.microsoft.com/office/powerpoint/2010/main" val="2737600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p:cNvSpPr>
            <a:spLocks noGrp="1"/>
          </p:cNvSpPr>
          <p:nvPr>
            <p:ph type="title"/>
          </p:nvPr>
        </p:nvSpPr>
        <p:spPr>
          <a:xfrm>
            <a:off x="838200" y="365125"/>
            <a:ext cx="10515600" cy="869763"/>
          </a:xfrm>
        </p:spPr>
        <p:txBody>
          <a:bodyPr>
            <a:normAutofit/>
          </a:bodyPr>
          <a:lstStyle/>
          <a:p>
            <a:pPr algn="ctr"/>
            <a:r>
              <a:rPr lang="uk-UA" sz="3600" b="1" dirty="0" smtClean="0">
                <a:solidFill>
                  <a:srgbClr val="002060"/>
                </a:solidFill>
                <a:latin typeface="Times New Roman" panose="02020603050405020304" pitchFamily="18" charset="0"/>
                <a:cs typeface="Times New Roman" panose="02020603050405020304" pitchFamily="18" charset="0"/>
              </a:rPr>
              <a:t>Міський </a:t>
            </a:r>
            <a:r>
              <a:rPr lang="uk-UA" sz="3600" b="1" dirty="0" err="1" smtClean="0">
                <a:solidFill>
                  <a:srgbClr val="002060"/>
                </a:solidFill>
                <a:latin typeface="Times New Roman" panose="02020603050405020304" pitchFamily="18" charset="0"/>
                <a:cs typeface="Times New Roman" panose="02020603050405020304" pitchFamily="18" charset="0"/>
              </a:rPr>
              <a:t>проєкт</a:t>
            </a:r>
            <a:r>
              <a:rPr lang="uk-UA" sz="3600" b="1" dirty="0" smtClean="0">
                <a:solidFill>
                  <a:srgbClr val="002060"/>
                </a:solidFill>
                <a:latin typeface="Times New Roman" panose="02020603050405020304" pitchFamily="18" charset="0"/>
                <a:cs typeface="Times New Roman" panose="02020603050405020304" pitchFamily="18" charset="0"/>
              </a:rPr>
              <a:t> «Чисте місто - </a:t>
            </a:r>
            <a:r>
              <a:rPr lang="uk-UA" sz="3600" b="1" dirty="0">
                <a:solidFill>
                  <a:srgbClr val="002060"/>
                </a:solidFill>
                <a:latin typeface="Times New Roman" panose="02020603050405020304" pitchFamily="18" charset="0"/>
                <a:cs typeface="Times New Roman" panose="02020603050405020304" pitchFamily="18" charset="0"/>
              </a:rPr>
              <a:t>збір макулатури»</a:t>
            </a:r>
            <a:endParaRPr lang="ru-RU" sz="36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88642">
            <a:off x="543876" y="1342315"/>
            <a:ext cx="2829675" cy="2129881"/>
          </a:xfrm>
          <a:prstGeom prst="rect">
            <a:avLst/>
          </a:prstGeom>
          <a:ln w="38100">
            <a:solidFill>
              <a:srgbClr val="0070C0"/>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85363">
            <a:off x="4208739" y="1237165"/>
            <a:ext cx="2214527" cy="2952702"/>
          </a:xfrm>
          <a:prstGeom prst="rect">
            <a:avLst/>
          </a:prstGeom>
          <a:ln w="38100">
            <a:solidFill>
              <a:srgbClr val="0070C0"/>
            </a:solidFill>
          </a:ln>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3861" y="3732426"/>
            <a:ext cx="3677219" cy="2757915"/>
          </a:xfrm>
          <a:prstGeom prst="rect">
            <a:avLst/>
          </a:prstGeom>
          <a:ln w="38100">
            <a:solidFill>
              <a:srgbClr val="0070C0"/>
            </a:solidFill>
          </a:ln>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223">
            <a:off x="9593337" y="1860799"/>
            <a:ext cx="2294246" cy="3058995"/>
          </a:xfrm>
          <a:prstGeom prst="rect">
            <a:avLst/>
          </a:prstGeom>
          <a:ln w="38100">
            <a:solidFill>
              <a:srgbClr val="0070C0"/>
            </a:solidFill>
          </a:ln>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699241">
            <a:off x="1881996" y="3420250"/>
            <a:ext cx="2442006" cy="3256008"/>
          </a:xfrm>
          <a:prstGeom prst="rect">
            <a:avLst/>
          </a:prstGeom>
          <a:ln w="38100">
            <a:solidFill>
              <a:srgbClr val="0070C0"/>
            </a:solidFill>
          </a:ln>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54271">
            <a:off x="7493077" y="1149810"/>
            <a:ext cx="1500578" cy="2667695"/>
          </a:xfrm>
          <a:prstGeom prst="rect">
            <a:avLst/>
          </a:prstGeom>
          <a:ln w="38100">
            <a:solidFill>
              <a:srgbClr val="0070C0"/>
            </a:solidFill>
          </a:ln>
        </p:spPr>
      </p:pic>
    </p:spTree>
    <p:extLst>
      <p:ext uri="{BB962C8B-B14F-4D97-AF65-F5344CB8AC3E}">
        <p14:creationId xmlns:p14="http://schemas.microsoft.com/office/powerpoint/2010/main" val="7742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TotalTime>
  <Words>688</Words>
  <Application>Microsoft Office PowerPoint</Application>
  <PresentationFormat>Широкоэкранный</PresentationFormat>
  <Paragraphs>29</Paragraphs>
  <Slides>30</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30</vt:i4>
      </vt:variant>
    </vt:vector>
  </HeadingPairs>
  <TitlesOfParts>
    <vt:vector size="35" baseType="lpstr">
      <vt:lpstr>Arial</vt:lpstr>
      <vt:lpstr>Calibri</vt:lpstr>
      <vt:lpstr>Calibri Light</vt:lpstr>
      <vt:lpstr>Times New Roman</vt:lpstr>
      <vt:lpstr>Тема Office</vt:lpstr>
      <vt:lpstr>Підсумки роботи педагогічного колективу Запорізької початкової школи «Еврика» над пріоритетними завданнями  у 2019-2024 роках</vt:lpstr>
      <vt:lpstr>Пріоритетними напрямками освітньої діяльності школи в останні 5 років були: 1. Впровадження в освітній процес педагогіки партнерства для формування в дошкільників та молодших школярів соціально доцільної поведінки, у межах суспільного руху - освіта для сталого розвитку.  2. Формування культури критичного мислення дошкільників та молодших школярів засобами Stream – освіти.  </vt:lpstr>
      <vt:lpstr>Робота над науково-методичною проблемою була розподілена на чотири основних етапи: підготовчий (2019-2020 н. р.), теоретичний (2020-2021 н.р.), практичний (2021-2022 н.р., 2022-2023 н.р.), узагальнюючий (2023-2024 н.р.). Кожний із цих етапів роботи має свій зміст і завершальну групу заходів, спрямованих на вирішення визначених завдань. На початку 2019-2020 навчального року методична робота була спланована таким чином, щоб забезпечити безперервний, системний характер освітнього процесу, безпосередньо пов’язаний з завданнями, над якими працюють педагоги. </vt:lpstr>
      <vt:lpstr>Методична робота у школі – це цілісна система дій та заходів, спрямованих на розвиток ініціативи і творчості педколективу в процесі вирішення річних завдань. Під час роботи над поетапною реалізацією проблеми педагоги школи опанували інноваційні форми, методи, технології роботи з учнями та вихованцями, які допомогли утриматися закладу на найвищому щаблі  рейтингу загальноосвітніх закладів міста. В арсеналі педагогічних працівників школи - технологія особистісно орієнтовного навчання, проектні технології, ІКТ, інтерактивна освіта, технологія розвитку критичного мислення, технологія співпраці, комунікативні технології, навчально-ігрові технології. </vt:lpstr>
      <vt:lpstr>На етапах реалізації проблеми було організовано проведення тематично методичних нарад, науково-теоретичних, психолого-педагогічних семінарів, засідань шкільного методичного об'єднання, засідань творчих груп школи. Формуванню теоретичних знань і навичок педагогів, організації самоосвітньої діяльності сприяли проведені педагогічні ради. Для формування інформаційної компетентності педагогів у методичному кабінеті зібрано довідкові матеріали про інноваційні технології навчання, матеріали педагогічного досвіду, методичну періодику. </vt:lpstr>
      <vt:lpstr>Сталий розвиток - це дійсно нове поняття, що виникло в останній чверті минулого сторіччя. Його зміст у тому, що людська цивілізація не може розвиватися за тими ж законами і за тими ж нормами та шляхами, які вона вже пройшла у своїй історії. Потрібно сформувати такий спосіб життя, який був би основою довготривалого та ощадливого розвитку людства.</vt:lpstr>
      <vt:lpstr>Освіта для сталого розвитку тісно пов’язана із життям кожного з нас і нашим майбутнім. Основним її завданням є засвоєння дітьми, а через них - і батьками та самими педагогами, надзвичайно важливих навичок екологічно, економічно й соціально доцільної поведінки, без якої неможливе створення та існування такого суспільства, яке сьогодні засобами комфортного існування з любов’ю створює таке саме комфортне майбутнє для наступних поколінь.</vt:lpstr>
      <vt:lpstr>Міський екологічний проєкт «Екологічний вектор» </vt:lpstr>
      <vt:lpstr>Міський проєкт «Чисте місто - збір макулатури»</vt:lpstr>
      <vt:lpstr>Міський проєкт «Чисте місто – стоп амбозія!» </vt:lpstr>
      <vt:lpstr>Проєкт «День Землі»</vt:lpstr>
      <vt:lpstr>Заходи до Міжнародного Дня птахів</vt:lpstr>
      <vt:lpstr>Тематичні заняття екологічного спрямування</vt:lpstr>
      <vt:lpstr>Благодійний освітній проєкт Flowers4school</vt:lpstr>
      <vt:lpstr>Місячник благоустрою. Толока</vt:lpstr>
      <vt:lpstr>Проєкт «Город на підвіконні»</vt:lpstr>
      <vt:lpstr>У проекті Концепції STEM-освіти в Україні зазначається: «STEM-освіта – категорія, яка визначає відповідний педагогічний процес формування і розвитку розумово-пізнавальних і творчих якостей молоді, рівень яких визначає конкурентну спроможність на сучасному ринку праці».  Абревіатура STEM розшифровується як: наука, технологія, інженерія, математика.</vt:lpstr>
      <vt:lpstr>Педагоги дошкільного підрозділу школи на педагогічній раді прийняли рішення впроваджувати освітню програму «Впевнений старт». Протягом двох років пройшовши навчання за дистанційним курсом «Впевнений старт - вступ для впровадження» – опанували програму та стали сертифікованими вихователями. Програма «Впевнений старт» розроблена відповідно до вимог Базового компоненту дошкільної освіти як державного освітнього стандарту. Програма «Впевнений старт» рекомендована МОН України (Лист № 1/11-7684 від 01.08.2017). Використовуючи програму в освітній діяльності педагоги комбінують на заняттях теорію та практику, чим зацікавлюють малечу, адже маленькі діти з задоволенням беруть участь у проведенні дослідів та експериментів.  </vt:lpstr>
      <vt:lpstr>На STEM-заняттях малюки вчаться бачити взаємозв'язок подій, що відбуваються, краще починають розуміти принципи логіки й відкривають для себе щось нове та оригінальне. Комплексний підхід сприяє розвитку їх допитливості та залучення до освітнього процесу. </vt:lpstr>
      <vt:lpstr>Для дошкільнят важливим є впровадження STEM-освіти, як сходинки в якій дитина зможе випробувати себе в різних галузях - відчути себе дослідником, науковцем, винахідником, інженером, програмістом та іншими фахівцями, в силу власних вікових особливостей для досягнення найвищого рівня власного пізнавального розвитку.</vt:lpstr>
      <vt:lpstr>STEM-освіта - сучасна прогресивна система, яка на відміну від традиційного навчання, є змішаним середовищем та дозволяє на практиці продемонструвати, як даний науковий метод, що вивчається, може бути застосований у повсякденному житті.  </vt:lpstr>
      <vt:lpstr>В школі було проведено багато різноманітних заходів для здобувачів освіти та педагогів школи: - Тижні інженерії та дослідів; - Конкурси «STEAM – літо», «STEAM в довкіллі»; - Семінари-практикуми «STEAM-освіта в дії», «Освітній воркшоп - знайомлення з досвідом роботи колег»; - Конкурс-огляд на найкраще наповнення STEAM-куточків».</vt:lpstr>
      <vt:lpstr>Для методистів Дніпровського району був проведений семінар-практикум</vt:lpstr>
      <vt:lpstr>Педагоги школи ділились досвідом роботи з використання STEAM-технологій в роботі з дошкільниками та молодшими школярами.</vt:lpstr>
      <vt:lpstr>Презентация PowerPoint</vt:lpstr>
      <vt:lpstr>Тематика самоосвіти педагогів школи була присвячена  використанню STEAM-технологій на заняттях та уроках. Досвіди роботи педагогів були представлені на Міській Виставці педагогічних технологій: - Мордовець Галина Олександрівна «Динамічні паузи та фізкультхвилинки з LEGO»; - Пархоменко Ольга Юріївна «Використання елементів STEAM- освіти у формуванні мовленнєвої компетенції дітей старшого дошкільного віку». </vt:lpstr>
      <vt:lpstr>STEM-технологій у роботі дітьми покликані: - розвивати допитливість; - сприяти покращенню пізнавальної активності здобувачів освіти; - допомогти у формуванні креативних навичок у дітей; - сприяти розвитку вміння критично мислити та аналізувати; - навчити вирішувати нестандартні завдання шляхом тестування та проведення різноманітних дослідів; - набути якостей, які необхідні для роботи в команді – навчитися будувати діалог з дорослими та своїми друзями; - підготувати до дорослого життя, де вони можуть зіткнутися з незвичайними, нестандартними проблемами; - підготувати до опанування технологічних інновацій у повсякденному житті. </vt:lpstr>
      <vt:lpstr>Підбиваючи підсумки роботи  над методичною проблемою, можна зробити наступні висновки. Комплексний підхід, який ми використовуємо у навчанні сприяє найкращому рівню розвитку розумових навичок учнів та вихованців. Ми закладаємо міцний фундамент для гармонійного розвитку дитини та можливості набуття нею всіх необхідних умінь на шляху до щасливого майбутнього. Сучасна методика невимушено та легко залучає дітей до науково-творчої діяльності, що сприяє планомірному розвитку інтелектуальних здібностей, які необхідні у дорослому житті. </vt:lpstr>
      <vt:lpstr>Протягом останніх років STEM-освіта розвивається безпрецедентними темпами, віддзеркалюючи швидкий розвиток технологій. Десять актуальних тенденцій STEM-освіти у 2024 році - використання штучного інтелекту,  - віртуальні лабораторії, - від STEM до STEAM: інтеграція мистецтва, - екологічне спрямування, - розвиток навичок програмування, - доступність та інклюзія, - цифрова грамотність, - практичне навчання, - спільне навчання та командна робота, - поєднання різних форматів навчання. Тому, набуті нами теоретичні та практичні компетентності дають змогу не полишати роботу над використанням STEM-технологій в освітньому процесі, а вдосконалювати свої навички. </vt:lpstr>
      <vt:lpstr>  Школа повинна дати те,  чого треба життю.                                                  Михайло Грушевський</vt:lpstr>
    </vt:vector>
  </TitlesOfParts>
  <Company>office 2007 rus 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26</cp:revision>
  <dcterms:created xsi:type="dcterms:W3CDTF">2024-03-25T08:41:05Z</dcterms:created>
  <dcterms:modified xsi:type="dcterms:W3CDTF">2024-03-28T08:34:56Z</dcterms:modified>
</cp:coreProperties>
</file>