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01"/>
    <a:srgbClr val="0099FF"/>
    <a:srgbClr val="FF00FF"/>
    <a:srgbClr val="9900FF"/>
    <a:srgbClr val="00FF00"/>
    <a:srgbClr val="EC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121D1-8BCB-416F-A082-BC556A24E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DC736-6DC0-46AD-BCFB-EEB4DEA90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5EC69-5F76-4DF5-A6FD-9AFB8F156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43C3C-87FC-44A5-89E3-0CF6D99E1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778D9-D180-4A85-9CA2-5C3CD7F88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1B1B-2BB3-4DFD-9A72-3E3F97B1E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BBD69-7A15-471F-9AFB-1D3A78D87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87B52-9143-41C8-BAE6-4F868D46B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EE1ED-C636-4125-BAB6-F9AEFDEB9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48554-894A-4568-B50C-ABDA14C74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DDCB0-AE8D-4B13-8900-E494A92FF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4A78E7-59EA-4B79-96AD-4789E1AC0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58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58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58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58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8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58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58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58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58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358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760" y="354216"/>
            <a:ext cx="6552728" cy="4176464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dirty="0" smtClean="0">
                <a:solidFill>
                  <a:srgbClr val="0070C0"/>
                </a:solidFill>
              </a:rPr>
              <a:t>Засідання </a:t>
            </a:r>
            <a:r>
              <a:rPr lang="ru-RU" sz="2800" dirty="0" err="1" smtClean="0">
                <a:solidFill>
                  <a:srgbClr val="0070C0"/>
                </a:solidFill>
              </a:rPr>
              <a:t>педагогічної</a:t>
            </a:r>
            <a:r>
              <a:rPr lang="ru-RU" sz="2800" dirty="0" smtClean="0">
                <a:solidFill>
                  <a:srgbClr val="0070C0"/>
                </a:solidFill>
              </a:rPr>
              <a:t>  ради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ЗПШ «</a:t>
            </a:r>
            <a:r>
              <a:rPr lang="ru-RU" sz="2800" dirty="0" err="1" smtClean="0">
                <a:solidFill>
                  <a:srgbClr val="0070C0"/>
                </a:solidFill>
              </a:rPr>
              <a:t>Еврика</a:t>
            </a:r>
            <a:r>
              <a:rPr lang="ru-RU" sz="2800" dirty="0" smtClean="0">
                <a:solidFill>
                  <a:srgbClr val="0070C0"/>
                </a:solidFill>
              </a:rPr>
              <a:t>»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b="1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«</a:t>
            </a:r>
            <a:r>
              <a:rPr lang="uk-UA" sz="2800" b="1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Підведення підсумків роботи  педагогічного колективу над темою школи за 5 років та визначення нової теми, над якою буде працювати колектив протягом наступних 5 років » </a:t>
            </a:r>
            <a:endParaRPr lang="ru-RU" sz="2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5589240"/>
            <a:ext cx="6032500" cy="10033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>
                <a:solidFill>
                  <a:schemeClr val="hlink"/>
                </a:solidFill>
              </a:rPr>
              <a:t>28.03. 2024 </a:t>
            </a:r>
            <a:endParaRPr lang="en-US" sz="32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7632700" cy="900113"/>
          </a:xfrm>
        </p:spPr>
        <p:txBody>
          <a:bodyPr/>
          <a:lstStyle/>
          <a:p>
            <a:pPr eaLnBrk="1" hangingPunct="1"/>
            <a:r>
              <a:rPr lang="ru-RU" sz="6000" u="sng" dirty="0" smtClean="0">
                <a:solidFill>
                  <a:schemeClr val="tx2"/>
                </a:solidFill>
              </a:rPr>
              <a:t>Черга  </a:t>
            </a:r>
            <a:r>
              <a:rPr lang="ru-RU" sz="6000" u="sng" dirty="0" err="1" smtClean="0">
                <a:solidFill>
                  <a:schemeClr val="tx2"/>
                </a:solidFill>
              </a:rPr>
              <a:t>денна</a:t>
            </a:r>
            <a:r>
              <a:rPr lang="ru-RU" sz="6000" u="sng" dirty="0" smtClean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208963" cy="539980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1600" dirty="0" smtClean="0">
                <a:solidFill>
                  <a:schemeClr val="folHlink"/>
                </a:solidFill>
              </a:rPr>
              <a:t>1.        </a:t>
            </a:r>
            <a:r>
              <a:rPr lang="ru-RU" sz="1600" dirty="0" err="1" smtClean="0">
                <a:solidFill>
                  <a:schemeClr val="folHlink"/>
                </a:solidFill>
              </a:rPr>
              <a:t>Аналіз</a:t>
            </a:r>
            <a:r>
              <a:rPr lang="ru-RU" sz="1600" dirty="0" smtClean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виконання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рішень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попереднього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засідання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педагогічної</a:t>
            </a:r>
            <a:r>
              <a:rPr lang="ru-RU" sz="1600" dirty="0">
                <a:solidFill>
                  <a:schemeClr val="folHlink"/>
                </a:solidFill>
              </a:rPr>
              <a:t> ради.</a:t>
            </a:r>
          </a:p>
          <a:p>
            <a:pPr marL="609600" indent="-609600" eaLnBrk="1" hangingPunct="1">
              <a:buFontTx/>
              <a:buNone/>
            </a:pPr>
            <a:r>
              <a:rPr lang="ru-RU" sz="1600" dirty="0">
                <a:solidFill>
                  <a:schemeClr val="folHlink"/>
                </a:solidFill>
              </a:rPr>
              <a:t>2.	Про  </a:t>
            </a:r>
            <a:r>
              <a:rPr lang="ru-RU" sz="1600" dirty="0" err="1">
                <a:solidFill>
                  <a:schemeClr val="folHlink"/>
                </a:solidFill>
              </a:rPr>
              <a:t>підведення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підсумків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роботи</a:t>
            </a:r>
            <a:r>
              <a:rPr lang="ru-RU" sz="1600" dirty="0">
                <a:solidFill>
                  <a:schemeClr val="folHlink"/>
                </a:solidFill>
              </a:rPr>
              <a:t>  </a:t>
            </a:r>
            <a:r>
              <a:rPr lang="ru-RU" sz="1600" dirty="0" err="1">
                <a:solidFill>
                  <a:schemeClr val="folHlink"/>
                </a:solidFill>
              </a:rPr>
              <a:t>педагогічного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колективу</a:t>
            </a:r>
            <a:r>
              <a:rPr lang="ru-RU" sz="1600" dirty="0">
                <a:solidFill>
                  <a:schemeClr val="folHlink"/>
                </a:solidFill>
              </a:rPr>
              <a:t> за 5 </a:t>
            </a:r>
            <a:r>
              <a:rPr lang="ru-RU" sz="1600" dirty="0" err="1">
                <a:solidFill>
                  <a:schemeClr val="folHlink"/>
                </a:solidFill>
              </a:rPr>
              <a:t>років</a:t>
            </a:r>
            <a:r>
              <a:rPr lang="ru-RU" sz="1600" dirty="0">
                <a:solidFill>
                  <a:schemeClr val="folHlink"/>
                </a:solidFill>
              </a:rPr>
              <a:t> над темою «</a:t>
            </a:r>
            <a:r>
              <a:rPr lang="ru-RU" sz="1600" dirty="0" err="1">
                <a:solidFill>
                  <a:schemeClr val="folHlink"/>
                </a:solidFill>
              </a:rPr>
              <a:t>Впровадження</a:t>
            </a:r>
            <a:r>
              <a:rPr lang="ru-RU" sz="1600" dirty="0">
                <a:solidFill>
                  <a:schemeClr val="folHlink"/>
                </a:solidFill>
              </a:rPr>
              <a:t> Базового компоненту та Нового </a:t>
            </a:r>
            <a:r>
              <a:rPr lang="ru-RU" sz="1600" dirty="0" err="1">
                <a:solidFill>
                  <a:schemeClr val="folHlink"/>
                </a:solidFill>
              </a:rPr>
              <a:t>Держстандарту</a:t>
            </a:r>
            <a:r>
              <a:rPr lang="ru-RU" sz="1600" dirty="0">
                <a:solidFill>
                  <a:schemeClr val="folHlink"/>
                </a:solidFill>
              </a:rPr>
              <a:t> шляхом </a:t>
            </a:r>
            <a:r>
              <a:rPr lang="ru-RU" sz="1600" dirty="0" err="1">
                <a:solidFill>
                  <a:schemeClr val="folHlink"/>
                </a:solidFill>
              </a:rPr>
              <a:t>активізації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процесу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пізнання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здобувачів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освіти</a:t>
            </a:r>
            <a:r>
              <a:rPr lang="ru-RU" sz="1600" dirty="0">
                <a:solidFill>
                  <a:schemeClr val="folHlink"/>
                </a:solidFill>
              </a:rPr>
              <a:t>» </a:t>
            </a:r>
          </a:p>
          <a:p>
            <a:pPr marL="609600" indent="-609600" eaLnBrk="1" hangingPunct="1">
              <a:buFontTx/>
              <a:buNone/>
            </a:pPr>
            <a:r>
              <a:rPr lang="ru-RU" sz="1600" dirty="0">
                <a:solidFill>
                  <a:schemeClr val="folHlink"/>
                </a:solidFill>
              </a:rPr>
              <a:t>     </a:t>
            </a:r>
            <a:r>
              <a:rPr lang="ru-RU" sz="1600" dirty="0" smtClean="0">
                <a:solidFill>
                  <a:schemeClr val="folHlink"/>
                </a:solidFill>
              </a:rPr>
              <a:t>                      (</a:t>
            </a:r>
            <a:r>
              <a:rPr lang="ru-RU" sz="1600" dirty="0" err="1">
                <a:solidFill>
                  <a:schemeClr val="folHlink"/>
                </a:solidFill>
              </a:rPr>
              <a:t>Відповідальні</a:t>
            </a:r>
            <a:r>
              <a:rPr lang="ru-RU" sz="1600" dirty="0">
                <a:solidFill>
                  <a:schemeClr val="folHlink"/>
                </a:solidFill>
              </a:rPr>
              <a:t> Пархоменко О., </a:t>
            </a:r>
            <a:r>
              <a:rPr lang="ru-RU" sz="1600" dirty="0" err="1">
                <a:solidFill>
                  <a:schemeClr val="folHlink"/>
                </a:solidFill>
              </a:rPr>
              <a:t>творча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група</a:t>
            </a:r>
            <a:r>
              <a:rPr lang="ru-RU" sz="1600" dirty="0">
                <a:solidFill>
                  <a:schemeClr val="folHlink"/>
                </a:solidFill>
              </a:rPr>
              <a:t> «Школа </a:t>
            </a:r>
            <a:r>
              <a:rPr lang="ru-RU" sz="1600" dirty="0" err="1">
                <a:solidFill>
                  <a:schemeClr val="folHlink"/>
                </a:solidFill>
              </a:rPr>
              <a:t>мислення</a:t>
            </a:r>
            <a:r>
              <a:rPr lang="ru-RU" sz="1600" dirty="0">
                <a:solidFill>
                  <a:schemeClr val="folHlink"/>
                </a:solidFill>
              </a:rPr>
              <a:t>»)</a:t>
            </a:r>
          </a:p>
          <a:p>
            <a:pPr marL="609600" indent="-609600" eaLnBrk="1" hangingPunct="1">
              <a:buFontTx/>
              <a:buNone/>
            </a:pPr>
            <a:r>
              <a:rPr lang="ru-RU" sz="1600" dirty="0" smtClean="0">
                <a:solidFill>
                  <a:schemeClr val="folHlink"/>
                </a:solidFill>
              </a:rPr>
              <a:t>2.1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smtClean="0">
                <a:solidFill>
                  <a:schemeClr val="folHlink"/>
                </a:solidFill>
              </a:rPr>
              <a:t>   «</a:t>
            </a:r>
            <a:r>
              <a:rPr lang="ru-RU" sz="1600" dirty="0" err="1" smtClean="0">
                <a:solidFill>
                  <a:schemeClr val="folHlink"/>
                </a:solidFill>
              </a:rPr>
              <a:t>Впровадження</a:t>
            </a:r>
            <a:r>
              <a:rPr lang="ru-RU" sz="1600" dirty="0" smtClean="0">
                <a:solidFill>
                  <a:schemeClr val="folHlink"/>
                </a:solidFill>
              </a:rPr>
              <a:t> </a:t>
            </a:r>
            <a:r>
              <a:rPr lang="ru-RU" sz="1600" dirty="0">
                <a:solidFill>
                  <a:schemeClr val="folHlink"/>
                </a:solidFill>
              </a:rPr>
              <a:t>в </a:t>
            </a:r>
            <a:r>
              <a:rPr lang="ru-RU" sz="1600" dirty="0" err="1">
                <a:solidFill>
                  <a:schemeClr val="folHlink"/>
                </a:solidFill>
              </a:rPr>
              <a:t>освітній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процес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педагогіки</a:t>
            </a:r>
            <a:r>
              <a:rPr lang="ru-RU" sz="1600" dirty="0">
                <a:solidFill>
                  <a:schemeClr val="folHlink"/>
                </a:solidFill>
              </a:rPr>
              <a:t> партнерства для </a:t>
            </a:r>
            <a:r>
              <a:rPr lang="ru-RU" sz="1600" dirty="0" err="1">
                <a:solidFill>
                  <a:schemeClr val="folHlink"/>
                </a:solidFill>
              </a:rPr>
              <a:t>формування</a:t>
            </a:r>
            <a:r>
              <a:rPr lang="ru-RU" sz="1600" dirty="0">
                <a:solidFill>
                  <a:schemeClr val="folHlink"/>
                </a:solidFill>
              </a:rPr>
              <a:t> в </a:t>
            </a:r>
            <a:r>
              <a:rPr lang="ru-RU" sz="1600" dirty="0" err="1">
                <a:solidFill>
                  <a:schemeClr val="folHlink"/>
                </a:solidFill>
              </a:rPr>
              <a:t>дошкільників</a:t>
            </a:r>
            <a:r>
              <a:rPr lang="ru-RU" sz="1600" dirty="0">
                <a:solidFill>
                  <a:schemeClr val="folHlink"/>
                </a:solidFill>
              </a:rPr>
              <a:t> та </a:t>
            </a:r>
            <a:r>
              <a:rPr lang="ru-RU" sz="1600" dirty="0" err="1">
                <a:solidFill>
                  <a:schemeClr val="folHlink"/>
                </a:solidFill>
              </a:rPr>
              <a:t>молодших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школярів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соціально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доцільної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поведінки</a:t>
            </a:r>
            <a:r>
              <a:rPr lang="ru-RU" sz="1600" dirty="0">
                <a:solidFill>
                  <a:schemeClr val="folHlink"/>
                </a:solidFill>
              </a:rPr>
              <a:t>, у межах </a:t>
            </a:r>
            <a:r>
              <a:rPr lang="ru-RU" sz="1600" dirty="0" err="1">
                <a:solidFill>
                  <a:schemeClr val="folHlink"/>
                </a:solidFill>
              </a:rPr>
              <a:t>суспільного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руху</a:t>
            </a:r>
            <a:r>
              <a:rPr lang="ru-RU" sz="1600" dirty="0">
                <a:solidFill>
                  <a:schemeClr val="folHlink"/>
                </a:solidFill>
              </a:rPr>
              <a:t> - </a:t>
            </a:r>
            <a:r>
              <a:rPr lang="ru-RU" sz="1600" dirty="0" err="1">
                <a:solidFill>
                  <a:schemeClr val="folHlink"/>
                </a:solidFill>
              </a:rPr>
              <a:t>освіта</a:t>
            </a:r>
            <a:r>
              <a:rPr lang="ru-RU" sz="1600" dirty="0">
                <a:solidFill>
                  <a:schemeClr val="folHlink"/>
                </a:solidFill>
              </a:rPr>
              <a:t> для </a:t>
            </a:r>
            <a:r>
              <a:rPr lang="ru-RU" sz="1600" dirty="0" err="1">
                <a:solidFill>
                  <a:schemeClr val="folHlink"/>
                </a:solidFill>
              </a:rPr>
              <a:t>сталого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розвитку</a:t>
            </a:r>
            <a:r>
              <a:rPr lang="ru-RU" sz="1600" dirty="0">
                <a:solidFill>
                  <a:schemeClr val="folHlink"/>
                </a:solidFill>
              </a:rPr>
              <a:t>» ;</a:t>
            </a:r>
          </a:p>
          <a:p>
            <a:pPr marL="609600" indent="-609600" eaLnBrk="1" hangingPunct="1">
              <a:buFontTx/>
              <a:buNone/>
            </a:pPr>
            <a:r>
              <a:rPr lang="ru-RU" sz="1600" dirty="0">
                <a:solidFill>
                  <a:schemeClr val="folHlink"/>
                </a:solidFill>
              </a:rPr>
              <a:t>2.2. </a:t>
            </a:r>
            <a:r>
              <a:rPr lang="ru-RU" sz="1600" dirty="0" smtClean="0">
                <a:solidFill>
                  <a:schemeClr val="folHlink"/>
                </a:solidFill>
              </a:rPr>
              <a:t>  «</a:t>
            </a:r>
            <a:r>
              <a:rPr lang="ru-RU" sz="1600" dirty="0" err="1">
                <a:solidFill>
                  <a:schemeClr val="folHlink"/>
                </a:solidFill>
              </a:rPr>
              <a:t>Формування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культури</a:t>
            </a:r>
            <a:r>
              <a:rPr lang="ru-RU" sz="1600" dirty="0">
                <a:solidFill>
                  <a:schemeClr val="folHlink"/>
                </a:solidFill>
              </a:rPr>
              <a:t> критичного </a:t>
            </a:r>
            <a:r>
              <a:rPr lang="ru-RU" sz="1600" dirty="0" err="1">
                <a:solidFill>
                  <a:schemeClr val="folHlink"/>
                </a:solidFill>
              </a:rPr>
              <a:t>мислення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дошкільників</a:t>
            </a:r>
            <a:r>
              <a:rPr lang="ru-RU" sz="1600" dirty="0">
                <a:solidFill>
                  <a:schemeClr val="folHlink"/>
                </a:solidFill>
              </a:rPr>
              <a:t> та </a:t>
            </a:r>
            <a:r>
              <a:rPr lang="ru-RU" sz="1600" dirty="0" err="1">
                <a:solidFill>
                  <a:schemeClr val="folHlink"/>
                </a:solidFill>
              </a:rPr>
              <a:t>молодших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школярів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засобами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en-US" sz="1600" dirty="0">
                <a:solidFill>
                  <a:schemeClr val="folHlink"/>
                </a:solidFill>
              </a:rPr>
              <a:t>Stream – </a:t>
            </a:r>
            <a:r>
              <a:rPr lang="ru-RU" sz="1600" dirty="0" err="1">
                <a:solidFill>
                  <a:schemeClr val="folHlink"/>
                </a:solidFill>
              </a:rPr>
              <a:t>освіти</a:t>
            </a:r>
            <a:r>
              <a:rPr lang="ru-RU" sz="1600" dirty="0">
                <a:solidFill>
                  <a:schemeClr val="folHlink"/>
                </a:solidFill>
              </a:rPr>
              <a:t>».</a:t>
            </a:r>
          </a:p>
          <a:p>
            <a:pPr marL="609600" indent="-609600" eaLnBrk="1" hangingPunct="1">
              <a:buFontTx/>
              <a:buNone/>
            </a:pPr>
            <a:r>
              <a:rPr lang="ru-RU" sz="1600" dirty="0">
                <a:solidFill>
                  <a:schemeClr val="folHlink"/>
                </a:solidFill>
              </a:rPr>
              <a:t>3.	Про   визначення </a:t>
            </a:r>
            <a:r>
              <a:rPr lang="ru-RU" sz="1600" dirty="0" err="1">
                <a:solidFill>
                  <a:schemeClr val="folHlink"/>
                </a:solidFill>
              </a:rPr>
              <a:t>нової</a:t>
            </a:r>
            <a:r>
              <a:rPr lang="ru-RU" sz="1600" dirty="0">
                <a:solidFill>
                  <a:schemeClr val="folHlink"/>
                </a:solidFill>
              </a:rPr>
              <a:t> теми, над </a:t>
            </a:r>
            <a:r>
              <a:rPr lang="ru-RU" sz="1600" dirty="0" err="1">
                <a:solidFill>
                  <a:schemeClr val="folHlink"/>
                </a:solidFill>
              </a:rPr>
              <a:t>якою</a:t>
            </a:r>
            <a:r>
              <a:rPr lang="ru-RU" sz="1600" dirty="0">
                <a:solidFill>
                  <a:schemeClr val="folHlink"/>
                </a:solidFill>
              </a:rPr>
              <a:t> буде </a:t>
            </a:r>
            <a:r>
              <a:rPr lang="ru-RU" sz="1600" dirty="0" err="1">
                <a:solidFill>
                  <a:schemeClr val="folHlink"/>
                </a:solidFill>
              </a:rPr>
              <a:t>працювати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колектив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протягом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наступних</a:t>
            </a:r>
            <a:r>
              <a:rPr lang="ru-RU" sz="1600" dirty="0">
                <a:solidFill>
                  <a:schemeClr val="folHlink"/>
                </a:solidFill>
              </a:rPr>
              <a:t> 5 </a:t>
            </a:r>
            <a:r>
              <a:rPr lang="ru-RU" sz="1600" dirty="0" err="1" smtClean="0">
                <a:solidFill>
                  <a:schemeClr val="folHlink"/>
                </a:solidFill>
              </a:rPr>
              <a:t>років</a:t>
            </a:r>
            <a:r>
              <a:rPr lang="ru-RU" sz="1600" dirty="0" smtClean="0">
                <a:solidFill>
                  <a:schemeClr val="folHlink"/>
                </a:solidFill>
              </a:rPr>
              <a:t>.                                                        (</a:t>
            </a:r>
            <a:r>
              <a:rPr lang="ru-RU" sz="1600" dirty="0">
                <a:solidFill>
                  <a:schemeClr val="folHlink"/>
                </a:solidFill>
              </a:rPr>
              <a:t>Зуб Л.В.) </a:t>
            </a:r>
          </a:p>
          <a:p>
            <a:pPr marL="609600" indent="-609600" eaLnBrk="1" hangingPunct="1">
              <a:buFontTx/>
              <a:buNone/>
            </a:pPr>
            <a:r>
              <a:rPr lang="ru-RU" sz="1600" dirty="0">
                <a:solidFill>
                  <a:schemeClr val="folHlink"/>
                </a:solidFill>
              </a:rPr>
              <a:t>4.	 Про   схвалення  «ПОЛОЖЕННЯ  про </a:t>
            </a:r>
            <a:r>
              <a:rPr lang="ru-RU" sz="1600" dirty="0" err="1">
                <a:solidFill>
                  <a:schemeClr val="folHlink"/>
                </a:solidFill>
              </a:rPr>
              <a:t>цифрову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безпеку</a:t>
            </a:r>
            <a:r>
              <a:rPr lang="ru-RU" sz="1600" dirty="0">
                <a:solidFill>
                  <a:schemeClr val="folHlink"/>
                </a:solidFill>
              </a:rPr>
              <a:t>» ЗПШ «</a:t>
            </a:r>
            <a:r>
              <a:rPr lang="ru-RU" sz="1600" dirty="0" err="1">
                <a:solidFill>
                  <a:schemeClr val="folHlink"/>
                </a:solidFill>
              </a:rPr>
              <a:t>Еврика</a:t>
            </a:r>
            <a:r>
              <a:rPr lang="ru-RU" sz="1600" dirty="0">
                <a:solidFill>
                  <a:schemeClr val="folHlink"/>
                </a:solidFill>
              </a:rPr>
              <a:t>»         </a:t>
            </a:r>
          </a:p>
          <a:p>
            <a:pPr marL="609600" indent="-609600" eaLnBrk="1" hangingPunct="1">
              <a:buFontTx/>
              <a:buNone/>
            </a:pPr>
            <a:r>
              <a:rPr lang="ru-RU" sz="1600" dirty="0">
                <a:solidFill>
                  <a:schemeClr val="folHlink"/>
                </a:solidFill>
              </a:rPr>
              <a:t>                                                                                                           </a:t>
            </a:r>
            <a:r>
              <a:rPr lang="ru-RU" sz="1600" dirty="0" smtClean="0">
                <a:solidFill>
                  <a:schemeClr val="folHlink"/>
                </a:solidFill>
              </a:rPr>
              <a:t>      (</a:t>
            </a:r>
            <a:r>
              <a:rPr lang="ru-RU" sz="1600" dirty="0">
                <a:solidFill>
                  <a:schemeClr val="folHlink"/>
                </a:solidFill>
              </a:rPr>
              <a:t>Зуб Л.В.)</a:t>
            </a:r>
          </a:p>
          <a:p>
            <a:pPr marL="609600" indent="-609600" eaLnBrk="1" hangingPunct="1">
              <a:buFontTx/>
              <a:buNone/>
            </a:pPr>
            <a:r>
              <a:rPr lang="ru-RU" sz="1600" dirty="0">
                <a:solidFill>
                  <a:schemeClr val="folHlink"/>
                </a:solidFill>
              </a:rPr>
              <a:t>5.	Про  схвалення «ПОЛОЖЕННЯ  про </a:t>
            </a:r>
            <a:r>
              <a:rPr lang="ru-RU" sz="1600" dirty="0" err="1">
                <a:solidFill>
                  <a:schemeClr val="folHlink"/>
                </a:solidFill>
              </a:rPr>
              <a:t>моніторинг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якості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освіти</a:t>
            </a:r>
            <a:r>
              <a:rPr lang="ru-RU" sz="1600" dirty="0">
                <a:solidFill>
                  <a:schemeClr val="folHlink"/>
                </a:solidFill>
              </a:rPr>
              <a:t>» ЗПШ «</a:t>
            </a:r>
            <a:r>
              <a:rPr lang="ru-RU" sz="1600" dirty="0" err="1">
                <a:solidFill>
                  <a:schemeClr val="folHlink"/>
                </a:solidFill>
              </a:rPr>
              <a:t>Еврика</a:t>
            </a:r>
            <a:r>
              <a:rPr lang="ru-RU" sz="1600" dirty="0">
                <a:solidFill>
                  <a:schemeClr val="folHlink"/>
                </a:solidFill>
              </a:rPr>
              <a:t>»                                                                                        </a:t>
            </a:r>
            <a:r>
              <a:rPr lang="ru-RU" sz="1600" dirty="0" smtClean="0">
                <a:solidFill>
                  <a:schemeClr val="folHlink"/>
                </a:solidFill>
              </a:rPr>
              <a:t> </a:t>
            </a:r>
            <a:r>
              <a:rPr lang="ru-RU" sz="1600" dirty="0">
                <a:solidFill>
                  <a:schemeClr val="folHlink"/>
                </a:solidFill>
              </a:rPr>
              <a:t>(Зуб Л.В.)   </a:t>
            </a:r>
          </a:p>
          <a:p>
            <a:pPr marL="609600" indent="-609600" eaLnBrk="1" hangingPunct="1">
              <a:buFontTx/>
              <a:buNone/>
            </a:pPr>
            <a:r>
              <a:rPr lang="ru-RU" sz="1600" dirty="0">
                <a:solidFill>
                  <a:schemeClr val="folHlink"/>
                </a:solidFill>
              </a:rPr>
              <a:t>6.	Про </a:t>
            </a:r>
            <a:r>
              <a:rPr lang="ru-RU" sz="1600" dirty="0" err="1">
                <a:solidFill>
                  <a:schemeClr val="folHlink"/>
                </a:solidFill>
              </a:rPr>
              <a:t>затвердження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сертифікатів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педагогічних</a:t>
            </a: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ru-RU" sz="1600" dirty="0" err="1">
                <a:solidFill>
                  <a:schemeClr val="folHlink"/>
                </a:solidFill>
              </a:rPr>
              <a:t>працівників</a:t>
            </a:r>
            <a:r>
              <a:rPr lang="ru-RU" sz="1600" dirty="0">
                <a:solidFill>
                  <a:schemeClr val="folHlink"/>
                </a:solidFill>
              </a:rPr>
              <a:t> ЗПШ «</a:t>
            </a:r>
            <a:r>
              <a:rPr lang="ru-RU" sz="1600" dirty="0" err="1">
                <a:solidFill>
                  <a:schemeClr val="folHlink"/>
                </a:solidFill>
              </a:rPr>
              <a:t>Еврика</a:t>
            </a:r>
            <a:r>
              <a:rPr lang="ru-RU" sz="1600" dirty="0">
                <a:solidFill>
                  <a:schemeClr val="folHlink"/>
                </a:solidFill>
              </a:rPr>
              <a:t>».  </a:t>
            </a:r>
          </a:p>
          <a:p>
            <a:pPr marL="609600" indent="-609600" eaLnBrk="1" hangingPunct="1">
              <a:buFontTx/>
              <a:buNone/>
            </a:pPr>
            <a:r>
              <a:rPr lang="ru-RU" sz="1600" dirty="0">
                <a:solidFill>
                  <a:schemeClr val="folHlink"/>
                </a:solidFill>
              </a:rPr>
              <a:t>                                                                                                    (Пархоменко О.)</a:t>
            </a:r>
          </a:p>
          <a:p>
            <a:pPr marL="609600" indent="-609600"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171450"/>
            <a:ext cx="6870700" cy="1052513"/>
          </a:xfrm>
        </p:spPr>
        <p:txBody>
          <a:bodyPr/>
          <a:lstStyle/>
          <a:p>
            <a:pPr eaLnBrk="1" hangingPunct="1"/>
            <a:r>
              <a:rPr lang="uk-UA" sz="4000" b="1" dirty="0" err="1" smtClean="0">
                <a:solidFill>
                  <a:schemeClr val="tx2"/>
                </a:solidFill>
              </a:rPr>
              <a:t>Проєкт</a:t>
            </a:r>
            <a:r>
              <a:rPr lang="uk-UA" sz="4000" b="1" dirty="0" smtClean="0">
                <a:solidFill>
                  <a:schemeClr val="tx2"/>
                </a:solidFill>
              </a:rPr>
              <a:t> рішення</a:t>
            </a:r>
            <a:endParaRPr lang="ru-RU" sz="4000" b="1" dirty="0" smtClean="0">
              <a:solidFill>
                <a:schemeClr val="tx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81062"/>
            <a:ext cx="8352928" cy="449215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400" b="1" dirty="0" smtClean="0">
                <a:solidFill>
                  <a:schemeClr val="hlink"/>
                </a:solidFill>
              </a:rPr>
              <a:t>1.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smtClean="0">
                <a:solidFill>
                  <a:schemeClr val="hlink"/>
                </a:solidFill>
              </a:rPr>
              <a:t>Роботу над темою  </a:t>
            </a:r>
            <a:r>
              <a:rPr lang="ru-RU" sz="2400" b="1" dirty="0">
                <a:solidFill>
                  <a:schemeClr val="hlink"/>
                </a:solidFill>
              </a:rPr>
              <a:t>«</a:t>
            </a:r>
            <a:r>
              <a:rPr lang="ru-RU" sz="2400" b="1" dirty="0" err="1">
                <a:solidFill>
                  <a:schemeClr val="hlink"/>
                </a:solidFill>
              </a:rPr>
              <a:t>Впровадження</a:t>
            </a:r>
            <a:r>
              <a:rPr lang="ru-RU" sz="2400" b="1" dirty="0">
                <a:solidFill>
                  <a:schemeClr val="hlink"/>
                </a:solidFill>
              </a:rPr>
              <a:t> Базового компоненту та Нового </a:t>
            </a:r>
            <a:r>
              <a:rPr lang="ru-RU" sz="2400" b="1" dirty="0" err="1">
                <a:solidFill>
                  <a:schemeClr val="hlink"/>
                </a:solidFill>
              </a:rPr>
              <a:t>Держстандарту</a:t>
            </a:r>
            <a:r>
              <a:rPr lang="ru-RU" sz="2400" b="1" dirty="0">
                <a:solidFill>
                  <a:schemeClr val="hlink"/>
                </a:solidFill>
              </a:rPr>
              <a:t> шляхом </a:t>
            </a:r>
            <a:r>
              <a:rPr lang="ru-RU" sz="2400" b="1" dirty="0" err="1">
                <a:solidFill>
                  <a:schemeClr val="hlink"/>
                </a:solidFill>
              </a:rPr>
              <a:t>активізації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процесу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пізнання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здобувачів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освіти</a:t>
            </a:r>
            <a:r>
              <a:rPr lang="ru-RU" sz="2400" b="1" dirty="0">
                <a:solidFill>
                  <a:schemeClr val="hlink"/>
                </a:solidFill>
              </a:rPr>
              <a:t>» </a:t>
            </a:r>
            <a:r>
              <a:rPr lang="ru-RU" sz="2400" b="1" dirty="0" err="1" smtClean="0">
                <a:solidFill>
                  <a:schemeClr val="hlink"/>
                </a:solidFill>
              </a:rPr>
              <a:t>вважати</a:t>
            </a:r>
            <a:r>
              <a:rPr lang="ru-RU" sz="2400" b="1" dirty="0" smtClean="0">
                <a:solidFill>
                  <a:schemeClr val="hlink"/>
                </a:solidFill>
              </a:rPr>
              <a:t> </a:t>
            </a:r>
            <a:r>
              <a:rPr lang="ru-RU" sz="2400" b="1" dirty="0" err="1" smtClean="0">
                <a:solidFill>
                  <a:schemeClr val="hlink"/>
                </a:solidFill>
              </a:rPr>
              <a:t>завершеною.Ц</a:t>
            </a:r>
            <a:r>
              <a:rPr lang="uk-UA" sz="2400" b="1" dirty="0" err="1" smtClean="0">
                <a:solidFill>
                  <a:schemeClr val="hlink"/>
                </a:solidFill>
              </a:rPr>
              <a:t>ілі</a:t>
            </a:r>
            <a:r>
              <a:rPr lang="uk-UA" sz="2400" b="1" dirty="0" smtClean="0">
                <a:solidFill>
                  <a:schemeClr val="hlink"/>
                </a:solidFill>
              </a:rPr>
              <a:t>, задачі, </a:t>
            </a:r>
            <a:r>
              <a:rPr lang="uk-UA" sz="2400" b="1" dirty="0">
                <a:solidFill>
                  <a:schemeClr val="hlink"/>
                </a:solidFill>
              </a:rPr>
              <a:t>п</a:t>
            </a:r>
            <a:r>
              <a:rPr lang="uk-UA" sz="2400" b="1" dirty="0" smtClean="0">
                <a:solidFill>
                  <a:schemeClr val="hlink"/>
                </a:solidFill>
              </a:rPr>
              <a:t>оставлені на початку роботи над темою, виконані в повному обсязі.</a:t>
            </a:r>
            <a:r>
              <a:rPr lang="ru-RU" sz="2400" b="1" dirty="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chemeClr val="hlink"/>
                </a:solidFill>
              </a:rPr>
              <a:t>2. </a:t>
            </a:r>
            <a:r>
              <a:rPr lang="ru-RU" sz="2400" b="1" dirty="0" err="1">
                <a:solidFill>
                  <a:schemeClr val="hlink"/>
                </a:solidFill>
              </a:rPr>
              <a:t>Забезпечити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виконання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ст.ст</a:t>
            </a:r>
            <a:r>
              <a:rPr lang="ru-RU" sz="2400" b="1" dirty="0">
                <a:solidFill>
                  <a:schemeClr val="hlink"/>
                </a:solidFill>
              </a:rPr>
              <a:t>. 10, 53 </a:t>
            </a:r>
            <a:r>
              <a:rPr lang="ru-RU" sz="2400" b="1" dirty="0" err="1">
                <a:solidFill>
                  <a:schemeClr val="hlink"/>
                </a:solidFill>
              </a:rPr>
              <a:t>Конституції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України</a:t>
            </a:r>
            <a:r>
              <a:rPr lang="ru-RU" sz="2400" b="1" dirty="0">
                <a:solidFill>
                  <a:schemeClr val="hlink"/>
                </a:solidFill>
              </a:rPr>
              <a:t>, </a:t>
            </a:r>
            <a:r>
              <a:rPr lang="ru-RU" sz="2400" b="1" dirty="0" err="1">
                <a:solidFill>
                  <a:schemeClr val="hlink"/>
                </a:solidFill>
              </a:rPr>
              <a:t>вимог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законів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України</a:t>
            </a:r>
            <a:r>
              <a:rPr lang="ru-RU" sz="2400" b="1" dirty="0">
                <a:solidFill>
                  <a:schemeClr val="hlink"/>
                </a:solidFill>
              </a:rPr>
              <a:t> «Про </a:t>
            </a:r>
            <a:r>
              <a:rPr lang="ru-RU" sz="2400" b="1" dirty="0" err="1">
                <a:solidFill>
                  <a:schemeClr val="hlink"/>
                </a:solidFill>
              </a:rPr>
              <a:t>освіту</a:t>
            </a:r>
            <a:r>
              <a:rPr lang="ru-RU" sz="2400" b="1" dirty="0">
                <a:solidFill>
                  <a:schemeClr val="hlink"/>
                </a:solidFill>
              </a:rPr>
              <a:t>», «Про </a:t>
            </a:r>
            <a:r>
              <a:rPr lang="ru-RU" sz="2400" b="1" dirty="0" err="1">
                <a:solidFill>
                  <a:schemeClr val="hlink"/>
                </a:solidFill>
              </a:rPr>
              <a:t>повну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загальну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середню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освіту</a:t>
            </a:r>
            <a:r>
              <a:rPr lang="ru-RU" sz="2400" b="1" dirty="0">
                <a:solidFill>
                  <a:schemeClr val="hlink"/>
                </a:solidFill>
              </a:rPr>
              <a:t>», </a:t>
            </a:r>
            <a:r>
              <a:rPr lang="ru-RU" sz="2400" b="1" dirty="0" err="1">
                <a:solidFill>
                  <a:schemeClr val="hlink"/>
                </a:solidFill>
              </a:rPr>
              <a:t>основних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положень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Концепції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реалізації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державної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політики</a:t>
            </a:r>
            <a:r>
              <a:rPr lang="ru-RU" sz="2400" b="1" dirty="0">
                <a:solidFill>
                  <a:schemeClr val="hlink"/>
                </a:solidFill>
              </a:rPr>
              <a:t> у </a:t>
            </a:r>
            <a:r>
              <a:rPr lang="ru-RU" sz="2400" b="1" dirty="0" err="1">
                <a:solidFill>
                  <a:schemeClr val="hlink"/>
                </a:solidFill>
              </a:rPr>
              <a:t>сфері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реформування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загальної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середньої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освіти</a:t>
            </a:r>
            <a:r>
              <a:rPr lang="ru-RU" sz="2400" b="1" dirty="0">
                <a:solidFill>
                  <a:schemeClr val="hlink"/>
                </a:solidFill>
              </a:rPr>
              <a:t> «Нова </a:t>
            </a:r>
            <a:r>
              <a:rPr lang="ru-RU" sz="2400" b="1" dirty="0" err="1">
                <a:solidFill>
                  <a:schemeClr val="hlink"/>
                </a:solidFill>
              </a:rPr>
              <a:t>українська</a:t>
            </a:r>
            <a:r>
              <a:rPr lang="ru-RU" sz="2400" b="1" dirty="0">
                <a:solidFill>
                  <a:schemeClr val="hlink"/>
                </a:solidFill>
              </a:rPr>
              <a:t> школа» на </a:t>
            </a:r>
            <a:r>
              <a:rPr lang="ru-RU" sz="2400" b="1" dirty="0" err="1">
                <a:solidFill>
                  <a:schemeClr val="hlink"/>
                </a:solidFill>
              </a:rPr>
              <a:t>період</a:t>
            </a:r>
            <a:r>
              <a:rPr lang="ru-RU" sz="2400" b="1" dirty="0">
                <a:solidFill>
                  <a:schemeClr val="hlink"/>
                </a:solidFill>
              </a:rPr>
              <a:t> до 2029 року, Указу Президента </a:t>
            </a:r>
            <a:r>
              <a:rPr lang="ru-RU" sz="2400" b="1" dirty="0" err="1">
                <a:solidFill>
                  <a:schemeClr val="hlink"/>
                </a:solidFill>
              </a:rPr>
              <a:t>України</a:t>
            </a:r>
            <a:r>
              <a:rPr lang="ru-RU" sz="2400" b="1" dirty="0">
                <a:solidFill>
                  <a:schemeClr val="hlink"/>
                </a:solidFill>
              </a:rPr>
              <a:t> «Про </a:t>
            </a:r>
            <a:r>
              <a:rPr lang="ru-RU" sz="2400" b="1" dirty="0" err="1">
                <a:solidFill>
                  <a:schemeClr val="hlink"/>
                </a:solidFill>
              </a:rPr>
              <a:t>невідкладні</a:t>
            </a:r>
            <a:r>
              <a:rPr lang="ru-RU" sz="2400" b="1" dirty="0">
                <a:solidFill>
                  <a:schemeClr val="hlink"/>
                </a:solidFill>
              </a:rPr>
              <a:t> заходи </a:t>
            </a:r>
            <a:r>
              <a:rPr lang="ru-RU" sz="2400" b="1" dirty="0" err="1">
                <a:solidFill>
                  <a:schemeClr val="hlink"/>
                </a:solidFill>
              </a:rPr>
              <a:t>щодо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забезпечення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функціонування</a:t>
            </a:r>
            <a:r>
              <a:rPr lang="ru-RU" sz="2400" b="1" dirty="0">
                <a:solidFill>
                  <a:schemeClr val="hlink"/>
                </a:solidFill>
              </a:rPr>
              <a:t> та </a:t>
            </a:r>
            <a:r>
              <a:rPr lang="ru-RU" sz="2400" b="1" dirty="0" err="1">
                <a:solidFill>
                  <a:schemeClr val="hlink"/>
                </a:solidFill>
              </a:rPr>
              <a:t>розвитку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освіти</a:t>
            </a:r>
            <a:r>
              <a:rPr lang="ru-RU" sz="2400" b="1" dirty="0">
                <a:solidFill>
                  <a:schemeClr val="hlink"/>
                </a:solidFill>
              </a:rPr>
              <a:t> в </a:t>
            </a:r>
            <a:r>
              <a:rPr lang="ru-RU" sz="2400" b="1" dirty="0" err="1">
                <a:solidFill>
                  <a:schemeClr val="hlink"/>
                </a:solidFill>
              </a:rPr>
              <a:t>Україні</a:t>
            </a:r>
            <a:r>
              <a:rPr lang="ru-RU" sz="2400" b="1" dirty="0">
                <a:solidFill>
                  <a:schemeClr val="hlink"/>
                </a:solidFill>
              </a:rPr>
              <a:t>», «Про </a:t>
            </a:r>
            <a:r>
              <a:rPr lang="ru-RU" sz="2400" b="1" dirty="0" err="1">
                <a:solidFill>
                  <a:schemeClr val="hlink"/>
                </a:solidFill>
              </a:rPr>
              <a:t>додаткові</a:t>
            </a:r>
            <a:r>
              <a:rPr lang="ru-RU" sz="2400" b="1" dirty="0">
                <a:solidFill>
                  <a:schemeClr val="hlink"/>
                </a:solidFill>
              </a:rPr>
              <a:t> заходи </a:t>
            </a:r>
            <a:r>
              <a:rPr lang="ru-RU" sz="2400" b="1" dirty="0" err="1">
                <a:solidFill>
                  <a:schemeClr val="hlink"/>
                </a:solidFill>
              </a:rPr>
              <a:t>щодо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підвищення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якості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освіти</a:t>
            </a:r>
            <a:r>
              <a:rPr lang="ru-RU" sz="2400" b="1" dirty="0">
                <a:solidFill>
                  <a:schemeClr val="hlink"/>
                </a:solidFill>
              </a:rPr>
              <a:t> в </a:t>
            </a:r>
            <a:r>
              <a:rPr lang="ru-RU" sz="2400" b="1" dirty="0" err="1">
                <a:solidFill>
                  <a:schemeClr val="hlink"/>
                </a:solidFill>
              </a:rPr>
              <a:t>Україні</a:t>
            </a:r>
            <a:r>
              <a:rPr lang="ru-RU" sz="2400" b="1" dirty="0">
                <a:solidFill>
                  <a:schemeClr val="hlink"/>
                </a:solidFill>
              </a:rPr>
              <a:t>», «Про заходи </a:t>
            </a:r>
            <a:r>
              <a:rPr lang="ru-RU" sz="2400" b="1" dirty="0" err="1">
                <a:solidFill>
                  <a:schemeClr val="hlink"/>
                </a:solidFill>
              </a:rPr>
              <a:t>щодо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забезпечення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пріоритетного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розвитку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освіти</a:t>
            </a:r>
            <a:r>
              <a:rPr lang="ru-RU" sz="2400" b="1" dirty="0">
                <a:solidFill>
                  <a:schemeClr val="hlink"/>
                </a:solidFill>
              </a:rPr>
              <a:t> в </a:t>
            </a:r>
            <a:r>
              <a:rPr lang="ru-RU" sz="2400" b="1" dirty="0" err="1">
                <a:solidFill>
                  <a:schemeClr val="hlink"/>
                </a:solidFill>
              </a:rPr>
              <a:t>Україні</a:t>
            </a:r>
            <a:r>
              <a:rPr lang="ru-RU" sz="2400" b="1" dirty="0">
                <a:solidFill>
                  <a:schemeClr val="hlink"/>
                </a:solidFill>
              </a:rPr>
              <a:t>  </a:t>
            </a:r>
            <a:endParaRPr lang="ru-RU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628800"/>
            <a:ext cx="7447284" cy="2736304"/>
          </a:xfrm>
        </p:spPr>
        <p:txBody>
          <a:bodyPr/>
          <a:lstStyle/>
          <a:p>
            <a:pPr algn="l" eaLnBrk="1" hangingPunct="1"/>
            <a:r>
              <a:rPr lang="uk-UA" sz="2000" dirty="0" smtClean="0">
                <a:solidFill>
                  <a:srgbClr val="00B050"/>
                </a:solidFill>
              </a:rPr>
              <a:t>3.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Визначити</a:t>
            </a:r>
            <a:r>
              <a:rPr lang="ru-RU" sz="2000" dirty="0" smtClean="0">
                <a:solidFill>
                  <a:srgbClr val="00B050"/>
                </a:solidFill>
              </a:rPr>
              <a:t>  тему, </a:t>
            </a:r>
            <a:r>
              <a:rPr lang="ru-RU" sz="2000" dirty="0">
                <a:solidFill>
                  <a:srgbClr val="00B050"/>
                </a:solidFill>
              </a:rPr>
              <a:t>над </a:t>
            </a:r>
            <a:r>
              <a:rPr lang="ru-RU" sz="2000" dirty="0" err="1">
                <a:solidFill>
                  <a:srgbClr val="00B050"/>
                </a:solidFill>
              </a:rPr>
              <a:t>якою</a:t>
            </a:r>
            <a:r>
              <a:rPr lang="ru-RU" sz="2000" dirty="0">
                <a:solidFill>
                  <a:srgbClr val="00B050"/>
                </a:solidFill>
              </a:rPr>
              <a:t> буде </a:t>
            </a:r>
            <a:r>
              <a:rPr lang="ru-RU" sz="2000" dirty="0" err="1">
                <a:solidFill>
                  <a:srgbClr val="00B050"/>
                </a:solidFill>
              </a:rPr>
              <a:t>працювати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колектив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протягом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наступних</a:t>
            </a:r>
            <a:r>
              <a:rPr lang="ru-RU" sz="2000" dirty="0">
                <a:solidFill>
                  <a:srgbClr val="00B050"/>
                </a:solidFill>
              </a:rPr>
              <a:t> 5 </a:t>
            </a:r>
            <a:r>
              <a:rPr lang="ru-RU" sz="2000" dirty="0" err="1" smtClean="0">
                <a:solidFill>
                  <a:srgbClr val="00B050"/>
                </a:solidFill>
              </a:rPr>
              <a:t>років</a:t>
            </a:r>
            <a:r>
              <a:rPr lang="ru-RU" sz="2000" dirty="0" smtClean="0">
                <a:solidFill>
                  <a:srgbClr val="00B050"/>
                </a:solidFill>
              </a:rPr>
              <a:t> «</a:t>
            </a:r>
            <a:r>
              <a:rPr lang="ru-RU" sz="2000" dirty="0" err="1" smtClean="0">
                <a:solidFill>
                  <a:srgbClr val="00B050"/>
                </a:solidFill>
              </a:rPr>
              <a:t>Формування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соціально-громадянської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компетентності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дітей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дошкільного</a:t>
            </a:r>
            <a:r>
              <a:rPr lang="ru-RU" sz="2000" dirty="0">
                <a:solidFill>
                  <a:srgbClr val="00B050"/>
                </a:solidFill>
              </a:rPr>
              <a:t> та </a:t>
            </a:r>
            <a:r>
              <a:rPr lang="ru-RU" sz="2000" dirty="0" err="1">
                <a:solidFill>
                  <a:srgbClr val="00B050"/>
                </a:solidFill>
              </a:rPr>
              <a:t>молодшого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шкільного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віку</a:t>
            </a:r>
            <a:r>
              <a:rPr lang="ru-RU" sz="2000" dirty="0">
                <a:solidFill>
                  <a:srgbClr val="00B050"/>
                </a:solidFill>
              </a:rPr>
              <a:t> в </a:t>
            </a:r>
            <a:r>
              <a:rPr lang="ru-RU" sz="2000" dirty="0" err="1">
                <a:solidFill>
                  <a:srgbClr val="00B050"/>
                </a:solidFill>
              </a:rPr>
              <a:t>сучасному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соціокультурному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середовищі</a:t>
            </a:r>
            <a:r>
              <a:rPr lang="ru-RU" sz="2000" dirty="0" smtClean="0">
                <a:solidFill>
                  <a:srgbClr val="00B050"/>
                </a:solidFill>
              </a:rPr>
              <a:t>».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4.</a:t>
            </a:r>
            <a:r>
              <a:rPr lang="uk-UA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С</a:t>
            </a:r>
            <a:r>
              <a:rPr lang="ru-RU" sz="2000" dirty="0" err="1" smtClean="0">
                <a:solidFill>
                  <a:srgbClr val="00B050"/>
                </a:solidFill>
              </a:rPr>
              <a:t>хвалити</a:t>
            </a:r>
            <a:r>
              <a:rPr lang="ru-RU" sz="2000" dirty="0" smtClean="0">
                <a:solidFill>
                  <a:srgbClr val="00B050"/>
                </a:solidFill>
              </a:rPr>
              <a:t>   </a:t>
            </a:r>
            <a:r>
              <a:rPr lang="ru-RU" sz="2000" dirty="0">
                <a:solidFill>
                  <a:srgbClr val="00B050"/>
                </a:solidFill>
              </a:rPr>
              <a:t>«ПОЛОЖЕННЯ  про </a:t>
            </a:r>
            <a:r>
              <a:rPr lang="ru-RU" sz="2000" dirty="0" err="1">
                <a:solidFill>
                  <a:srgbClr val="00B050"/>
                </a:solidFill>
              </a:rPr>
              <a:t>цифрову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безпеку</a:t>
            </a:r>
            <a:r>
              <a:rPr lang="ru-RU" sz="2000" dirty="0">
                <a:solidFill>
                  <a:srgbClr val="00B050"/>
                </a:solidFill>
              </a:rPr>
              <a:t>» ЗПШ «</a:t>
            </a:r>
            <a:r>
              <a:rPr lang="ru-RU" sz="2000" dirty="0" err="1">
                <a:solidFill>
                  <a:srgbClr val="00B050"/>
                </a:solidFill>
              </a:rPr>
              <a:t>Еврика</a:t>
            </a:r>
            <a:r>
              <a:rPr lang="ru-RU" sz="2000" dirty="0">
                <a:solidFill>
                  <a:srgbClr val="00B050"/>
                </a:solidFill>
              </a:rPr>
              <a:t>» </a:t>
            </a:r>
            <a:r>
              <a:rPr lang="ru-RU" sz="2000" dirty="0" smtClean="0">
                <a:solidFill>
                  <a:srgbClr val="00B050"/>
                </a:solidFill>
              </a:rPr>
              <a:t>.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00B050"/>
                </a:solidFill>
              </a:rPr>
              <a:t>5</a:t>
            </a:r>
            <a:r>
              <a:rPr lang="ru-RU" sz="2000" dirty="0">
                <a:solidFill>
                  <a:srgbClr val="00B050"/>
                </a:solidFill>
              </a:rPr>
              <a:t>. </a:t>
            </a:r>
            <a:r>
              <a:rPr lang="ru-RU" sz="2000" dirty="0" err="1" smtClean="0">
                <a:solidFill>
                  <a:srgbClr val="00B050"/>
                </a:solidFill>
              </a:rPr>
              <a:t>Схвалити</a:t>
            </a:r>
            <a:r>
              <a:rPr lang="ru-RU" sz="2000" dirty="0" smtClean="0">
                <a:solidFill>
                  <a:srgbClr val="00B050"/>
                </a:solidFill>
              </a:rPr>
              <a:t>  </a:t>
            </a:r>
            <a:r>
              <a:rPr lang="ru-RU" sz="2000" dirty="0">
                <a:solidFill>
                  <a:srgbClr val="00B050"/>
                </a:solidFill>
              </a:rPr>
              <a:t>«ПОЛОЖЕННЯ  про </a:t>
            </a:r>
            <a:r>
              <a:rPr lang="ru-RU" sz="2000" dirty="0" err="1">
                <a:solidFill>
                  <a:srgbClr val="00B050"/>
                </a:solidFill>
              </a:rPr>
              <a:t>моніторинг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якості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освіти</a:t>
            </a:r>
            <a:r>
              <a:rPr lang="ru-RU" sz="2000" dirty="0">
                <a:solidFill>
                  <a:srgbClr val="00B050"/>
                </a:solidFill>
              </a:rPr>
              <a:t>» ЗПШ «</a:t>
            </a:r>
            <a:r>
              <a:rPr lang="ru-RU" sz="2000" dirty="0" err="1">
                <a:solidFill>
                  <a:srgbClr val="00B050"/>
                </a:solidFill>
              </a:rPr>
              <a:t>Еврика</a:t>
            </a:r>
            <a:r>
              <a:rPr lang="ru-RU" sz="2000" dirty="0" smtClean="0">
                <a:solidFill>
                  <a:srgbClr val="00B050"/>
                </a:solidFill>
              </a:rPr>
              <a:t>»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smtClean="0">
                <a:solidFill>
                  <a:srgbClr val="00B050"/>
                </a:solidFill>
              </a:rPr>
              <a:t>6. </a:t>
            </a:r>
            <a:r>
              <a:rPr lang="ru-RU" sz="2000" dirty="0" err="1" smtClean="0">
                <a:solidFill>
                  <a:srgbClr val="00B050"/>
                </a:solidFill>
              </a:rPr>
              <a:t>Затвердити</a:t>
            </a:r>
            <a:r>
              <a:rPr lang="ru-RU" sz="2000" dirty="0" smtClean="0">
                <a:solidFill>
                  <a:srgbClr val="00B050"/>
                </a:solidFill>
              </a:rPr>
              <a:t>  </a:t>
            </a:r>
            <a:r>
              <a:rPr lang="ru-RU" sz="2000" dirty="0" err="1" smtClean="0">
                <a:solidFill>
                  <a:srgbClr val="00B050"/>
                </a:solidFill>
              </a:rPr>
              <a:t>сертифікати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педагогічних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працівників</a:t>
            </a:r>
            <a:r>
              <a:rPr lang="ru-RU" sz="2000" dirty="0">
                <a:solidFill>
                  <a:srgbClr val="00B050"/>
                </a:solidFill>
              </a:rPr>
              <a:t> ЗПШ «</a:t>
            </a:r>
            <a:r>
              <a:rPr lang="ru-RU" sz="2000" dirty="0" err="1">
                <a:solidFill>
                  <a:srgbClr val="00B050"/>
                </a:solidFill>
              </a:rPr>
              <a:t>Еврика</a:t>
            </a:r>
            <a:r>
              <a:rPr lang="ru-RU" sz="2000" dirty="0" smtClean="0">
                <a:solidFill>
                  <a:srgbClr val="00B050"/>
                </a:solidFill>
              </a:rPr>
              <a:t>» (список </a:t>
            </a:r>
            <a:r>
              <a:rPr lang="ru-RU" sz="2000" dirty="0" err="1" smtClean="0">
                <a:solidFill>
                  <a:srgbClr val="00B050"/>
                </a:solidFill>
              </a:rPr>
              <a:t>додається</a:t>
            </a:r>
            <a:r>
              <a:rPr lang="ru-RU" sz="2000" dirty="0" smtClean="0">
                <a:solidFill>
                  <a:srgbClr val="00B050"/>
                </a:solidFill>
              </a:rPr>
              <a:t>) </a:t>
            </a:r>
            <a:r>
              <a:rPr lang="ru-RU" sz="2000" dirty="0">
                <a:solidFill>
                  <a:srgbClr val="00B050"/>
                </a:solidFill>
              </a:rPr>
              <a:t/>
            </a:r>
            <a:br>
              <a:rPr lang="ru-RU" sz="2000" dirty="0">
                <a:solidFill>
                  <a:srgbClr val="00B050"/>
                </a:solidFill>
              </a:rPr>
            </a:br>
            <a:r>
              <a:rPr lang="ru-RU" sz="2000" dirty="0">
                <a:solidFill>
                  <a:srgbClr val="00B050"/>
                </a:solidFill>
              </a:rPr>
              <a:t>                                                                                                  </a:t>
            </a:r>
            <a:endParaRPr lang="ru-RU" sz="2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171450"/>
            <a:ext cx="6870700" cy="1125538"/>
          </a:xfrm>
        </p:spPr>
        <p:txBody>
          <a:bodyPr/>
          <a:lstStyle/>
          <a:p>
            <a:pPr eaLnBrk="1" hangingPunct="1"/>
            <a:r>
              <a:rPr lang="uk-UA" sz="6000" u="sng" dirty="0" smtClean="0">
                <a:solidFill>
                  <a:schemeClr val="tx2"/>
                </a:solidFill>
              </a:rPr>
              <a:t> </a:t>
            </a:r>
            <a:endParaRPr lang="ru-RU" sz="6000" u="sng" dirty="0" smtClean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40067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uk-UA" dirty="0" smtClean="0">
                <a:solidFill>
                  <a:schemeClr val="hlink"/>
                </a:solidFill>
              </a:rPr>
              <a:t> </a:t>
            </a:r>
            <a:endParaRPr lang="ru-RU" sz="3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6870700" cy="1060450"/>
          </a:xfrm>
        </p:spPr>
        <p:txBody>
          <a:bodyPr/>
          <a:lstStyle/>
          <a:p>
            <a:pPr eaLnBrk="1" hangingPunct="1"/>
            <a:r>
              <a:rPr lang="uk-UA" sz="6000" u="sng" dirty="0" smtClean="0">
                <a:solidFill>
                  <a:schemeClr val="tx2"/>
                </a:solidFill>
              </a:rPr>
              <a:t> </a:t>
            </a:r>
            <a:endParaRPr lang="ru-RU" sz="6000" u="sng" dirty="0" smtClean="0">
              <a:solidFill>
                <a:schemeClr val="tx2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1412875"/>
            <a:ext cx="7572375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3400" dirty="0" smtClean="0">
                <a:solidFill>
                  <a:schemeClr val="hlink"/>
                </a:solidFill>
              </a:rPr>
              <a:t> </a:t>
            </a:r>
            <a:endParaRPr lang="ru-RU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171450"/>
            <a:ext cx="6870700" cy="1060450"/>
          </a:xfrm>
        </p:spPr>
        <p:txBody>
          <a:bodyPr/>
          <a:lstStyle/>
          <a:p>
            <a:pPr eaLnBrk="1" hangingPunct="1"/>
            <a:r>
              <a:rPr lang="uk-UA" sz="6000" u="sng" dirty="0" smtClean="0">
                <a:solidFill>
                  <a:schemeClr val="tx2"/>
                </a:solidFill>
              </a:rPr>
              <a:t> </a:t>
            </a:r>
            <a:endParaRPr lang="ru-RU" sz="6000" u="sng" dirty="0" smtClean="0">
              <a:solidFill>
                <a:schemeClr val="tx2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893175" cy="6021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dirty="0" smtClean="0">
                <a:solidFill>
                  <a:schemeClr val="hlink"/>
                </a:solidFill>
              </a:rPr>
              <a:t> </a:t>
            </a:r>
            <a:endParaRPr lang="ru-RU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1524</TotalTime>
  <Words>181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Comic Sans MS</vt:lpstr>
      <vt:lpstr>Georgia</vt:lpstr>
      <vt:lpstr>Пастель</vt:lpstr>
      <vt:lpstr>Засідання педагогічної  ради  ЗПШ «Еврика»  «Підведення підсумків роботи  педагогічного колективу над темою школи за 5 років та визначення нової теми, над якою буде працювати колектив протягом наступних 5 років » </vt:lpstr>
      <vt:lpstr>Черга  денна:</vt:lpstr>
      <vt:lpstr>Проєкт рішення</vt:lpstr>
      <vt:lpstr>3. Визначити  тему, над якою буде працювати колектив протягом наступних 5 років «Формування соціально-громадянської компетентності дітей дошкільного та молодшого шкільного віку в сучасному соціокультурному середовищі». 4. Схвалити   «ПОЛОЖЕННЯ  про цифрову безпеку» ЗПШ «Еврика» . 5. Схвалити  «ПОЛОЖЕННЯ  про моніторинг якості освіти» ЗПШ «Еврика»  6. Затвердити  сертифікати педагогічних працівників ЗПШ «Еврика» (список додається)                                                                                                   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Катюша</dc:creator>
  <cp:lastModifiedBy>Asus</cp:lastModifiedBy>
  <cp:revision>16</cp:revision>
  <dcterms:created xsi:type="dcterms:W3CDTF">1601-01-01T00:00:00Z</dcterms:created>
  <dcterms:modified xsi:type="dcterms:W3CDTF">2024-03-28T08:57:20Z</dcterms:modified>
</cp:coreProperties>
</file>