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14630400" cy="8229600"/>
  <p:notesSz cx="8229600" cy="14630400"/>
  <p:embeddedFontLst>
    <p:embeddedFont>
      <p:font typeface="Fraunces Extra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obile" panose="020B0604020202020204" charset="0"/>
      <p:bold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71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7135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38951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38951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7135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38951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7135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38951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7135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2223" y="504587"/>
            <a:ext cx="7859554" cy="553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49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Формування соціально-громадянської компетентності дітей дошкільного та молодшого шкільного віку</a:t>
            </a:r>
            <a:endParaRPr lang="en-US" sz="4950" dirty="0"/>
          </a:p>
        </p:txBody>
      </p:sp>
      <p:sp>
        <p:nvSpPr>
          <p:cNvPr id="4" name="Text 1"/>
          <p:cNvSpPr/>
          <p:nvPr/>
        </p:nvSpPr>
        <p:spPr>
          <a:xfrm>
            <a:off x="642223" y="6319718"/>
            <a:ext cx="7859554" cy="8804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Важливою складовою гармонійного розвитку дитини є формування соціально-громадянської компетентності. Це комплекс знань, умінь і навичок, які допомагають їй успішно інтегруватися в суспільство.</a:t>
            </a:r>
            <a:endParaRPr lang="en-US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77" y="0"/>
            <a:ext cx="61722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81368" y="1016198"/>
            <a:ext cx="7754064" cy="18616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аспекти виховання у сучасному соціокультурному середовищі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81368" y="3398996"/>
            <a:ext cx="446723" cy="446723"/>
          </a:xfrm>
          <a:prstGeom prst="roundRect">
            <a:avLst>
              <a:gd name="adj" fmla="val 40009"/>
            </a:avLst>
          </a:prstGeom>
          <a:solidFill>
            <a:srgbClr val="E8F3E8"/>
          </a:solidFill>
        </p:spPr>
      </p:sp>
      <p:sp>
        <p:nvSpPr>
          <p:cNvPr id="5" name="Text 2"/>
          <p:cNvSpPr/>
          <p:nvPr/>
        </p:nvSpPr>
        <p:spPr>
          <a:xfrm>
            <a:off x="6330315" y="3473410"/>
            <a:ext cx="148709" cy="297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826568" y="3398996"/>
            <a:ext cx="3132653" cy="6205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Розвиток критичного мислення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826568" y="4138613"/>
            <a:ext cx="3132653" cy="9529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Уміння аналізувати інформацію, формулювати власну думку і відстоювати її.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698" y="3398996"/>
            <a:ext cx="446723" cy="446723"/>
          </a:xfrm>
          <a:prstGeom prst="roundRect">
            <a:avLst>
              <a:gd name="adj" fmla="val 40009"/>
            </a:avLst>
          </a:prstGeom>
          <a:solidFill>
            <a:srgbClr val="E8F3E8"/>
          </a:solidFill>
        </p:spPr>
      </p:sp>
      <p:sp>
        <p:nvSpPr>
          <p:cNvPr id="9" name="Text 6"/>
          <p:cNvSpPr/>
          <p:nvPr/>
        </p:nvSpPr>
        <p:spPr>
          <a:xfrm>
            <a:off x="10283666" y="3473410"/>
            <a:ext cx="194667" cy="297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0802898" y="3398996"/>
            <a:ext cx="3026450" cy="3102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Формування цінностей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802898" y="3828336"/>
            <a:ext cx="3132653" cy="12706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Засвоєння загальнолюдських цінностей: доброти, справедливості, поваги до інших.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181368" y="5520809"/>
            <a:ext cx="446723" cy="446723"/>
          </a:xfrm>
          <a:prstGeom prst="roundRect">
            <a:avLst>
              <a:gd name="adj" fmla="val 40009"/>
            </a:avLst>
          </a:prstGeom>
          <a:solidFill>
            <a:srgbClr val="E8F3E8"/>
          </a:solidFill>
        </p:spPr>
      </p:sp>
      <p:sp>
        <p:nvSpPr>
          <p:cNvPr id="13" name="Text 10"/>
          <p:cNvSpPr/>
          <p:nvPr/>
        </p:nvSpPr>
        <p:spPr>
          <a:xfrm>
            <a:off x="6314718" y="5595223"/>
            <a:ext cx="179903" cy="297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6826568" y="5520809"/>
            <a:ext cx="3132653" cy="6205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Виховання відповідальності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826568" y="6260425"/>
            <a:ext cx="3132653" cy="9529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Навчання розуміти наслідки своїх дій і брати відповідальність за них.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10157698" y="5520809"/>
            <a:ext cx="446723" cy="446723"/>
          </a:xfrm>
          <a:prstGeom prst="roundRect">
            <a:avLst>
              <a:gd name="adj" fmla="val 40009"/>
            </a:avLst>
          </a:prstGeom>
          <a:solidFill>
            <a:srgbClr val="E8F3E8"/>
          </a:solidFill>
        </p:spPr>
      </p:sp>
      <p:sp>
        <p:nvSpPr>
          <p:cNvPr id="17" name="Text 14"/>
          <p:cNvSpPr/>
          <p:nvPr/>
        </p:nvSpPr>
        <p:spPr>
          <a:xfrm>
            <a:off x="10279856" y="5595223"/>
            <a:ext cx="202406" cy="297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0802898" y="5520809"/>
            <a:ext cx="3132653" cy="6205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Створення спільних цінностей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10802898" y="6260425"/>
            <a:ext cx="3132653" cy="9529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Виховання патріотизму, поваги до історії і культури своєї країни.</a:t>
            </a:r>
            <a:endParaRPr lang="en-US" sz="155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18385" cy="81936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895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Роль сім'ї у формуванні соціально-громадянської компетентності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1429"/>
            <a:ext cx="3978116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Приклад для наслідування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46903"/>
            <a:ext cx="3978116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Діти вчаться на прикладі батьків, спостерігаючи за їхнім поведінкою, цінностями і ставленням до інших.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1429"/>
            <a:ext cx="3978116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Створення сімейних традицій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746903"/>
            <a:ext cx="397811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Спільні сімейні заходи та традиції сприяють формуванню відчуття приналежності та єдності.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1429"/>
            <a:ext cx="355532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Підтримка і заохочення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2573"/>
            <a:ext cx="3978116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Важливо підтримувати дитину, давати їй можливість висловлювати свої думки та брати участь у прийнятті рішень.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83035" y="643890"/>
            <a:ext cx="7750731" cy="18663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Особливості виховної роботи в закладах дошкільної та початкової освіти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35" y="2808684"/>
            <a:ext cx="995243" cy="15923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6768" y="3007638"/>
            <a:ext cx="5082659" cy="3109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Забезпечення безпечного середовища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6768" y="3438049"/>
            <a:ext cx="6456998" cy="6369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Створення комфортного і безпечного простору для дитини, де вона почувається впевнено і захищено.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035" y="4401026"/>
            <a:ext cx="995243" cy="159234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6768" y="4599980"/>
            <a:ext cx="4782979" cy="3109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Створення ситуацій для спілкування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476768" y="5030391"/>
            <a:ext cx="6456998" cy="6369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Створення можливостей для спілкування і взаємодії з іншими дітьми та дорослими.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035" y="5993368"/>
            <a:ext cx="995243" cy="15923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76768" y="6192322"/>
            <a:ext cx="2768441" cy="3109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Заохочення до участі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476768" y="6622733"/>
            <a:ext cx="6456998" cy="6369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Стимулювання активності, самостійності та ініціативи у дитини, заохочення до участі в різних видах діяльності.</a:t>
            </a:r>
            <a:endParaRPr lang="en-US" sz="155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5851104" cy="82295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7134578" y="2731912"/>
            <a:ext cx="4041422" cy="756355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2533" y="2731912"/>
            <a:ext cx="4120445" cy="7563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970844" y="530578"/>
            <a:ext cx="119097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/>
              <a:t>Виховний потенціал дошкільних та шкільних закладів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1556" y="2731913"/>
            <a:ext cx="4267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/>
              <a:t>Дошкільні заклади</a:t>
            </a:r>
          </a:p>
          <a:p>
            <a:endParaRPr lang="uk-UA" sz="2400" smtClean="0"/>
          </a:p>
          <a:p>
            <a:r>
              <a:rPr lang="uk-UA" sz="2400" smtClean="0"/>
              <a:t>Завдання </a:t>
            </a:r>
            <a:r>
              <a:rPr lang="uk-UA" sz="2400"/>
              <a:t>дошкільних закладів полягає у створенні комфортних умов для розвитку соціально-емоційних навичок дітей, розвитку комунікативних здібностей, формуванні початкових понять про правила поведінки в </a:t>
            </a:r>
            <a:r>
              <a:rPr lang="uk-UA" sz="2400"/>
              <a:t>суспільстві</a:t>
            </a:r>
            <a:r>
              <a:rPr lang="uk-UA" smtClean="0"/>
              <a:t>.</a:t>
            </a:r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7134578" y="2731912"/>
            <a:ext cx="4041422" cy="40318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4000" b="1"/>
              <a:t>Шкільні заклади</a:t>
            </a:r>
          </a:p>
          <a:p>
            <a:endParaRPr lang="uk-UA" sz="2400" smtClean="0"/>
          </a:p>
          <a:p>
            <a:r>
              <a:rPr lang="uk-UA" sz="2400" smtClean="0"/>
              <a:t>Шкільні </a:t>
            </a:r>
            <a:r>
              <a:rPr lang="uk-UA" sz="2400"/>
              <a:t>заклади розвивають набуті в дошкільному віці навички і знання. Вони надають дітям можливості для активної участі в громадському житті школи, розширюють знання про громадянське суспільство.</a:t>
            </a:r>
            <a:endParaRPr lang="uk-UA" sz="2400"/>
          </a:p>
        </p:txBody>
      </p:sp>
    </p:spTree>
    <p:extLst>
      <p:ext uri="{BB962C8B-B14F-4D97-AF65-F5344CB8AC3E}">
        <p14:creationId xmlns:p14="http://schemas.microsoft.com/office/powerpoint/2010/main" val="982859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687711"/>
            <a:ext cx="7556421" cy="28351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Актуальні ціннісні орієнтири та моральні установки молодого покоління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862989"/>
            <a:ext cx="7556421" cy="1678781"/>
          </a:xfrm>
          <a:prstGeom prst="roundRect">
            <a:avLst>
              <a:gd name="adj" fmla="val 12160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4870609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</p:spPr>
      </p:sp>
      <p:sp>
        <p:nvSpPr>
          <p:cNvPr id="6" name="Text 3"/>
          <p:cNvSpPr/>
          <p:nvPr/>
        </p:nvSpPr>
        <p:spPr>
          <a:xfrm>
            <a:off x="1029057" y="5014317"/>
            <a:ext cx="2055733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Справедливість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5014317"/>
            <a:ext cx="2051923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Толерантність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5014317"/>
            <a:ext cx="2055733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Відповідальність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77780" y="5600402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</p:spPr>
      </p:sp>
      <p:sp>
        <p:nvSpPr>
          <p:cNvPr id="10" name="Text 7"/>
          <p:cNvSpPr/>
          <p:nvPr/>
        </p:nvSpPr>
        <p:spPr>
          <a:xfrm>
            <a:off x="1029057" y="5664637"/>
            <a:ext cx="2055733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Екологічна свідомість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5664637"/>
            <a:ext cx="2051923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Творчість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5664637"/>
            <a:ext cx="2055733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Інноваційність</a:t>
            </a:r>
            <a:endParaRPr lang="en-US" sz="175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7956" y="0"/>
            <a:ext cx="615244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09811" y="684252"/>
            <a:ext cx="7897178" cy="16698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Виховання активної громадянської позиції та національної самосвідомості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365558" y="2621280"/>
            <a:ext cx="22860" cy="4924068"/>
          </a:xfrm>
          <a:prstGeom prst="roundRect">
            <a:avLst>
              <a:gd name="adj" fmla="val 701300"/>
            </a:avLst>
          </a:prstGeom>
          <a:solidFill>
            <a:srgbClr val="CED9CE"/>
          </a:solidFill>
        </p:spPr>
      </p:sp>
      <p:sp>
        <p:nvSpPr>
          <p:cNvPr id="5" name="Shape 2"/>
          <p:cNvSpPr/>
          <p:nvPr/>
        </p:nvSpPr>
        <p:spPr>
          <a:xfrm>
            <a:off x="6554510" y="3010614"/>
            <a:ext cx="623411" cy="22860"/>
          </a:xfrm>
          <a:prstGeom prst="roundRect">
            <a:avLst>
              <a:gd name="adj" fmla="val 701300"/>
            </a:avLst>
          </a:prstGeom>
          <a:solidFill>
            <a:srgbClr val="CED9CE"/>
          </a:solidFill>
        </p:spPr>
      </p:sp>
      <p:sp>
        <p:nvSpPr>
          <p:cNvPr id="6" name="Shape 3"/>
          <p:cNvSpPr/>
          <p:nvPr/>
        </p:nvSpPr>
        <p:spPr>
          <a:xfrm>
            <a:off x="6176605" y="2821662"/>
            <a:ext cx="400764" cy="400764"/>
          </a:xfrm>
          <a:prstGeom prst="roundRect">
            <a:avLst>
              <a:gd name="adj" fmla="val 40003"/>
            </a:avLst>
          </a:prstGeom>
          <a:solidFill>
            <a:srgbClr val="E8F3E8"/>
          </a:solidFill>
        </p:spPr>
      </p:sp>
      <p:sp>
        <p:nvSpPr>
          <p:cNvPr id="7" name="Text 4"/>
          <p:cNvSpPr/>
          <p:nvPr/>
        </p:nvSpPr>
        <p:spPr>
          <a:xfrm>
            <a:off x="6310312" y="2888456"/>
            <a:ext cx="133350" cy="2671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7356634" y="2799398"/>
            <a:ext cx="5198388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Формування поваги до державних символів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356634" y="3184446"/>
            <a:ext cx="6650355" cy="2849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Навчання дітей шанувати національну символіку, гімн та прапор.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554510" y="4214932"/>
            <a:ext cx="623411" cy="22860"/>
          </a:xfrm>
          <a:prstGeom prst="roundRect">
            <a:avLst>
              <a:gd name="adj" fmla="val 701300"/>
            </a:avLst>
          </a:prstGeom>
          <a:solidFill>
            <a:srgbClr val="CED9CE"/>
          </a:solidFill>
        </p:spPr>
      </p:sp>
      <p:sp>
        <p:nvSpPr>
          <p:cNvPr id="11" name="Shape 8"/>
          <p:cNvSpPr/>
          <p:nvPr/>
        </p:nvSpPr>
        <p:spPr>
          <a:xfrm>
            <a:off x="6176605" y="4025979"/>
            <a:ext cx="400764" cy="400764"/>
          </a:xfrm>
          <a:prstGeom prst="roundRect">
            <a:avLst>
              <a:gd name="adj" fmla="val 40003"/>
            </a:avLst>
          </a:prstGeom>
          <a:solidFill>
            <a:srgbClr val="E8F3E8"/>
          </a:solidFill>
        </p:spPr>
      </p:sp>
      <p:sp>
        <p:nvSpPr>
          <p:cNvPr id="12" name="Text 9"/>
          <p:cNvSpPr/>
          <p:nvPr/>
        </p:nvSpPr>
        <p:spPr>
          <a:xfrm>
            <a:off x="6289715" y="4092773"/>
            <a:ext cx="174546" cy="2671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7356634" y="4003715"/>
            <a:ext cx="3366373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Вивчення історії та культури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356634" y="4388763"/>
            <a:ext cx="6650355" cy="2849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Заохочення до вивчення історії, традицій та культури своєї країни.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6554510" y="5419249"/>
            <a:ext cx="623411" cy="22860"/>
          </a:xfrm>
          <a:prstGeom prst="roundRect">
            <a:avLst>
              <a:gd name="adj" fmla="val 701300"/>
            </a:avLst>
          </a:prstGeom>
          <a:solidFill>
            <a:srgbClr val="CED9CE"/>
          </a:solidFill>
        </p:spPr>
      </p:sp>
      <p:sp>
        <p:nvSpPr>
          <p:cNvPr id="16" name="Shape 13"/>
          <p:cNvSpPr/>
          <p:nvPr/>
        </p:nvSpPr>
        <p:spPr>
          <a:xfrm>
            <a:off x="6176605" y="5230297"/>
            <a:ext cx="400764" cy="400764"/>
          </a:xfrm>
          <a:prstGeom prst="roundRect">
            <a:avLst>
              <a:gd name="adj" fmla="val 40003"/>
            </a:avLst>
          </a:prstGeom>
          <a:solidFill>
            <a:srgbClr val="E8F3E8"/>
          </a:solidFill>
        </p:spPr>
      </p:sp>
      <p:sp>
        <p:nvSpPr>
          <p:cNvPr id="17" name="Text 14"/>
          <p:cNvSpPr/>
          <p:nvPr/>
        </p:nvSpPr>
        <p:spPr>
          <a:xfrm>
            <a:off x="6296263" y="5297091"/>
            <a:ext cx="161330" cy="2671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7356634" y="5208032"/>
            <a:ext cx="3902750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Виховання національної гордості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7356634" y="5593080"/>
            <a:ext cx="6650355" cy="2849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Створення у дітей почуття гордості за свою країну та її досягнення.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6554510" y="6623566"/>
            <a:ext cx="623411" cy="22860"/>
          </a:xfrm>
          <a:prstGeom prst="roundRect">
            <a:avLst>
              <a:gd name="adj" fmla="val 701300"/>
            </a:avLst>
          </a:prstGeom>
          <a:solidFill>
            <a:srgbClr val="CED9CE"/>
          </a:solidFill>
        </p:spPr>
      </p:sp>
      <p:sp>
        <p:nvSpPr>
          <p:cNvPr id="21" name="Shape 18"/>
          <p:cNvSpPr/>
          <p:nvPr/>
        </p:nvSpPr>
        <p:spPr>
          <a:xfrm>
            <a:off x="6176605" y="6434614"/>
            <a:ext cx="400764" cy="400764"/>
          </a:xfrm>
          <a:prstGeom prst="roundRect">
            <a:avLst>
              <a:gd name="adj" fmla="val 40003"/>
            </a:avLst>
          </a:prstGeom>
          <a:solidFill>
            <a:srgbClr val="E8F3E8"/>
          </a:solidFill>
        </p:spPr>
      </p:sp>
      <p:sp>
        <p:nvSpPr>
          <p:cNvPr id="22" name="Text 19"/>
          <p:cNvSpPr/>
          <p:nvPr/>
        </p:nvSpPr>
        <p:spPr>
          <a:xfrm>
            <a:off x="6286143" y="6501408"/>
            <a:ext cx="181570" cy="2671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100" dirty="0"/>
          </a:p>
        </p:txBody>
      </p:sp>
      <p:sp>
        <p:nvSpPr>
          <p:cNvPr id="23" name="Text 20"/>
          <p:cNvSpPr/>
          <p:nvPr/>
        </p:nvSpPr>
        <p:spPr>
          <a:xfrm>
            <a:off x="7356634" y="6412349"/>
            <a:ext cx="4037052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Залучення до громадського життя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7356634" y="6797397"/>
            <a:ext cx="6650355" cy="5698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Стимулювання участі дітей в громадських заходах, волонтерській діяльності.</a:t>
            </a:r>
            <a:endParaRPr lang="en-US" sz="14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574830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34470" y="759262"/>
            <a:ext cx="7647861" cy="200382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Інтеграція виховних зусиль закладів освіти, сім'ї та громади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34470" y="3083719"/>
            <a:ext cx="3717131" cy="2599373"/>
          </a:xfrm>
          <a:prstGeom prst="roundRect">
            <a:avLst>
              <a:gd name="adj" fmla="val 7401"/>
            </a:avLst>
          </a:prstGeom>
          <a:solidFill>
            <a:srgbClr val="E8F3E8"/>
          </a:solidFill>
        </p:spPr>
      </p:sp>
      <p:sp>
        <p:nvSpPr>
          <p:cNvPr id="5" name="Text 2"/>
          <p:cNvSpPr/>
          <p:nvPr/>
        </p:nvSpPr>
        <p:spPr>
          <a:xfrm>
            <a:off x="6448187" y="3297436"/>
            <a:ext cx="2672001" cy="3339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Спільна робота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448187" y="3631406"/>
            <a:ext cx="3289697" cy="18379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Важливо об'єднати зусилля всіх учасників освітнього процесу для формування соціально-громадянської компетентності.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5318" y="3083719"/>
            <a:ext cx="3717131" cy="2599373"/>
          </a:xfrm>
          <a:prstGeom prst="roundRect">
            <a:avLst>
              <a:gd name="adj" fmla="val 7401"/>
            </a:avLst>
          </a:prstGeom>
          <a:solidFill>
            <a:srgbClr val="E8F3E8"/>
          </a:solidFill>
        </p:spPr>
      </p:sp>
      <p:sp>
        <p:nvSpPr>
          <p:cNvPr id="8" name="Text 5"/>
          <p:cNvSpPr/>
          <p:nvPr/>
        </p:nvSpPr>
        <p:spPr>
          <a:xfrm>
            <a:off x="10379035" y="3297436"/>
            <a:ext cx="2672001" cy="3339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Обмін досвідом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379035" y="3759637"/>
            <a:ext cx="3289697" cy="13677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Регулярний обмін інформацією та досвідом між батьками, вчителями та громадськими організаціями.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4470" y="5896808"/>
            <a:ext cx="7647861" cy="1573530"/>
          </a:xfrm>
          <a:prstGeom prst="roundRect">
            <a:avLst>
              <a:gd name="adj" fmla="val 12227"/>
            </a:avLst>
          </a:prstGeom>
          <a:solidFill>
            <a:srgbClr val="E8F3E8"/>
          </a:solidFill>
        </p:spPr>
      </p:sp>
      <p:sp>
        <p:nvSpPr>
          <p:cNvPr id="11" name="Text 8"/>
          <p:cNvSpPr/>
          <p:nvPr/>
        </p:nvSpPr>
        <p:spPr>
          <a:xfrm>
            <a:off x="6448187" y="6110526"/>
            <a:ext cx="2672001" cy="3339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Спільні заходи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448187" y="6572726"/>
            <a:ext cx="7220426" cy="6838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Проведення спільних заходів, лекцій, семінарів та майстер-класів для батьків і дітей.</a:t>
            </a:r>
            <a:endParaRPr lang="en-US" sz="165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8" y="0"/>
            <a:ext cx="582131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25528" y="798314"/>
            <a:ext cx="7865745" cy="22826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Висновки та рекомендації щодо ефективного виховання соціально-громадянської компетентності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528" y="3354824"/>
            <a:ext cx="456486" cy="4564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25528" y="3993833"/>
            <a:ext cx="2420422" cy="285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Інтернаціоналізація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125528" y="4388644"/>
            <a:ext cx="3795951" cy="584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Важливо формувати у дітей розуміння свого місця в глобальному світі.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322" y="3354824"/>
            <a:ext cx="456486" cy="4564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195322" y="3993833"/>
            <a:ext cx="2282785" cy="285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Співпраця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10195322" y="4388644"/>
            <a:ext cx="3795951" cy="584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Спільні зусилля сім'ї, школи та громади є ключем до успіху.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528" y="5520809"/>
            <a:ext cx="456486" cy="4564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25528" y="6159818"/>
            <a:ext cx="2282785" cy="285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Навчання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125528" y="6554629"/>
            <a:ext cx="3795951" cy="584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Потрібно створювати умови для навчання і розвитку особистості.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5322" y="5520809"/>
            <a:ext cx="456486" cy="45648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195322" y="6159818"/>
            <a:ext cx="2792135" cy="285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Любов до Батьківщини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10195322" y="6554629"/>
            <a:ext cx="3795951" cy="8765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Виховання патріотизму є основою соціально-громадянської компетентності.</a:t>
            </a:r>
            <a:endParaRPr lang="en-US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851685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491</Words>
  <Application>Microsoft Office PowerPoint</Application>
  <PresentationFormat>Произвольный</PresentationFormat>
  <Paragraphs>80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Fraunces Extra Bold</vt:lpstr>
      <vt:lpstr>Calibri</vt:lpstr>
      <vt:lpstr>Arial</vt:lpstr>
      <vt:lpstr>Nobile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Administrator</cp:lastModifiedBy>
  <cp:revision>7</cp:revision>
  <dcterms:created xsi:type="dcterms:W3CDTF">2024-10-28T22:33:00Z</dcterms:created>
  <dcterms:modified xsi:type="dcterms:W3CDTF">2024-10-28T23:18:45Z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E5DD2D16954041EE9A3FF8E0E8C8AF39_12</vt:lpwstr>
  </property>
  <property fmtid="{D5CDD505-2E9C-101B-9397-08002B2CF9AE}" pid="3" name="KSOProductBuildVer">
    <vt:lpwstr>1033-12.2.0.18607</vt:lpwstr>
  </property>
</Properties>
</file>