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Carelia" charset="1" panose="00000500000000000000"/>
      <p:regular r:id="rId18"/>
    </p:embeddedFont>
    <p:embeddedFont>
      <p:font typeface="Didact Gothic" charset="1" panose="00000500000000000000"/>
      <p:regular r:id="rId19"/>
    </p:embeddedFont>
    <p:embeddedFont>
      <p:font typeface="Dosis" charset="1" panose="020105030202020600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png" Type="http://schemas.openxmlformats.org/officeDocument/2006/relationships/image"/><Relationship Id="rId12" Target="../media/image59.png" Type="http://schemas.openxmlformats.org/officeDocument/2006/relationships/image"/><Relationship Id="rId13" Target="../media/image60.pn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16" Target="https://learningapps.org/32604178" TargetMode="External" Type="http://schemas.openxmlformats.org/officeDocument/2006/relationships/hyperlink"/><Relationship Id="rId17" Target="https://www.educ.com.ua/interaktivni-zavdannya/interaktivnij-krosvord-kopalini.html" TargetMode="External" Type="http://schemas.openxmlformats.org/officeDocument/2006/relationships/hyperlink"/><Relationship Id="rId18" Target="https://kahoot.it/?pin=256398&amp;refer_method=link" TargetMode="External" Type="http://schemas.openxmlformats.org/officeDocument/2006/relationships/hyperlink"/><Relationship Id="rId19" Target="https://wordwall.net/resource/80323517/%d0%bc%d0%b0%d1%82%d0%b5%d0%bc%d0%b0%d1%82%d0%b8%d0%ba%d0%b0/%d0%b7%d0%b0%d0%b4%d0%b0%d1%87%d1%96-%d0%bd%d0%b0-%d0%b7%d0%b1%d1%96%d0%bb%d1%8c%d1%88%d0%b5%d0%bd%d0%bd%d1%8f-%d1%96-%d0%b7%d0%bc%d0%b5%d0%bd%d1%88%d0%b5%d0%bd%d0%bd%d1%8f-%d1%87%d0%b8%d1%81%d0%bb%d0%b0-%d0%bd%d0%b0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4.png" Type="http://schemas.openxmlformats.org/officeDocument/2006/relationships/image"/><Relationship Id="rId8" Target="../media/image55.pn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https://ua.izzi.digital/DOS/310926/316350.html" TargetMode="External" Type="http://schemas.openxmlformats.org/officeDocument/2006/relationships/hyperlink"/><Relationship Id="rId12" Target="../media/image62.png" Type="http://schemas.openxmlformats.org/officeDocument/2006/relationships/image"/><Relationship Id="rId13" Target="../media/image63.png" Type="http://schemas.openxmlformats.org/officeDocument/2006/relationships/image"/><Relationship Id="rId14" Target="https://ua.izzi.digital/DOS/99296/372028.html" TargetMode="External" Type="http://schemas.openxmlformats.org/officeDocument/2006/relationships/hyperlink"/><Relationship Id="rId15" Target="https://learningapps.org/watch?v=p0fifh1b321" TargetMode="External" Type="http://schemas.openxmlformats.org/officeDocument/2006/relationships/hyperlink"/><Relationship Id="rId16" Target="https://learningapps.org/watch?v=p7j29k5pj21" TargetMode="External" Type="http://schemas.openxmlformats.org/officeDocument/2006/relationships/hyperlink"/><Relationship Id="rId17" Target="../media/image64.png" Type="http://schemas.openxmlformats.org/officeDocument/2006/relationships/image"/><Relationship Id="rId18" Target="../media/image65.png" Type="http://schemas.openxmlformats.org/officeDocument/2006/relationships/image"/><Relationship Id="rId19" Target="https://naurok.com.ua/test/join?gamecode=6538580" TargetMode="External" Type="http://schemas.openxmlformats.org/officeDocument/2006/relationships/hyperlink"/><Relationship Id="rId2" Target="../media/image1.jpeg" Type="http://schemas.openxmlformats.org/officeDocument/2006/relationships/image"/><Relationship Id="rId20" Target="https://elpom.com.ua" TargetMode="External" Type="http://schemas.openxmlformats.org/officeDocument/2006/relationships/hyperlink"/><Relationship Id="rId21" Target="https://learning.ua" TargetMode="External" Type="http://schemas.openxmlformats.org/officeDocument/2006/relationships/hyperlink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61.png" Type="http://schemas.openxmlformats.org/officeDocument/2006/relationships/image"/><Relationship Id="rId8" Target="../media/image47.png" Type="http://schemas.openxmlformats.org/officeDocument/2006/relationships/image"/><Relationship Id="rId9" Target="https://ua.izzi.digital/DOS/300115/300253.html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30.png" Type="http://schemas.openxmlformats.org/officeDocument/2006/relationships/image"/><Relationship Id="rId12" Target="../media/image31.pn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40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learning.ua" TargetMode="External" Type="http://schemas.openxmlformats.org/officeDocument/2006/relationships/hyperlink"/><Relationship Id="rId6" Target="https://elpom.com.ua" TargetMode="External" Type="http://schemas.openxmlformats.org/officeDocument/2006/relationships/hyperlink"/><Relationship Id="rId7" Target="../media/image41.png" Type="http://schemas.openxmlformats.org/officeDocument/2006/relationships/image"/><Relationship Id="rId8" Target="../media/image4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12" Target="https://webpen.com.ua/index.html" TargetMode="External" Type="http://schemas.openxmlformats.org/officeDocument/2006/relationships/hyperlink"/><Relationship Id="rId13" Target="https://ukr-mova.in.ua/exercises/orfografiya/nenagolosheni-e,-u" TargetMode="External" Type="http://schemas.openxmlformats.org/officeDocument/2006/relationships/hyperlink"/><Relationship Id="rId14" Target="https://naurok.com.ua/test/start/3100513" TargetMode="External" Type="http://schemas.openxmlformats.org/officeDocument/2006/relationships/hyperlink"/><Relationship Id="rId15" Target="https://vseosvita.ua/test/start/pxf947" TargetMode="External" Type="http://schemas.openxmlformats.org/officeDocument/2006/relationships/hyperlink"/><Relationship Id="rId16" Target="http://online.childdevelop.com.ua/test/2231/" TargetMode="External" Type="http://schemas.openxmlformats.org/officeDocument/2006/relationships/hyperlink"/><Relationship Id="rId17" Target="https://www.canva.com/design/DAGS519L1kI/9APMaAO1sykTn8GShtp7bg/edit?utm_content=DAGS519L1kI&amp;utm_campaign=designshare&amp;utm_medium=link2&amp;utm_source=sharebutton" TargetMode="External" Type="http://schemas.openxmlformats.org/officeDocument/2006/relationships/hyperlink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1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63033" y="6195861"/>
            <a:ext cx="6914093" cy="5028432"/>
          </a:xfrm>
          <a:custGeom>
            <a:avLst/>
            <a:gdLst/>
            <a:ahLst/>
            <a:cxnLst/>
            <a:rect r="r" b="b" t="t" l="l"/>
            <a:pathLst>
              <a:path h="5028432" w="6914093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77435" y="2728962"/>
            <a:ext cx="14267402" cy="2386547"/>
          </a:xfrm>
          <a:custGeom>
            <a:avLst/>
            <a:gdLst/>
            <a:ahLst/>
            <a:cxnLst/>
            <a:rect r="r" b="b" t="t" l="l"/>
            <a:pathLst>
              <a:path h="2386547" w="14267402">
                <a:moveTo>
                  <a:pt x="0" y="0"/>
                </a:moveTo>
                <a:lnTo>
                  <a:pt x="14267402" y="0"/>
                </a:lnTo>
                <a:lnTo>
                  <a:pt x="14267402" y="2386547"/>
                </a:lnTo>
                <a:lnTo>
                  <a:pt x="0" y="2386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86127" y="2037650"/>
            <a:ext cx="10850017" cy="3626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85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Використання на уроках iнтерактивних методiв </a:t>
            </a:r>
            <a:r>
              <a:rPr lang="en-US" sz="685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навчання.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56379" y="5404911"/>
            <a:ext cx="8246933" cy="6247677"/>
          </a:xfrm>
          <a:custGeom>
            <a:avLst/>
            <a:gdLst/>
            <a:ahLst/>
            <a:cxnLst/>
            <a:rect r="r" b="b" t="t" l="l"/>
            <a:pathLst>
              <a:path h="6247677" w="8246933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08980" y="-1652824"/>
            <a:ext cx="8905028" cy="5575060"/>
          </a:xfrm>
          <a:custGeom>
            <a:avLst/>
            <a:gdLst/>
            <a:ahLst/>
            <a:cxnLst/>
            <a:rect r="r" b="b" t="t" l="l"/>
            <a:pathLst>
              <a:path h="5575060" w="8905028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95846">
            <a:off x="-3929800" y="-2685694"/>
            <a:ext cx="5243739" cy="7338566"/>
          </a:xfrm>
          <a:custGeom>
            <a:avLst/>
            <a:gdLst/>
            <a:ahLst/>
            <a:cxnLst/>
            <a:rect r="r" b="b" t="t" l="l"/>
            <a:pathLst>
              <a:path h="7338566" w="5243739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7541" y="1028700"/>
            <a:ext cx="14154503" cy="8229600"/>
            <a:chOff x="0" y="0"/>
            <a:chExt cx="372793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793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27935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09556" y="1229591"/>
            <a:ext cx="3065483" cy="306548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0029" y="7195095"/>
            <a:ext cx="3835024" cy="3091905"/>
          </a:xfrm>
          <a:custGeom>
            <a:avLst/>
            <a:gdLst/>
            <a:ahLst/>
            <a:cxnLst/>
            <a:rect r="r" b="b" t="t" l="l"/>
            <a:pathLst>
              <a:path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261097" y="5512775"/>
            <a:ext cx="2911323" cy="3065483"/>
            <a:chOff x="0" y="0"/>
            <a:chExt cx="77192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1925" cy="812800"/>
            </a:xfrm>
            <a:custGeom>
              <a:avLst/>
              <a:gdLst/>
              <a:ahLst/>
              <a:cxnLst/>
              <a:rect r="r" b="b" t="t" l="l"/>
              <a:pathLst>
                <a:path h="812800" w="771925">
                  <a:moveTo>
                    <a:pt x="385963" y="0"/>
                  </a:moveTo>
                  <a:cubicBezTo>
                    <a:pt x="172801" y="0"/>
                    <a:pt x="0" y="181951"/>
                    <a:pt x="0" y="406400"/>
                  </a:cubicBezTo>
                  <a:cubicBezTo>
                    <a:pt x="0" y="630849"/>
                    <a:pt x="172801" y="812800"/>
                    <a:pt x="385963" y="812800"/>
                  </a:cubicBezTo>
                  <a:cubicBezTo>
                    <a:pt x="599124" y="812800"/>
                    <a:pt x="771925" y="630849"/>
                    <a:pt x="771925" y="406400"/>
                  </a:cubicBezTo>
                  <a:cubicBezTo>
                    <a:pt x="771925" y="181951"/>
                    <a:pt x="599124" y="0"/>
                    <a:pt x="385963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2368" y="28575"/>
              <a:ext cx="627189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390045" y="5499564"/>
            <a:ext cx="3065483" cy="306548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90045" y="1229591"/>
            <a:ext cx="3065483" cy="306548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449800" y="1229591"/>
            <a:ext cx="3065483" cy="3065483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7961918" y="1599983"/>
            <a:ext cx="2005968" cy="1891029"/>
          </a:xfrm>
          <a:custGeom>
            <a:avLst/>
            <a:gdLst/>
            <a:ahLst/>
            <a:cxnLst/>
            <a:rect r="r" b="b" t="t" l="l"/>
            <a:pathLst>
              <a:path h="1891029" w="2005968">
                <a:moveTo>
                  <a:pt x="0" y="0"/>
                </a:moveTo>
                <a:lnTo>
                  <a:pt x="2005968" y="0"/>
                </a:lnTo>
                <a:lnTo>
                  <a:pt x="2005968" y="1891028"/>
                </a:lnTo>
                <a:lnTo>
                  <a:pt x="0" y="1891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873" t="-13920" r="-6561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804228" y="3306074"/>
            <a:ext cx="2356627" cy="369874"/>
          </a:xfrm>
          <a:custGeom>
            <a:avLst/>
            <a:gdLst/>
            <a:ahLst/>
            <a:cxnLst/>
            <a:rect r="r" b="b" t="t" l="l"/>
            <a:pathLst>
              <a:path h="369874" w="2356627">
                <a:moveTo>
                  <a:pt x="0" y="0"/>
                </a:moveTo>
                <a:lnTo>
                  <a:pt x="2356627" y="0"/>
                </a:lnTo>
                <a:lnTo>
                  <a:pt x="2356627" y="369875"/>
                </a:lnTo>
                <a:lnTo>
                  <a:pt x="0" y="369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643005" y="2305743"/>
            <a:ext cx="2798585" cy="868208"/>
          </a:xfrm>
          <a:custGeom>
            <a:avLst/>
            <a:gdLst/>
            <a:ahLst/>
            <a:cxnLst/>
            <a:rect r="r" b="b" t="t" l="l"/>
            <a:pathLst>
              <a:path h="868208" w="2798585">
                <a:moveTo>
                  <a:pt x="0" y="0"/>
                </a:moveTo>
                <a:lnTo>
                  <a:pt x="2798585" y="0"/>
                </a:lnTo>
                <a:lnTo>
                  <a:pt x="2798585" y="868207"/>
                </a:lnTo>
                <a:lnTo>
                  <a:pt x="0" y="8682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575636" y="1427381"/>
            <a:ext cx="2694301" cy="878362"/>
          </a:xfrm>
          <a:custGeom>
            <a:avLst/>
            <a:gdLst/>
            <a:ahLst/>
            <a:cxnLst/>
            <a:rect r="r" b="b" t="t" l="l"/>
            <a:pathLst>
              <a:path h="878362" w="2694301">
                <a:moveTo>
                  <a:pt x="0" y="0"/>
                </a:moveTo>
                <a:lnTo>
                  <a:pt x="2694301" y="0"/>
                </a:lnTo>
                <a:lnTo>
                  <a:pt x="2694301" y="878362"/>
                </a:lnTo>
                <a:lnTo>
                  <a:pt x="0" y="878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048941" y="5779134"/>
            <a:ext cx="1335636" cy="1400789"/>
          </a:xfrm>
          <a:custGeom>
            <a:avLst/>
            <a:gdLst/>
            <a:ahLst/>
            <a:cxnLst/>
            <a:rect r="r" b="b" t="t" l="l"/>
            <a:pathLst>
              <a:path h="1400789" w="1335636">
                <a:moveTo>
                  <a:pt x="0" y="0"/>
                </a:moveTo>
                <a:lnTo>
                  <a:pt x="1335636" y="0"/>
                </a:lnTo>
                <a:lnTo>
                  <a:pt x="1335636" y="1400789"/>
                </a:lnTo>
                <a:lnTo>
                  <a:pt x="0" y="14007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504577" y="7300059"/>
            <a:ext cx="2424364" cy="505954"/>
          </a:xfrm>
          <a:custGeom>
            <a:avLst/>
            <a:gdLst/>
            <a:ahLst/>
            <a:cxnLst/>
            <a:rect r="r" b="b" t="t" l="l"/>
            <a:pathLst>
              <a:path h="505954" w="2424364">
                <a:moveTo>
                  <a:pt x="0" y="0"/>
                </a:moveTo>
                <a:lnTo>
                  <a:pt x="2424364" y="0"/>
                </a:lnTo>
                <a:lnTo>
                  <a:pt x="2424364" y="505954"/>
                </a:lnTo>
                <a:lnTo>
                  <a:pt x="0" y="505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7748491" y="5512775"/>
            <a:ext cx="3065483" cy="3065483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2232506" y="2305743"/>
            <a:ext cx="3562267" cy="1990417"/>
          </a:xfrm>
          <a:custGeom>
            <a:avLst/>
            <a:gdLst/>
            <a:ahLst/>
            <a:cxnLst/>
            <a:rect r="r" b="b" t="t" l="l"/>
            <a:pathLst>
              <a:path h="1990417" w="3562267">
                <a:moveTo>
                  <a:pt x="0" y="0"/>
                </a:moveTo>
                <a:lnTo>
                  <a:pt x="3562267" y="0"/>
                </a:lnTo>
                <a:lnTo>
                  <a:pt x="3562267" y="1990416"/>
                </a:lnTo>
                <a:lnTo>
                  <a:pt x="0" y="1990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341720" y="6092793"/>
            <a:ext cx="1879025" cy="1879025"/>
          </a:xfrm>
          <a:custGeom>
            <a:avLst/>
            <a:gdLst/>
            <a:ahLst/>
            <a:cxnLst/>
            <a:rect r="r" b="b" t="t" l="l"/>
            <a:pathLst>
              <a:path h="1879025" w="1879025">
                <a:moveTo>
                  <a:pt x="0" y="0"/>
                </a:moveTo>
                <a:lnTo>
                  <a:pt x="1879025" y="0"/>
                </a:lnTo>
                <a:lnTo>
                  <a:pt x="1879025" y="1879025"/>
                </a:lnTo>
                <a:lnTo>
                  <a:pt x="0" y="1879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866887" y="5976597"/>
            <a:ext cx="2111800" cy="2111417"/>
          </a:xfrm>
          <a:custGeom>
            <a:avLst/>
            <a:gdLst/>
            <a:ahLst/>
            <a:cxnLst/>
            <a:rect r="r" b="b" t="t" l="l"/>
            <a:pathLst>
              <a:path h="2111417" w="2111800">
                <a:moveTo>
                  <a:pt x="0" y="0"/>
                </a:moveTo>
                <a:lnTo>
                  <a:pt x="2111799" y="0"/>
                </a:lnTo>
                <a:lnTo>
                  <a:pt x="2111799" y="2111417"/>
                </a:lnTo>
                <a:lnTo>
                  <a:pt x="0" y="21114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682" t="-877" r="0" b="-87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455528" y="5748613"/>
            <a:ext cx="2551176" cy="4114800"/>
          </a:xfrm>
          <a:custGeom>
            <a:avLst/>
            <a:gdLst/>
            <a:ahLst/>
            <a:cxnLst/>
            <a:rect r="r" b="b" t="t" l="l"/>
            <a:pathLst>
              <a:path h="4114800" w="2551176">
                <a:moveTo>
                  <a:pt x="0" y="0"/>
                </a:moveTo>
                <a:lnTo>
                  <a:pt x="2551176" y="0"/>
                </a:lnTo>
                <a:lnTo>
                  <a:pt x="25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817875" y="4409374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6" tooltip="https://learningapps.org/32604178"/>
              </a:rPr>
              <a:t>Learning Apps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338177" y="8663983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AR Book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698364" y="8679347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7" tooltip="https://www.educ.com.ua/interaktivni-zavdannya/interaktivnij-krosvord-kopalini.html"/>
              </a:rPr>
              <a:t>Еduc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544205" y="4409374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8" tooltip="https://kahoot.it/?pin=256398&amp;refer_method=link"/>
              </a:rPr>
              <a:t>Kahoot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65418" y="4409374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9" tooltip="https://wordwall.net/resource/80323517/%d0%bc%d0%b0%d1%82%d0%b5%d0%bc%d0%b0%d1%82%d0%b8%d0%ba%d0%b0/%d0%b7%d0%b0%d0%b4%d0%b0%d1%87%d1%96-%d0%bd%d0%b0-%d0%b7%d0%b1%d1%96%d0%bb%d1%8c%d1%88%d0%b5%d0%bd%d0%bd%d1%8f-%d1%96-%d0%b7%d0%bc%d0%b5%d0%bd%d1%88%d0%b5%d0%bd%d0%bd%d1%8f-%d1%87%d0%b8%d1%81%d0%bb%d0%b0-%d0%bd%d0%b0"/>
              </a:rPr>
              <a:t>WordWall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60245" y="8693423"/>
            <a:ext cx="7441976" cy="389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2293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CHAT JPT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7541" y="1028700"/>
            <a:ext cx="14154503" cy="8229600"/>
            <a:chOff x="0" y="0"/>
            <a:chExt cx="372793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793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27935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09556" y="1641209"/>
            <a:ext cx="3065483" cy="306548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0029" y="7195095"/>
            <a:ext cx="3835024" cy="3091905"/>
          </a:xfrm>
          <a:custGeom>
            <a:avLst/>
            <a:gdLst/>
            <a:ahLst/>
            <a:cxnLst/>
            <a:rect r="r" b="b" t="t" l="l"/>
            <a:pathLst>
              <a:path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390045" y="1641209"/>
            <a:ext cx="3065483" cy="306548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552051" y="1674781"/>
            <a:ext cx="3065483" cy="306548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5455528" y="5748613"/>
            <a:ext cx="2551176" cy="4114800"/>
          </a:xfrm>
          <a:custGeom>
            <a:avLst/>
            <a:gdLst/>
            <a:ahLst/>
            <a:cxnLst/>
            <a:rect r="r" b="b" t="t" l="l"/>
            <a:pathLst>
              <a:path h="4114800" w="2551176">
                <a:moveTo>
                  <a:pt x="0" y="0"/>
                </a:moveTo>
                <a:lnTo>
                  <a:pt x="2551176" y="0"/>
                </a:lnTo>
                <a:lnTo>
                  <a:pt x="25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181586" y="2219132"/>
            <a:ext cx="1806413" cy="1909636"/>
          </a:xfrm>
          <a:custGeom>
            <a:avLst/>
            <a:gdLst/>
            <a:ahLst/>
            <a:cxnLst/>
            <a:rect r="r" b="b" t="t" l="l"/>
            <a:pathLst>
              <a:path h="1909636" w="1806413">
                <a:moveTo>
                  <a:pt x="0" y="0"/>
                </a:moveTo>
                <a:lnTo>
                  <a:pt x="1806413" y="0"/>
                </a:lnTo>
                <a:lnTo>
                  <a:pt x="1806413" y="1909637"/>
                </a:lnTo>
                <a:lnTo>
                  <a:pt x="0" y="1909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628425" y="2663483"/>
            <a:ext cx="2827744" cy="1020936"/>
          </a:xfrm>
          <a:custGeom>
            <a:avLst/>
            <a:gdLst/>
            <a:ahLst/>
            <a:cxnLst/>
            <a:rect r="r" b="b" t="t" l="l"/>
            <a:pathLst>
              <a:path h="1020936" w="2827744">
                <a:moveTo>
                  <a:pt x="0" y="0"/>
                </a:moveTo>
                <a:lnTo>
                  <a:pt x="2827744" y="0"/>
                </a:lnTo>
                <a:lnTo>
                  <a:pt x="2827744" y="1020935"/>
                </a:lnTo>
                <a:lnTo>
                  <a:pt x="0" y="10209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08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765418" y="5417722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9" tooltip="https://ua.izzi.digital/DOS/300115/300253.html"/>
              </a:rPr>
              <a:t>Izzi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2523494" y="2739847"/>
            <a:ext cx="2798585" cy="868208"/>
          </a:xfrm>
          <a:custGeom>
            <a:avLst/>
            <a:gdLst/>
            <a:ahLst/>
            <a:cxnLst/>
            <a:rect r="r" b="b" t="t" l="l"/>
            <a:pathLst>
              <a:path h="868208" w="2798585">
                <a:moveTo>
                  <a:pt x="0" y="0"/>
                </a:moveTo>
                <a:lnTo>
                  <a:pt x="2798585" y="0"/>
                </a:lnTo>
                <a:lnTo>
                  <a:pt x="2798585" y="868207"/>
                </a:lnTo>
                <a:lnTo>
                  <a:pt x="0" y="8682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765418" y="6024838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1" tooltip="https://ua.izzi.digital/DOS/310926/316350.html"/>
              </a:rPr>
              <a:t>Izzi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947956" y="5143500"/>
            <a:ext cx="3065483" cy="3065483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724650" y="5406931"/>
            <a:ext cx="1512094" cy="1604805"/>
          </a:xfrm>
          <a:custGeom>
            <a:avLst/>
            <a:gdLst/>
            <a:ahLst/>
            <a:cxnLst/>
            <a:rect r="r" b="b" t="t" l="l"/>
            <a:pathLst>
              <a:path h="1604805" w="1512094">
                <a:moveTo>
                  <a:pt x="0" y="0"/>
                </a:moveTo>
                <a:lnTo>
                  <a:pt x="1512094" y="0"/>
                </a:lnTo>
                <a:lnTo>
                  <a:pt x="1512094" y="1604805"/>
                </a:lnTo>
                <a:lnTo>
                  <a:pt x="0" y="16048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658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320534" y="7011736"/>
            <a:ext cx="2320326" cy="529755"/>
          </a:xfrm>
          <a:custGeom>
            <a:avLst/>
            <a:gdLst/>
            <a:ahLst/>
            <a:cxnLst/>
            <a:rect r="r" b="b" t="t" l="l"/>
            <a:pathLst>
              <a:path h="529755" w="2320326">
                <a:moveTo>
                  <a:pt x="0" y="0"/>
                </a:moveTo>
                <a:lnTo>
                  <a:pt x="2320326" y="0"/>
                </a:lnTo>
                <a:lnTo>
                  <a:pt x="2320326" y="529754"/>
                </a:lnTo>
                <a:lnTo>
                  <a:pt x="0" y="5297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765418" y="481261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4" tooltip="https://ua.izzi.digital/DOS/99296/372028.html"/>
              </a:rPr>
              <a:t>Izzi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544205" y="481261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5" tooltip="https://learningapps.org/watch?v=p0fifh1b321"/>
              </a:rPr>
              <a:t>Learning Apps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544205" y="5417722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6" tooltip="https://learningapps.org/watch?v=p7j29k5pj21"/>
              </a:rPr>
              <a:t>Learning Apps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813663" y="5143500"/>
            <a:ext cx="3065483" cy="306548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0437341" y="5455822"/>
            <a:ext cx="1818127" cy="1598488"/>
          </a:xfrm>
          <a:custGeom>
            <a:avLst/>
            <a:gdLst/>
            <a:ahLst/>
            <a:cxnLst/>
            <a:rect r="r" b="b" t="t" l="l"/>
            <a:pathLst>
              <a:path h="1598488" w="1818127">
                <a:moveTo>
                  <a:pt x="0" y="0"/>
                </a:moveTo>
                <a:lnTo>
                  <a:pt x="1818127" y="0"/>
                </a:lnTo>
                <a:lnTo>
                  <a:pt x="1818127" y="1598488"/>
                </a:lnTo>
                <a:lnTo>
                  <a:pt x="0" y="15984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121982" y="7054310"/>
            <a:ext cx="2401512" cy="467220"/>
          </a:xfrm>
          <a:custGeom>
            <a:avLst/>
            <a:gdLst/>
            <a:ahLst/>
            <a:cxnLst/>
            <a:rect r="r" b="b" t="t" l="l"/>
            <a:pathLst>
              <a:path h="467220" w="2401512">
                <a:moveTo>
                  <a:pt x="0" y="0"/>
                </a:moveTo>
                <a:lnTo>
                  <a:pt x="2401512" y="0"/>
                </a:lnTo>
                <a:lnTo>
                  <a:pt x="2401512" y="467220"/>
                </a:lnTo>
                <a:lnTo>
                  <a:pt x="0" y="4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817875" y="481261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9" tooltip="https://naurok.com.ua/test/join?gamecode=6538580"/>
              </a:rPr>
              <a:t>На Урок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121982" y="8410157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20" tooltip="https://elpom.com.ua"/>
              </a:rPr>
              <a:t>Elpom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256275" y="8386556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21" tooltip="https://learning.ua"/>
              </a:rPr>
              <a:t>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 cap="sq">
              <a:solidFill>
                <a:srgbClr val="1E3F48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315981" y="5428244"/>
            <a:ext cx="9448343" cy="5616757"/>
          </a:xfrm>
          <a:custGeom>
            <a:avLst/>
            <a:gdLst/>
            <a:ahLst/>
            <a:cxnLst/>
            <a:rect r="r" b="b" t="t" l="l"/>
            <a:pathLst>
              <a:path h="5616757" w="9448343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546107" y="5989353"/>
            <a:ext cx="8436357" cy="5844796"/>
          </a:xfrm>
          <a:custGeom>
            <a:avLst/>
            <a:gdLst/>
            <a:ahLst/>
            <a:cxnLst/>
            <a:rect r="r" b="b" t="t" l="l"/>
            <a:pathLst>
              <a:path h="5844796" w="8436357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83456" y="962025"/>
            <a:ext cx="13321088" cy="6171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58"/>
              </a:lnSpc>
            </a:pPr>
            <a:r>
              <a:rPr lang="en-US" sz="347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З переходом на дистанційне навчання вчителю стало важче перевірити реальний рівень знань учня, тому саме інтерактивні ігри та платформи для навчання дають можливість якісно перевірити рівень знань. </a:t>
            </a:r>
          </a:p>
          <a:p>
            <a:pPr algn="just">
              <a:lnSpc>
                <a:spcPts val="4858"/>
              </a:lnSpc>
            </a:pPr>
            <a:r>
              <a:rPr lang="en-US" sz="347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Для того, щоб якісно працювати з інтерактивними платформами і впроваджувати їх в навчання, вчителі частіше відвідують тренінги та курси підвищення кваліфікації. Тим самим показують на прикладі, що необхідно навчатись впродовж життя. </a:t>
            </a:r>
          </a:p>
          <a:p>
            <a:pPr algn="ctr">
              <a:lnSpc>
                <a:spcPts val="5698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61" y="2388728"/>
            <a:ext cx="13889460" cy="521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  <a:spcBef>
                <a:spcPct val="0"/>
              </a:spcBef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ПІД ЧАС НАВЧАННЯ В ПОЧАТКОВІЙ ШКОЛІ УЧНІ НЕ ПРОСТО ОВОЛОДІВАЮТЬ ПЕВНИМ ОБ'ЄМОМ ЗНАНЬ, А ОПАНОВУЮТЬ ПРИНЦИПОВО НОВІ ПІДХОДИ ПІЗНАННЯ СВІТУ. ЗРОЗУМІЛО, ЩО ТАКА ДІЯЛЬНІСТЬ ПРИЗВОДИТЬ ДО СУТТЄВОГО ПЕРЕВАНТАЖЕННЯ. ОДНОЧАСНО, В УМОВАХ ІНФОРМАЦІЙНОГО СВІТУ ПРИ СТРІМКОМУ ЗРОСТАННІ СКЛАДНОСТІ ТЕХНОЛОГІЙ МИ НЕ МОЖЕМО СПОДІВАТИСЯ НА ПСИХІЧНЕ І ФІЗИЧНЕ РОЗВАНТАЖЕННЯ ШКОЛЯРІВ. САМЕ ТОМУ ПІДВИЩЕННЯ ЯКОСТІ ОСВІТИ ЩІЛЬНО ПОВ'ЯЗАНЕ З ПОШУКОМ ЕРГОНОМІЧНИХ МЕТОДІВ І ПІДХОДІВ.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64495" y="5642265"/>
            <a:ext cx="2137693" cy="2943467"/>
          </a:xfrm>
          <a:custGeom>
            <a:avLst/>
            <a:gdLst/>
            <a:ahLst/>
            <a:cxnLst/>
            <a:rect r="r" b="b" t="t" l="l"/>
            <a:pathLst>
              <a:path h="2943467" w="2137693">
                <a:moveTo>
                  <a:pt x="0" y="0"/>
                </a:moveTo>
                <a:lnTo>
                  <a:pt x="2137693" y="0"/>
                </a:lnTo>
                <a:lnTo>
                  <a:pt x="2137693" y="2943468"/>
                </a:lnTo>
                <a:lnTo>
                  <a:pt x="0" y="2943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998803" y="5642265"/>
            <a:ext cx="2405169" cy="2744844"/>
          </a:xfrm>
          <a:custGeom>
            <a:avLst/>
            <a:gdLst/>
            <a:ahLst/>
            <a:cxnLst/>
            <a:rect r="r" b="b" t="t" l="l"/>
            <a:pathLst>
              <a:path h="2744844" w="2405169">
                <a:moveTo>
                  <a:pt x="0" y="0"/>
                </a:moveTo>
                <a:lnTo>
                  <a:pt x="2405170" y="0"/>
                </a:lnTo>
                <a:lnTo>
                  <a:pt x="2405170" y="2744844"/>
                </a:lnTo>
                <a:lnTo>
                  <a:pt x="0" y="2744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17922" y="2526000"/>
            <a:ext cx="13889460" cy="346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 НОВА УКРАЇНСЬКА ШКОЛА АКТИВНО ПРОПАГУЄ ВИКОРИСТАННЯ ІГРОВИХ ТЕХНОЛОГІЙ У НАВЧАЛЬНОМУ ПРОЦЕСІ. ЦЕ ПОВ'ЯЗАНО З ТИМ, ЩО ГРА Є ПРОВІДНИМ МЕТОДОМ ПІЗНАННЯ ДЛЯ ДІТЕЙ МОЛОДШОГО ШКІЛЬНОГО ВІКУ. ІГРОВІ МЕТОДИКИ ДОЗВОЛЯЮТЬ ЗРОБИТИ ОСВІТНІЙ ПРОЦЕС БІЛЬШ ЦІКАВИМ, ЕФЕКТИВНИМ ТА ВІДПОВІДАЮТЬ СУЧАСНОСТІ.</a:t>
            </a:r>
          </a:p>
          <a:p>
            <a:pPr algn="just">
              <a:lnSpc>
                <a:spcPts val="46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712265" y="5117814"/>
            <a:ext cx="4446803" cy="3551884"/>
          </a:xfrm>
          <a:custGeom>
            <a:avLst/>
            <a:gdLst/>
            <a:ahLst/>
            <a:cxnLst/>
            <a:rect r="r" b="b" t="t" l="l"/>
            <a:pathLst>
              <a:path h="3551884" w="4446803">
                <a:moveTo>
                  <a:pt x="4446802" y="0"/>
                </a:moveTo>
                <a:lnTo>
                  <a:pt x="0" y="0"/>
                </a:lnTo>
                <a:lnTo>
                  <a:pt x="0" y="3551884"/>
                </a:lnTo>
                <a:lnTo>
                  <a:pt x="4446802" y="3551884"/>
                </a:lnTo>
                <a:lnTo>
                  <a:pt x="444680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258011" y="4456056"/>
            <a:ext cx="4498210" cy="2777645"/>
          </a:xfrm>
          <a:custGeom>
            <a:avLst/>
            <a:gdLst/>
            <a:ahLst/>
            <a:cxnLst/>
            <a:rect r="r" b="b" t="t" l="l"/>
            <a:pathLst>
              <a:path h="2777645" w="4498210">
                <a:moveTo>
                  <a:pt x="0" y="0"/>
                </a:moveTo>
                <a:lnTo>
                  <a:pt x="4498210" y="0"/>
                </a:lnTo>
                <a:lnTo>
                  <a:pt x="4498210" y="2777645"/>
                </a:lnTo>
                <a:lnTo>
                  <a:pt x="0" y="27776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485715" y="4296687"/>
            <a:ext cx="2900934" cy="4114800"/>
          </a:xfrm>
          <a:custGeom>
            <a:avLst/>
            <a:gdLst/>
            <a:ahLst/>
            <a:cxnLst/>
            <a:rect r="r" b="b" t="t" l="l"/>
            <a:pathLst>
              <a:path h="4114800" w="2900934">
                <a:moveTo>
                  <a:pt x="0" y="0"/>
                </a:moveTo>
                <a:lnTo>
                  <a:pt x="2900934" y="0"/>
                </a:lnTo>
                <a:lnTo>
                  <a:pt x="2900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66761" y="2388728"/>
            <a:ext cx="13889460" cy="288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ГРА СТИМУЛЮЄ ДОПИТЛИВІСТЬ, БАЖАННЯ ДОСЛІДЖУВАТИ ТА ЕКСПЕРИМЕНТУВАТИ. ЧЕРЕЗ ГРУ ДІТИ ЗАСВОЮЮТЬ НОВІ ЗНАННЯ ТА ВМІННЯ ЛЕГШЕ І ШВИДШЕ. ІГРИ РОЗВИВАЮТЬ ЛОГІЧНЕ МИСЛЕННЯ, ПАМ'ЯТЬ, УВАГУ ТА УЯВУ.</a:t>
            </a:r>
          </a:p>
          <a:p>
            <a:pPr algn="just">
              <a:lnSpc>
                <a:spcPts val="46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288367" y="5375659"/>
            <a:ext cx="2948570" cy="3063449"/>
          </a:xfrm>
          <a:custGeom>
            <a:avLst/>
            <a:gdLst/>
            <a:ahLst/>
            <a:cxnLst/>
            <a:rect r="r" b="b" t="t" l="l"/>
            <a:pathLst>
              <a:path h="3063449" w="2948570">
                <a:moveTo>
                  <a:pt x="0" y="0"/>
                </a:moveTo>
                <a:lnTo>
                  <a:pt x="2948570" y="0"/>
                </a:lnTo>
                <a:lnTo>
                  <a:pt x="2948570" y="3063449"/>
                </a:lnTo>
                <a:lnTo>
                  <a:pt x="0" y="3063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093712" y="5976034"/>
            <a:ext cx="4416952" cy="2534226"/>
          </a:xfrm>
          <a:custGeom>
            <a:avLst/>
            <a:gdLst/>
            <a:ahLst/>
            <a:cxnLst/>
            <a:rect r="r" b="b" t="t" l="l"/>
            <a:pathLst>
              <a:path h="2534226" w="4416952">
                <a:moveTo>
                  <a:pt x="0" y="0"/>
                </a:moveTo>
                <a:lnTo>
                  <a:pt x="4416952" y="0"/>
                </a:lnTo>
                <a:lnTo>
                  <a:pt x="4416952" y="2534226"/>
                </a:lnTo>
                <a:lnTo>
                  <a:pt x="0" y="2534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17922" y="2397619"/>
            <a:ext cx="13889460" cy="405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ГРА СТВОРЮЄ ПОЗИТИВНУ ЕМОЦІЙНУ АТМОСФЕРУ, ЩО СПРИЯЄ КРАЩОМУ ЗАСВОЄННЮ МАТЕРІАЛУ. ДІТИ З БІЛЬШИМ ЗАДОВОЛЕННЯМ ВІДВІДУЮТЬ УРОКИ, НА ЯКИХ ВИКОРИСТОВУЮТЬСЯ ІГРОВІ (ІНТЕРАКТИВНІ) ЕЛЕМЕНТИ. ПОЗИТИВНІ ЕМОЦІЇ, ОТРИМАНІ ПІД ЧАС УРОКІВ З ВИКОРИСТАННЯМ ГРИ, ПІДВИЩУЮТЬ МОТИВАЦІЮ ДО НАВЧАННЯ.</a:t>
            </a:r>
          </a:p>
          <a:p>
            <a:pPr algn="just">
              <a:lnSpc>
                <a:spcPts val="4610"/>
              </a:lnSpc>
              <a:spcBef>
                <a:spcPct val="0"/>
              </a:spcBef>
            </a:pP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11017987" y="5671378"/>
            <a:ext cx="2686969" cy="2472012"/>
          </a:xfrm>
          <a:custGeom>
            <a:avLst/>
            <a:gdLst/>
            <a:ahLst/>
            <a:cxnLst/>
            <a:rect r="r" b="b" t="t" l="l"/>
            <a:pathLst>
              <a:path h="2472012" w="2686969">
                <a:moveTo>
                  <a:pt x="2686969" y="0"/>
                </a:moveTo>
                <a:lnTo>
                  <a:pt x="0" y="0"/>
                </a:lnTo>
                <a:lnTo>
                  <a:pt x="0" y="2472011"/>
                </a:lnTo>
                <a:lnTo>
                  <a:pt x="2686969" y="2472011"/>
                </a:lnTo>
                <a:lnTo>
                  <a:pt x="268696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100106" y="4949753"/>
            <a:ext cx="3325091" cy="3325091"/>
          </a:xfrm>
          <a:custGeom>
            <a:avLst/>
            <a:gdLst/>
            <a:ahLst/>
            <a:cxnLst/>
            <a:rect r="r" b="b" t="t" l="l"/>
            <a:pathLst>
              <a:path h="3325091" w="3325091">
                <a:moveTo>
                  <a:pt x="0" y="0"/>
                </a:moveTo>
                <a:lnTo>
                  <a:pt x="3325091" y="0"/>
                </a:lnTo>
                <a:lnTo>
                  <a:pt x="3325091" y="3325091"/>
                </a:lnTo>
                <a:lnTo>
                  <a:pt x="0" y="33250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342" y="5238875"/>
            <a:ext cx="3430823" cy="3430823"/>
          </a:xfrm>
          <a:custGeom>
            <a:avLst/>
            <a:gdLst/>
            <a:ahLst/>
            <a:cxnLst/>
            <a:rect r="r" b="b" t="t" l="l"/>
            <a:pathLst>
              <a:path h="3430823" w="3430823">
                <a:moveTo>
                  <a:pt x="0" y="0"/>
                </a:moveTo>
                <a:lnTo>
                  <a:pt x="3430823" y="0"/>
                </a:lnTo>
                <a:lnTo>
                  <a:pt x="3430823" y="3430823"/>
                </a:lnTo>
                <a:lnTo>
                  <a:pt x="0" y="3430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17922" y="2501442"/>
            <a:ext cx="13889460" cy="2307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  <a:spcBef>
                <a:spcPct val="0"/>
              </a:spcBef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ІГРИ ДОЗВОЛЯЮТЬ ВРАХУВАТИ ІНДИВІДУАЛЬНІ ОСОБЛИВОСТІ КОЖНОГО УЧНЯ. КОЖНА ДИТИНА МОЖЕ ЗНАЙТИ ДЛЯ СЕБЕ ЦІКАВУ РОЛЬ І ЗАВДАННЯ. ЦЕ СПРИЯЄ РОЗВИТКУ САМОСТІЙНОСТІ ТА ВПЕВНЕНОСТІ В СОБІ. САМЕ ТОМУ ВПРОВАДЖЕННЯ ІНТЕРАКТИВНИХ ІГОР Є АКТУАЛЬНИМ.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64495" y="1413970"/>
            <a:ext cx="14486663" cy="7407689"/>
            <a:chOff x="0" y="0"/>
            <a:chExt cx="3815417" cy="1950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15417" cy="1950996"/>
            </a:xfrm>
            <a:custGeom>
              <a:avLst/>
              <a:gdLst/>
              <a:ahLst/>
              <a:cxnLst/>
              <a:rect r="r" b="b" t="t" l="l"/>
              <a:pathLst>
                <a:path h="1950996" w="3815417">
                  <a:moveTo>
                    <a:pt x="0" y="0"/>
                  </a:moveTo>
                  <a:lnTo>
                    <a:pt x="3815417" y="0"/>
                  </a:lnTo>
                  <a:lnTo>
                    <a:pt x="3815417" y="1950996"/>
                  </a:lnTo>
                  <a:lnTo>
                    <a:pt x="0" y="1950996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15417" cy="1998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406334" y="1056816"/>
            <a:ext cx="14712635" cy="7503501"/>
            <a:chOff x="0" y="0"/>
            <a:chExt cx="3874933" cy="1976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4932" cy="1976231"/>
            </a:xfrm>
            <a:custGeom>
              <a:avLst/>
              <a:gdLst/>
              <a:ahLst/>
              <a:cxnLst/>
              <a:rect r="r" b="b" t="t" l="l"/>
              <a:pathLst>
                <a:path h="1976231" w="3874932">
                  <a:moveTo>
                    <a:pt x="5788" y="0"/>
                  </a:moveTo>
                  <a:lnTo>
                    <a:pt x="3869144" y="0"/>
                  </a:lnTo>
                  <a:cubicBezTo>
                    <a:pt x="3872341" y="0"/>
                    <a:pt x="3874932" y="2592"/>
                    <a:pt x="3874932" y="5788"/>
                  </a:cubicBezTo>
                  <a:lnTo>
                    <a:pt x="3874932" y="1970443"/>
                  </a:lnTo>
                  <a:cubicBezTo>
                    <a:pt x="3874932" y="1973639"/>
                    <a:pt x="3872341" y="1976231"/>
                    <a:pt x="3869144" y="1976231"/>
                  </a:cubicBezTo>
                  <a:lnTo>
                    <a:pt x="5788" y="1976231"/>
                  </a:lnTo>
                  <a:cubicBezTo>
                    <a:pt x="2592" y="1976231"/>
                    <a:pt x="0" y="1973639"/>
                    <a:pt x="0" y="1970443"/>
                  </a:cubicBezTo>
                  <a:lnTo>
                    <a:pt x="0" y="5788"/>
                  </a:lnTo>
                  <a:cubicBezTo>
                    <a:pt x="0" y="2592"/>
                    <a:pt x="2592" y="0"/>
                    <a:pt x="57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74933" cy="2023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51356" y="661229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17922" y="4897798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74816" y="4897798"/>
            <a:ext cx="5929911" cy="3506060"/>
          </a:xfrm>
          <a:custGeom>
            <a:avLst/>
            <a:gdLst/>
            <a:ahLst/>
            <a:cxnLst/>
            <a:rect r="r" b="b" t="t" l="l"/>
            <a:pathLst>
              <a:path h="3506060" w="5929911">
                <a:moveTo>
                  <a:pt x="0" y="0"/>
                </a:moveTo>
                <a:lnTo>
                  <a:pt x="5929912" y="0"/>
                </a:lnTo>
                <a:lnTo>
                  <a:pt x="5929912" y="3506060"/>
                </a:lnTo>
                <a:lnTo>
                  <a:pt x="0" y="35060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17922" y="2501442"/>
            <a:ext cx="13889460" cy="2307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0"/>
              </a:lnSpc>
              <a:spcBef>
                <a:spcPct val="0"/>
              </a:spcBef>
            </a:pPr>
            <a:r>
              <a:rPr lang="en-US" sz="3293">
                <a:solidFill>
                  <a:srgbClr val="01070A"/>
                </a:solidFill>
                <a:latin typeface="Didact Gothic"/>
                <a:ea typeface="Didact Gothic"/>
                <a:cs typeface="Didact Gothic"/>
                <a:sym typeface="Didact Gothic"/>
              </a:rPr>
              <a:t>  ПЕВНИЙ ДОСВІД МИ МОЖЕМО ЗНАЙТИ В РІЗНОМАНІТНИХ ПІДХОДАХ ДО ОРГАНІЗАЦІЇ ОСВІТИ. НОВА УКРАЇНСЬКА ШКОЛА ЧАСТКОВО НАДИХАВСЯ ДОСВІДОМ ФІНЛЯНДІЇ, ЯКА МАЄ ЧИМАЛО ПОЗИТИВНИХ АСПЕКТІВ В ОРГАНІЗАЦІЇ НАВЧАЛЬНОГО ПРОЦЕСУ.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22403" y="-589740"/>
            <a:ext cx="9048214" cy="12247451"/>
            <a:chOff x="0" y="0"/>
            <a:chExt cx="2383069" cy="32256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83069" cy="3225666"/>
            </a:xfrm>
            <a:custGeom>
              <a:avLst/>
              <a:gdLst/>
              <a:ahLst/>
              <a:cxnLst/>
              <a:rect r="r" b="b" t="t" l="l"/>
              <a:pathLst>
                <a:path h="3225666" w="2383069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12670617" y="6322480"/>
            <a:ext cx="5565196" cy="4047415"/>
          </a:xfrm>
          <a:custGeom>
            <a:avLst/>
            <a:gdLst/>
            <a:ahLst/>
            <a:cxnLst/>
            <a:rect r="r" b="b" t="t" l="l"/>
            <a:pathLst>
              <a:path h="4047415" w="5565196">
                <a:moveTo>
                  <a:pt x="5565196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6" y="4047415"/>
                </a:lnTo>
                <a:lnTo>
                  <a:pt x="55651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58123" y="2169351"/>
            <a:ext cx="7935975" cy="7910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Онлайн-тренажер з українського правопису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Мова – ДНК нації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На Урок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Всеосвіта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Розвиток дитини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Learning Apps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WordWall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Kahoot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AR Book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Canva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ChatJPT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Еduc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Izzi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5" tooltip="https://learning.ua"/>
              </a:rPr>
              <a:t>Learning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6" tooltip="https://elpom.com.ua"/>
              </a:rPr>
              <a:t>Elpom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43323" y="632248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58123" y="-133350"/>
            <a:ext cx="7576774" cy="2430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64"/>
              </a:lnSpc>
              <a:spcBef>
                <a:spcPct val="0"/>
              </a:spcBef>
            </a:pPr>
            <a:r>
              <a:rPr lang="en-US" sz="6974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Iнтерактивнi ресурси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7541" y="1028700"/>
            <a:ext cx="14154503" cy="8229600"/>
            <a:chOff x="0" y="0"/>
            <a:chExt cx="372793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793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27935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09556" y="1229591"/>
            <a:ext cx="3065483" cy="306548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94638" y="7228387"/>
            <a:ext cx="3835024" cy="3091905"/>
          </a:xfrm>
          <a:custGeom>
            <a:avLst/>
            <a:gdLst/>
            <a:ahLst/>
            <a:cxnLst/>
            <a:rect r="r" b="b" t="t" l="l"/>
            <a:pathLst>
              <a:path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112211" y="1599983"/>
            <a:ext cx="1834903" cy="2279728"/>
          </a:xfrm>
          <a:custGeom>
            <a:avLst/>
            <a:gdLst/>
            <a:ahLst/>
            <a:cxnLst/>
            <a:rect r="r" b="b" t="t" l="l"/>
            <a:pathLst>
              <a:path h="2279728" w="1834903">
                <a:moveTo>
                  <a:pt x="0" y="0"/>
                </a:moveTo>
                <a:lnTo>
                  <a:pt x="1834902" y="0"/>
                </a:lnTo>
                <a:lnTo>
                  <a:pt x="1834902" y="2279727"/>
                </a:lnTo>
                <a:lnTo>
                  <a:pt x="0" y="2279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414372" y="5598500"/>
            <a:ext cx="3065483" cy="306548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645169" y="6351593"/>
            <a:ext cx="2603889" cy="1361424"/>
          </a:xfrm>
          <a:custGeom>
            <a:avLst/>
            <a:gdLst/>
            <a:ahLst/>
            <a:cxnLst/>
            <a:rect r="r" b="b" t="t" l="l"/>
            <a:pathLst>
              <a:path h="1361424" w="2603889">
                <a:moveTo>
                  <a:pt x="0" y="0"/>
                </a:moveTo>
                <a:lnTo>
                  <a:pt x="2603889" y="0"/>
                </a:lnTo>
                <a:lnTo>
                  <a:pt x="2603889" y="1361424"/>
                </a:lnTo>
                <a:lnTo>
                  <a:pt x="0" y="1361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354755" y="5598500"/>
            <a:ext cx="3065483" cy="306548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2473624" y="6731131"/>
            <a:ext cx="2827744" cy="1020936"/>
          </a:xfrm>
          <a:custGeom>
            <a:avLst/>
            <a:gdLst/>
            <a:ahLst/>
            <a:cxnLst/>
            <a:rect r="r" b="b" t="t" l="l"/>
            <a:pathLst>
              <a:path h="1020936" w="2827744">
                <a:moveTo>
                  <a:pt x="0" y="0"/>
                </a:moveTo>
                <a:lnTo>
                  <a:pt x="2827744" y="0"/>
                </a:lnTo>
                <a:lnTo>
                  <a:pt x="2827744" y="1020935"/>
                </a:lnTo>
                <a:lnTo>
                  <a:pt x="0" y="1020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08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2390045" y="1229591"/>
            <a:ext cx="3065483" cy="3065483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3029471" y="1659559"/>
            <a:ext cx="1786630" cy="2160576"/>
          </a:xfrm>
          <a:custGeom>
            <a:avLst/>
            <a:gdLst/>
            <a:ahLst/>
            <a:cxnLst/>
            <a:rect r="r" b="b" t="t" l="l"/>
            <a:pathLst>
              <a:path h="2160576" w="1786630">
                <a:moveTo>
                  <a:pt x="0" y="0"/>
                </a:moveTo>
                <a:lnTo>
                  <a:pt x="1786630" y="0"/>
                </a:lnTo>
                <a:lnTo>
                  <a:pt x="1786630" y="2160576"/>
                </a:lnTo>
                <a:lnTo>
                  <a:pt x="0" y="21605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7449800" y="1229591"/>
            <a:ext cx="3065483" cy="306548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961918" y="1599983"/>
            <a:ext cx="2005968" cy="1891029"/>
          </a:xfrm>
          <a:custGeom>
            <a:avLst/>
            <a:gdLst/>
            <a:ahLst/>
            <a:cxnLst/>
            <a:rect r="r" b="b" t="t" l="l"/>
            <a:pathLst>
              <a:path h="1891029" w="2005968">
                <a:moveTo>
                  <a:pt x="0" y="0"/>
                </a:moveTo>
                <a:lnTo>
                  <a:pt x="2005968" y="0"/>
                </a:lnTo>
                <a:lnTo>
                  <a:pt x="2005968" y="1891028"/>
                </a:lnTo>
                <a:lnTo>
                  <a:pt x="0" y="18910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73" t="-13920" r="-6561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804228" y="3306074"/>
            <a:ext cx="2356627" cy="369874"/>
          </a:xfrm>
          <a:custGeom>
            <a:avLst/>
            <a:gdLst/>
            <a:ahLst/>
            <a:cxnLst/>
            <a:rect r="r" b="b" t="t" l="l"/>
            <a:pathLst>
              <a:path h="369874" w="2356627">
                <a:moveTo>
                  <a:pt x="0" y="0"/>
                </a:moveTo>
                <a:lnTo>
                  <a:pt x="2356627" y="0"/>
                </a:lnTo>
                <a:lnTo>
                  <a:pt x="2356627" y="369875"/>
                </a:lnTo>
                <a:lnTo>
                  <a:pt x="0" y="369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7611259" y="5598500"/>
            <a:ext cx="3065483" cy="3065483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8110831" y="6096154"/>
            <a:ext cx="2066338" cy="2070175"/>
          </a:xfrm>
          <a:custGeom>
            <a:avLst/>
            <a:gdLst/>
            <a:ahLst/>
            <a:cxnLst/>
            <a:rect r="r" b="b" t="t" l="l"/>
            <a:pathLst>
              <a:path h="2070175" w="2066338">
                <a:moveTo>
                  <a:pt x="0" y="0"/>
                </a:moveTo>
                <a:lnTo>
                  <a:pt x="2066338" y="0"/>
                </a:lnTo>
                <a:lnTo>
                  <a:pt x="2066338" y="2070175"/>
                </a:lnTo>
                <a:lnTo>
                  <a:pt x="0" y="20701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295" t="-7331" r="-7530" b="-6284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817875" y="4409374"/>
            <a:ext cx="2757164" cy="101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2" tooltip="https://webpen.com.ua/index.html"/>
              </a:rPr>
              <a:t>Онлайн-тренажер з українського правопису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8532" y="873624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3" tooltip="https://ukr-mova.in.ua/exercises/orfografiya/nenagolosheni-e,-u"/>
              </a:rPr>
              <a:t>Мова – ДНК нації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544205" y="873624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4" tooltip="https://naurok.com.ua/test/start/3100513"/>
              </a:rPr>
              <a:t>На Урок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544205" y="4409374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5" tooltip="https://vseosvita.ua/test/start/pxf947"/>
              </a:rPr>
              <a:t>Всеосвіта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65418" y="4409374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6" tooltip="http://online.childdevelop.com.ua/test/2231/"/>
              </a:rPr>
              <a:t>Розвиток дитини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804228" y="8736240"/>
            <a:ext cx="2757164" cy="3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 u="sng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  <a:hlinkClick r:id="rId17" tooltip="https://www.canva.com/design/DAGS519L1kI/9APMaAO1sykTn8GShtp7bg/edit?utm_content=DAGS519L1kI&amp;utm_campaign=designshare&amp;utm_medium=link2&amp;utm_source=sharebutton"/>
              </a:rPr>
              <a:t>Canva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5455528" y="5748613"/>
            <a:ext cx="2551176" cy="4114800"/>
          </a:xfrm>
          <a:custGeom>
            <a:avLst/>
            <a:gdLst/>
            <a:ahLst/>
            <a:cxnLst/>
            <a:rect r="r" b="b" t="t" l="l"/>
            <a:pathLst>
              <a:path h="4114800" w="2551176">
                <a:moveTo>
                  <a:pt x="0" y="0"/>
                </a:moveTo>
                <a:lnTo>
                  <a:pt x="2551176" y="0"/>
                </a:lnTo>
                <a:lnTo>
                  <a:pt x="25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DAGXssR8DN4</dc:identifier>
  <dcterms:modified xsi:type="dcterms:W3CDTF">2011-08-01T06:04:30Z</dcterms:modified>
  <cp:revision>1</cp:revision>
  <dc:title>використання на уроках, заняттях інтерактивних методів навчання, виховання</dc:title>
</cp:coreProperties>
</file>