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Raleway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ata" panose="020B0604020202020204" charset="-52"/>
      <p:regular r:id="rId1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3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9" y="2178248"/>
            <a:ext cx="6885503" cy="387310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16585" y="1213604"/>
            <a:ext cx="6112431" cy="4445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Організація внутрішнього моніторингу: невід'ємна складова сучасного освітнього процесу</a:t>
            </a:r>
            <a:endParaRPr lang="en-US" sz="4650" dirty="0"/>
          </a:p>
        </p:txBody>
      </p:sp>
      <p:sp>
        <p:nvSpPr>
          <p:cNvPr id="5" name="Text 1"/>
          <p:cNvSpPr/>
          <p:nvPr/>
        </p:nvSpPr>
        <p:spPr>
          <a:xfrm>
            <a:off x="7916585" y="5916811"/>
            <a:ext cx="6112431" cy="1099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Внутрішній моніторинг є критичним для постійного вдосконалення освітнього процесу. Він дозволяє оцінити ефективність навчання, визначити сильні та слабкі сторони, і зробити необхідні зміни для досягнення кращих результатів.</a:t>
            </a:r>
            <a:endParaRPr lang="en-US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73789" y="7748337"/>
            <a:ext cx="1624264" cy="360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Юлія Лисенко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11" y="2454354"/>
            <a:ext cx="4925378" cy="332089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71498" y="618768"/>
            <a:ext cx="7573804" cy="2102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Мета та завдання внутрішнього моніторингу</a:t>
            </a:r>
            <a:endParaRPr lang="en-US" sz="4400" dirty="0"/>
          </a:p>
        </p:txBody>
      </p:sp>
      <p:sp>
        <p:nvSpPr>
          <p:cNvPr id="5" name="Shape 1"/>
          <p:cNvSpPr/>
          <p:nvPr/>
        </p:nvSpPr>
        <p:spPr>
          <a:xfrm>
            <a:off x="6271498" y="3310295"/>
            <a:ext cx="504706" cy="50470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6" name="Text 2"/>
          <p:cNvSpPr/>
          <p:nvPr/>
        </p:nvSpPr>
        <p:spPr>
          <a:xfrm>
            <a:off x="6465808" y="3394353"/>
            <a:ext cx="116086" cy="336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3"/>
          <p:cNvSpPr/>
          <p:nvPr/>
        </p:nvSpPr>
        <p:spPr>
          <a:xfrm>
            <a:off x="7000518" y="3310295"/>
            <a:ext cx="2945725" cy="1051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Оцінка ефективності навчання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000518" y="4496038"/>
            <a:ext cx="2945725" cy="1435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Визначити рівень знань учнів та ефективність викладання педагогічного колективу.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10170557" y="3310295"/>
            <a:ext cx="504706" cy="50470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0" name="Text 6"/>
          <p:cNvSpPr/>
          <p:nvPr/>
        </p:nvSpPr>
        <p:spPr>
          <a:xfrm>
            <a:off x="10319742" y="3394353"/>
            <a:ext cx="206335" cy="336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7"/>
          <p:cNvSpPr/>
          <p:nvPr/>
        </p:nvSpPr>
        <p:spPr>
          <a:xfrm>
            <a:off x="10899577" y="3310295"/>
            <a:ext cx="2945725" cy="700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Виявлення сильних та слабких сторін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899577" y="4145637"/>
            <a:ext cx="2945725" cy="1435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Ідентифікувати галузі, що потребують удосконалення і розвитку у навчальному процесі.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6271498" y="6408063"/>
            <a:ext cx="504706" cy="50470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4" name="Text 10"/>
          <p:cNvSpPr/>
          <p:nvPr/>
        </p:nvSpPr>
        <p:spPr>
          <a:xfrm>
            <a:off x="6419493" y="6492121"/>
            <a:ext cx="208717" cy="336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1"/>
          <p:cNvSpPr/>
          <p:nvPr/>
        </p:nvSpPr>
        <p:spPr>
          <a:xfrm>
            <a:off x="7000518" y="6408063"/>
            <a:ext cx="5303163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Вдосконалення навчального процесу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7000518" y="6893004"/>
            <a:ext cx="6844784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Запровадити інновації та оновлення для підвищення якості освіти та досягнення кращих результатів.</a:t>
            </a:r>
            <a:endParaRPr lang="en-US" sz="17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37695" y="7736305"/>
            <a:ext cx="1660358" cy="360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Основні принципи організації внутрішнього моніторингу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Системність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Внутрішній моніторинг має бути інтегрованим у систему управління навчальним закладом.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Комплексність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Оцінювати всі аспекти освітнього процесу, включаючи навчання, виховання та розвиток.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Об'єктивність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11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Дані моніторингу повинні бути точними та достовірними.</a:t>
            </a:r>
            <a:endParaRPr lang="en-US" sz="17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61758" y="7700211"/>
            <a:ext cx="1684421" cy="4331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093" y="757595"/>
            <a:ext cx="7663815" cy="132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Основні напрямки внутрішнього моніторингу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3" y="2396609"/>
            <a:ext cx="1057394" cy="16917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14669" y="2608064"/>
            <a:ext cx="299192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Навчальні досягнення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14669" y="3065264"/>
            <a:ext cx="6289238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Оцінка знань та умінь учнів за різними предметами та на різних етапах навчання.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3" y="4088368"/>
            <a:ext cx="1057394" cy="16917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14669" y="4299823"/>
            <a:ext cx="3777734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Якість навчального процесу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14669" y="4757023"/>
            <a:ext cx="6289238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Аналіз методів викладання, навчальних програм та засобів навчання.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93" y="5780127"/>
            <a:ext cx="1057394" cy="16917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14669" y="5991582"/>
            <a:ext cx="339756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Ефективність управління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14669" y="6448782"/>
            <a:ext cx="6289238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Оцінка роботи керівництва та педагогічного колективу.</a:t>
            </a:r>
            <a:endParaRPr lang="en-US" sz="16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1678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Інструментарій внутрішнього моніторингу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83280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6100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Тестування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100512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Використання тестів для оцінки знань та умінь учнів.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83280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6100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Анкетування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100512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Збір інформації від учнів, батьків та педагогів за допомогою анкет.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42848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3A3B3C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8696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Спостереження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0081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Пряме спостереження за навчальним процесом для оцінки його ефективності.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991" y="543639"/>
            <a:ext cx="9066728" cy="61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Складові внутрішнього моніторингу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7303770" y="1556980"/>
            <a:ext cx="22860" cy="6129218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4" name="Shape 2"/>
          <p:cNvSpPr/>
          <p:nvPr/>
        </p:nvSpPr>
        <p:spPr>
          <a:xfrm>
            <a:off x="6423660" y="1990368"/>
            <a:ext cx="691991" cy="22860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5" name="Shape 3"/>
          <p:cNvSpPr/>
          <p:nvPr/>
        </p:nvSpPr>
        <p:spPr>
          <a:xfrm>
            <a:off x="7092791" y="1779389"/>
            <a:ext cx="444818" cy="44481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6" name="Text 4"/>
          <p:cNvSpPr/>
          <p:nvPr/>
        </p:nvSpPr>
        <p:spPr>
          <a:xfrm>
            <a:off x="7264003" y="1853446"/>
            <a:ext cx="10239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3756422" y="1754624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Планування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691991" y="2182177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Розробка плану внутрішнього моніторингу, визначення цілей та завдань.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4749" y="2978825"/>
            <a:ext cx="691991" cy="22860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10" name="Shape 8"/>
          <p:cNvSpPr/>
          <p:nvPr/>
        </p:nvSpPr>
        <p:spPr>
          <a:xfrm>
            <a:off x="7092791" y="2767846"/>
            <a:ext cx="444818" cy="44481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1" name="Text 9"/>
          <p:cNvSpPr/>
          <p:nvPr/>
        </p:nvSpPr>
        <p:spPr>
          <a:xfrm>
            <a:off x="7224236" y="2841903"/>
            <a:ext cx="181808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8402598" y="2743081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Збір інформації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8402598" y="3170634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Використання різних інструментів для збору даних про освітній процес.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423660" y="3868460"/>
            <a:ext cx="691991" cy="22860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15" name="Shape 13"/>
          <p:cNvSpPr/>
          <p:nvPr/>
        </p:nvSpPr>
        <p:spPr>
          <a:xfrm>
            <a:off x="7092791" y="3657481"/>
            <a:ext cx="444818" cy="44481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6" name="Text 14"/>
          <p:cNvSpPr/>
          <p:nvPr/>
        </p:nvSpPr>
        <p:spPr>
          <a:xfrm>
            <a:off x="7223284" y="3731538"/>
            <a:ext cx="183833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3756422" y="3632716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Аналіз даних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691991" y="4060269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Обробка та аналіз зібраної інформації для визначення сильних та слабких сторін.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4749" y="4758214"/>
            <a:ext cx="691991" cy="22860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20" name="Shape 18"/>
          <p:cNvSpPr/>
          <p:nvPr/>
        </p:nvSpPr>
        <p:spPr>
          <a:xfrm>
            <a:off x="7092791" y="4547235"/>
            <a:ext cx="444818" cy="44481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1" name="Text 19"/>
          <p:cNvSpPr/>
          <p:nvPr/>
        </p:nvSpPr>
        <p:spPr>
          <a:xfrm>
            <a:off x="7228403" y="4621292"/>
            <a:ext cx="17347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8402598" y="4522470"/>
            <a:ext cx="2979301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Розробка рекомендацій</a:t>
            </a:r>
            <a:endParaRPr lang="en-US" sz="1900" dirty="0"/>
          </a:p>
        </p:txBody>
      </p:sp>
      <p:sp>
        <p:nvSpPr>
          <p:cNvPr id="23" name="Text 21"/>
          <p:cNvSpPr/>
          <p:nvPr/>
        </p:nvSpPr>
        <p:spPr>
          <a:xfrm>
            <a:off x="8402598" y="4950023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Створення пропозицій щодо вдосконалення освітнього процесу.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6423660" y="5647968"/>
            <a:ext cx="691991" cy="22860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25" name="Shape 23"/>
          <p:cNvSpPr/>
          <p:nvPr/>
        </p:nvSpPr>
        <p:spPr>
          <a:xfrm>
            <a:off x="7092791" y="5436989"/>
            <a:ext cx="444818" cy="44481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6" name="Text 24"/>
          <p:cNvSpPr/>
          <p:nvPr/>
        </p:nvSpPr>
        <p:spPr>
          <a:xfrm>
            <a:off x="7225308" y="5511046"/>
            <a:ext cx="179665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5</a:t>
            </a:r>
            <a:endParaRPr lang="en-US" sz="2300" dirty="0"/>
          </a:p>
        </p:txBody>
      </p:sp>
      <p:sp>
        <p:nvSpPr>
          <p:cNvPr id="27" name="Text 25"/>
          <p:cNvSpPr/>
          <p:nvPr/>
        </p:nvSpPr>
        <p:spPr>
          <a:xfrm>
            <a:off x="2565678" y="5412224"/>
            <a:ext cx="3662124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Впровадження рекомендацій</a:t>
            </a:r>
            <a:endParaRPr lang="en-US" sz="1900" dirty="0"/>
          </a:p>
        </p:txBody>
      </p:sp>
      <p:sp>
        <p:nvSpPr>
          <p:cNvPr id="28" name="Text 26"/>
          <p:cNvSpPr/>
          <p:nvPr/>
        </p:nvSpPr>
        <p:spPr>
          <a:xfrm>
            <a:off x="691991" y="5839778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Реалізація рекомендацій для підвищення ефективності навчання.</a:t>
            </a:r>
            <a:endParaRPr lang="en-US" sz="1550" dirty="0"/>
          </a:p>
        </p:txBody>
      </p:sp>
      <p:sp>
        <p:nvSpPr>
          <p:cNvPr id="29" name="Shape 27"/>
          <p:cNvSpPr/>
          <p:nvPr/>
        </p:nvSpPr>
        <p:spPr>
          <a:xfrm>
            <a:off x="7514749" y="6537722"/>
            <a:ext cx="691991" cy="22860"/>
          </a:xfrm>
          <a:prstGeom prst="roundRect">
            <a:avLst>
              <a:gd name="adj" fmla="val 129737"/>
            </a:avLst>
          </a:prstGeom>
          <a:solidFill>
            <a:srgbClr val="535455"/>
          </a:solidFill>
          <a:ln/>
        </p:spPr>
      </p:sp>
      <p:sp>
        <p:nvSpPr>
          <p:cNvPr id="30" name="Shape 28"/>
          <p:cNvSpPr/>
          <p:nvPr/>
        </p:nvSpPr>
        <p:spPr>
          <a:xfrm>
            <a:off x="7092791" y="6326743"/>
            <a:ext cx="444818" cy="44481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31" name="Text 29"/>
          <p:cNvSpPr/>
          <p:nvPr/>
        </p:nvSpPr>
        <p:spPr>
          <a:xfrm>
            <a:off x="7218878" y="6400800"/>
            <a:ext cx="19252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6</a:t>
            </a:r>
            <a:endParaRPr lang="en-US" sz="2300" dirty="0"/>
          </a:p>
        </p:txBody>
      </p:sp>
      <p:sp>
        <p:nvSpPr>
          <p:cNvPr id="32" name="Text 30"/>
          <p:cNvSpPr/>
          <p:nvPr/>
        </p:nvSpPr>
        <p:spPr>
          <a:xfrm>
            <a:off x="8402598" y="6301978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Оцінка результатів</a:t>
            </a:r>
            <a:endParaRPr lang="en-US" sz="1900" dirty="0"/>
          </a:p>
        </p:txBody>
      </p:sp>
      <p:sp>
        <p:nvSpPr>
          <p:cNvPr id="33" name="Text 31"/>
          <p:cNvSpPr/>
          <p:nvPr/>
        </p:nvSpPr>
        <p:spPr>
          <a:xfrm>
            <a:off x="8402598" y="6729532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Визначення ефективності впроваджених змін та коригування планів на майбутнє.</a:t>
            </a:r>
            <a:endParaRPr lang="en-US" sz="155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2837695" y="7686198"/>
            <a:ext cx="1684421" cy="4471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8" y="2474952"/>
            <a:ext cx="4919305" cy="327957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117264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Очікувані результати та можливості вдосконалення</a:t>
            </a:r>
            <a:endParaRPr lang="en-US" sz="4450" dirty="0"/>
          </a:p>
        </p:txBody>
      </p:sp>
      <p:sp>
        <p:nvSpPr>
          <p:cNvPr id="5" name="Shape 1"/>
          <p:cNvSpPr/>
          <p:nvPr/>
        </p:nvSpPr>
        <p:spPr>
          <a:xfrm>
            <a:off x="6280190" y="3639145"/>
            <a:ext cx="7556421" cy="3417808"/>
          </a:xfrm>
          <a:prstGeom prst="roundRect">
            <a:avLst>
              <a:gd name="adj" fmla="val 99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287810" y="3646765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6514624" y="3790474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Підвищення рівня знань учнів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0289024" y="3790474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Впровадження інноваційних методів навчання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6287810" y="465998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6514624" y="4803696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Зростання мотивації учнів до навчання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10289024" y="4803696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Покращення комунікації між вчителями та учнями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87810" y="5673209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6514624" y="5816918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Ефективніше управління освітнім процесом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10289024" y="5816918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Створення кращого навчального середовища для учнів</a:t>
            </a:r>
            <a:endParaRPr lang="en-US" sz="17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873789" y="7808495"/>
            <a:ext cx="1624264" cy="2767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332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Raleway</vt:lpstr>
      <vt:lpstr>Calibri</vt:lpstr>
      <vt:lpstr>Prata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3</cp:revision>
  <dcterms:created xsi:type="dcterms:W3CDTF">2024-11-27T21:45:02Z</dcterms:created>
  <dcterms:modified xsi:type="dcterms:W3CDTF">2024-11-27T22:17:40Z</dcterms:modified>
</cp:coreProperties>
</file>