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6560-D452-4A2B-A382-7D4353D55D0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DF58-EE36-4CCF-97DA-2A159117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66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6560-D452-4A2B-A382-7D4353D55D0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DF58-EE36-4CCF-97DA-2A159117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2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6560-D452-4A2B-A382-7D4353D55D0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DF58-EE36-4CCF-97DA-2A159117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2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6560-D452-4A2B-A382-7D4353D55D0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DF58-EE36-4CCF-97DA-2A159117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5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6560-D452-4A2B-A382-7D4353D55D0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DF58-EE36-4CCF-97DA-2A159117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6560-D452-4A2B-A382-7D4353D55D0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DF58-EE36-4CCF-97DA-2A159117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5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6560-D452-4A2B-A382-7D4353D55D0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DF58-EE36-4CCF-97DA-2A159117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9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6560-D452-4A2B-A382-7D4353D55D0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DF58-EE36-4CCF-97DA-2A159117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58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6560-D452-4A2B-A382-7D4353D55D0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DF58-EE36-4CCF-97DA-2A159117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5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6560-D452-4A2B-A382-7D4353D55D0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DF58-EE36-4CCF-97DA-2A159117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9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6560-D452-4A2B-A382-7D4353D55D0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7DF58-EE36-4CCF-97DA-2A159117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4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86560-D452-4A2B-A382-7D4353D55D06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7DF58-EE36-4CCF-97DA-2A159117F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86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26591" y="1214438"/>
            <a:ext cx="7219666" cy="3753347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2024/2025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3570" y="5131558"/>
            <a:ext cx="5304430" cy="128289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002060"/>
                </a:solidFill>
              </a:rPr>
              <a:t>Підготувала:</a:t>
            </a:r>
          </a:p>
          <a:p>
            <a:pPr algn="l"/>
            <a:r>
              <a:rPr lang="uk-UA" dirty="0">
                <a:solidFill>
                  <a:srgbClr val="002060"/>
                </a:solidFill>
              </a:rPr>
              <a:t>в</a:t>
            </a:r>
            <a:r>
              <a:rPr lang="uk-UA" dirty="0" smtClean="0">
                <a:solidFill>
                  <a:srgbClr val="002060"/>
                </a:solidFill>
              </a:rPr>
              <a:t>ихователь-методист Пархоменко О.Ю.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36" y="1556383"/>
            <a:ext cx="3853912" cy="22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8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555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оновило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атестацію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(наказ МОН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09.09.2022 № 805, у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редакції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наказу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10.09.2024 № 1277).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осучаснення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колізій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6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Урегульовано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питання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присвоєння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педагогічних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звань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кваліфікаційних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категорій</a:t>
            </a:r>
            <a:r>
              <a:rPr lang="ru-RU" dirty="0" smtClean="0">
                <a:solidFill>
                  <a:srgbClr val="002060"/>
                </a:solidFill>
              </a:rPr>
              <a:t> учителям,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не </a:t>
            </a:r>
            <a:r>
              <a:rPr lang="ru-RU" dirty="0" err="1" smtClean="0">
                <a:solidFill>
                  <a:srgbClr val="002060"/>
                </a:solidFill>
              </a:rPr>
              <a:t>мають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вищої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освіти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Визначено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за педагогами,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переходять</a:t>
            </a:r>
            <a:r>
              <a:rPr lang="ru-RU" dirty="0" smtClean="0">
                <a:solidFill>
                  <a:srgbClr val="002060"/>
                </a:solidFill>
              </a:rPr>
              <a:t> на роботу в </a:t>
            </a:r>
            <a:r>
              <a:rPr lang="ru-RU" dirty="0" err="1" smtClean="0">
                <a:solidFill>
                  <a:srgbClr val="002060"/>
                </a:solidFill>
              </a:rPr>
              <a:t>інші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заклади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освіти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ті</a:t>
            </a:r>
            <a:r>
              <a:rPr lang="ru-RU" dirty="0" smtClean="0">
                <a:solidFill>
                  <a:srgbClr val="002060"/>
                </a:solidFill>
              </a:rPr>
              <a:t> ж посади </a:t>
            </a:r>
            <a:r>
              <a:rPr lang="ru-RU" dirty="0" err="1" smtClean="0">
                <a:solidFill>
                  <a:srgbClr val="002060"/>
                </a:solidFill>
              </a:rPr>
              <a:t>або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переривають</a:t>
            </a:r>
            <a:r>
              <a:rPr lang="ru-RU" dirty="0" smtClean="0">
                <a:solidFill>
                  <a:srgbClr val="002060"/>
                </a:solidFill>
              </a:rPr>
              <a:t> свою роботу, </a:t>
            </a:r>
            <a:r>
              <a:rPr lang="ru-RU" dirty="0" err="1" smtClean="0">
                <a:solidFill>
                  <a:srgbClr val="002060"/>
                </a:solidFill>
              </a:rPr>
              <a:t>зберігаються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педагогічні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звання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кваліфікаційні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категорії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наступної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атестації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Удосконалено</a:t>
            </a:r>
            <a:r>
              <a:rPr lang="ru-RU" dirty="0" smtClean="0">
                <a:solidFill>
                  <a:srgbClr val="002060"/>
                </a:solidFill>
              </a:rPr>
              <a:t> порядок  </a:t>
            </a:r>
            <a:r>
              <a:rPr lang="ru-RU" dirty="0" err="1" smtClean="0">
                <a:solidFill>
                  <a:srgbClr val="002060"/>
                </a:solidFill>
              </a:rPr>
              <a:t>створення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атестаційних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комісій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визначено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перелік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субʼєктів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можуть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створювати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Зокрема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передбачено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можливість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створення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атестаційних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комісій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приватними</a:t>
            </a:r>
            <a:r>
              <a:rPr lang="ru-RU" dirty="0" smtClean="0">
                <a:solidFill>
                  <a:srgbClr val="002060"/>
                </a:solidFill>
              </a:rPr>
              <a:t> закладами </a:t>
            </a:r>
            <a:r>
              <a:rPr lang="ru-RU" dirty="0" err="1" smtClean="0">
                <a:solidFill>
                  <a:srgbClr val="002060"/>
                </a:solidFill>
              </a:rPr>
              <a:t>освіти</a:t>
            </a:r>
            <a:r>
              <a:rPr lang="ru-RU" dirty="0" smtClean="0">
                <a:solidFill>
                  <a:srgbClr val="002060"/>
                </a:solidFill>
              </a:rPr>
              <a:t> та/</a:t>
            </a:r>
            <a:r>
              <a:rPr lang="ru-RU" dirty="0" err="1" smtClean="0">
                <a:solidFill>
                  <a:srgbClr val="002060"/>
                </a:solidFill>
              </a:rPr>
              <a:t>або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їхніми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засновниками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2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1570"/>
            <a:ext cx="10515600" cy="538539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Урегульовано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присвоєння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педагогічних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звань</a:t>
            </a:r>
            <a:r>
              <a:rPr lang="ru-RU" dirty="0" smtClean="0">
                <a:solidFill>
                  <a:srgbClr val="002060"/>
                </a:solidFill>
              </a:rPr>
              <a:t> «старший </a:t>
            </a:r>
            <a:r>
              <a:rPr lang="ru-RU" dirty="0" err="1" smtClean="0">
                <a:solidFill>
                  <a:srgbClr val="002060"/>
                </a:solidFill>
              </a:rPr>
              <a:t>викладач</a:t>
            </a:r>
            <a:r>
              <a:rPr lang="ru-RU" dirty="0" smtClean="0">
                <a:solidFill>
                  <a:srgbClr val="002060"/>
                </a:solidFill>
              </a:rPr>
              <a:t>», «старший учитель» і «старший </a:t>
            </a:r>
            <a:r>
              <a:rPr lang="ru-RU" dirty="0" err="1" smtClean="0">
                <a:solidFill>
                  <a:srgbClr val="002060"/>
                </a:solidFill>
              </a:rPr>
              <a:t>вихователь</a:t>
            </a:r>
            <a:r>
              <a:rPr lang="ru-RU" dirty="0" smtClean="0">
                <a:solidFill>
                  <a:srgbClr val="002060"/>
                </a:solidFill>
              </a:rPr>
              <a:t>». </a:t>
            </a:r>
            <a:r>
              <a:rPr lang="ru-RU" dirty="0" err="1" smtClean="0">
                <a:solidFill>
                  <a:srgbClr val="002060"/>
                </a:solidFill>
              </a:rPr>
              <a:t>Їх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присвоюють</a:t>
            </a:r>
            <a:r>
              <a:rPr lang="ru-RU" dirty="0" smtClean="0">
                <a:solidFill>
                  <a:srgbClr val="002060"/>
                </a:solidFill>
              </a:rPr>
              <a:t> педагогам, </a:t>
            </a:r>
            <a:r>
              <a:rPr lang="ru-RU" dirty="0" err="1" smtClean="0">
                <a:solidFill>
                  <a:srgbClr val="002060"/>
                </a:solidFill>
              </a:rPr>
              <a:t>яким</a:t>
            </a:r>
            <a:r>
              <a:rPr lang="ru-RU" dirty="0" smtClean="0">
                <a:solidFill>
                  <a:srgbClr val="002060"/>
                </a:solidFill>
              </a:rPr>
              <a:t> за результатами </a:t>
            </a:r>
            <a:r>
              <a:rPr lang="ru-RU" dirty="0" err="1" smtClean="0">
                <a:solidFill>
                  <a:srgbClr val="002060"/>
                </a:solidFill>
              </a:rPr>
              <a:t>попередньої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атестації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присвоєно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підтверджено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r>
              <a:rPr lang="ru-RU" dirty="0" err="1" smtClean="0">
                <a:solidFill>
                  <a:srgbClr val="002060"/>
                </a:solidFill>
              </a:rPr>
              <a:t>кваліфікаційну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категорію</a:t>
            </a:r>
            <a:r>
              <a:rPr lang="ru-RU" dirty="0" smtClean="0">
                <a:solidFill>
                  <a:srgbClr val="002060"/>
                </a:solidFill>
              </a:rPr>
              <a:t> не </a:t>
            </a:r>
            <a:r>
              <a:rPr lang="ru-RU" dirty="0" err="1" smtClean="0">
                <a:solidFill>
                  <a:srgbClr val="002060"/>
                </a:solidFill>
              </a:rPr>
              <a:t>нижче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ніж</a:t>
            </a: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dirty="0" err="1" smtClean="0">
                <a:solidFill>
                  <a:srgbClr val="002060"/>
                </a:solidFill>
              </a:rPr>
              <a:t>спеціаліст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другої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категорії</a:t>
            </a:r>
            <a:r>
              <a:rPr lang="ru-RU" dirty="0" smtClean="0">
                <a:solidFill>
                  <a:srgbClr val="002060"/>
                </a:solidFill>
              </a:rPr>
              <a:t>» (</a:t>
            </a:r>
            <a:r>
              <a:rPr lang="ru-RU" dirty="0" err="1" smtClean="0">
                <a:solidFill>
                  <a:srgbClr val="002060"/>
                </a:solidFill>
              </a:rPr>
              <a:t>або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встановлений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відповідний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тарифний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розряд</a:t>
            </a:r>
            <a:r>
              <a:rPr lang="ru-RU" dirty="0" smtClean="0">
                <a:solidFill>
                  <a:srgbClr val="002060"/>
                </a:solidFill>
              </a:rPr>
              <a:t>) та стаж </a:t>
            </a:r>
            <a:r>
              <a:rPr lang="ru-RU" dirty="0" err="1" smtClean="0">
                <a:solidFill>
                  <a:srgbClr val="002060"/>
                </a:solidFill>
              </a:rPr>
              <a:t>роботи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яких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понад</a:t>
            </a:r>
            <a:r>
              <a:rPr lang="ru-RU" dirty="0" smtClean="0">
                <a:solidFill>
                  <a:srgbClr val="002060"/>
                </a:solidFill>
              </a:rPr>
              <a:t> 3 роки.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Також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унормовано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присвоєння</a:t>
            </a:r>
            <a:r>
              <a:rPr lang="ru-RU" dirty="0" smtClean="0">
                <a:solidFill>
                  <a:srgbClr val="002060"/>
                </a:solidFill>
              </a:rPr>
              <a:t> таких </a:t>
            </a:r>
            <a:r>
              <a:rPr lang="ru-RU" dirty="0" err="1" smtClean="0">
                <a:solidFill>
                  <a:srgbClr val="002060"/>
                </a:solidFill>
              </a:rPr>
              <a:t>педагогічних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звань</a:t>
            </a:r>
            <a:r>
              <a:rPr lang="ru-RU" dirty="0" smtClean="0">
                <a:solidFill>
                  <a:srgbClr val="002060"/>
                </a:solidFill>
              </a:rPr>
              <a:t>: «</a:t>
            </a:r>
            <a:r>
              <a:rPr lang="ru-RU" dirty="0" err="1" smtClean="0">
                <a:solidFill>
                  <a:srgbClr val="002060"/>
                </a:solidFill>
              </a:rPr>
              <a:t>викладач</a:t>
            </a:r>
            <a:r>
              <a:rPr lang="ru-RU" dirty="0" smtClean="0">
                <a:solidFill>
                  <a:srgbClr val="002060"/>
                </a:solidFill>
              </a:rPr>
              <a:t>-методист», «учитель-методист», «</a:t>
            </a:r>
            <a:r>
              <a:rPr lang="ru-RU" dirty="0" err="1" smtClean="0">
                <a:solidFill>
                  <a:srgbClr val="002060"/>
                </a:solidFill>
              </a:rPr>
              <a:t>вихователь</a:t>
            </a:r>
            <a:r>
              <a:rPr lang="ru-RU" dirty="0" smtClean="0">
                <a:solidFill>
                  <a:srgbClr val="002060"/>
                </a:solidFill>
              </a:rPr>
              <a:t>-методист», «педагог-</a:t>
            </a:r>
            <a:r>
              <a:rPr lang="ru-RU" dirty="0" err="1" smtClean="0">
                <a:solidFill>
                  <a:srgbClr val="002060"/>
                </a:solidFill>
              </a:rPr>
              <a:t>організатор</a:t>
            </a:r>
            <a:r>
              <a:rPr lang="ru-RU" dirty="0" smtClean="0">
                <a:solidFill>
                  <a:srgbClr val="002060"/>
                </a:solidFill>
              </a:rPr>
              <a:t>-методист», «</a:t>
            </a:r>
            <a:r>
              <a:rPr lang="ru-RU" dirty="0" err="1" smtClean="0">
                <a:solidFill>
                  <a:srgbClr val="002060"/>
                </a:solidFill>
              </a:rPr>
              <a:t>практичний</a:t>
            </a:r>
            <a:r>
              <a:rPr lang="ru-RU" dirty="0" smtClean="0">
                <a:solidFill>
                  <a:srgbClr val="002060"/>
                </a:solidFill>
              </a:rPr>
              <a:t> психолог — методист», «</a:t>
            </a:r>
            <a:r>
              <a:rPr lang="ru-RU" dirty="0" err="1" smtClean="0">
                <a:solidFill>
                  <a:srgbClr val="002060"/>
                </a:solidFill>
              </a:rPr>
              <a:t>керівник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гуртка</a:t>
            </a:r>
            <a:r>
              <a:rPr lang="ru-RU" dirty="0" smtClean="0">
                <a:solidFill>
                  <a:srgbClr val="002060"/>
                </a:solidFill>
              </a:rPr>
              <a:t> — методист», «старший </a:t>
            </a:r>
            <a:r>
              <a:rPr lang="ru-RU" dirty="0" err="1" smtClean="0">
                <a:solidFill>
                  <a:srgbClr val="002060"/>
                </a:solidFill>
              </a:rPr>
              <a:t>вожатий</a:t>
            </a:r>
            <a:r>
              <a:rPr lang="ru-RU" dirty="0" smtClean="0">
                <a:solidFill>
                  <a:srgbClr val="002060"/>
                </a:solidFill>
              </a:rPr>
              <a:t> — методист». </a:t>
            </a:r>
            <a:r>
              <a:rPr lang="ru-RU" dirty="0" err="1" smtClean="0">
                <a:solidFill>
                  <a:srgbClr val="002060"/>
                </a:solidFill>
              </a:rPr>
              <a:t>Їх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присвоюють</a:t>
            </a:r>
            <a:r>
              <a:rPr lang="ru-RU" dirty="0" smtClean="0">
                <a:solidFill>
                  <a:srgbClr val="002060"/>
                </a:solidFill>
              </a:rPr>
              <a:t> педагогам,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працюють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відповідних</a:t>
            </a:r>
            <a:r>
              <a:rPr lang="ru-RU" dirty="0" smtClean="0">
                <a:solidFill>
                  <a:srgbClr val="002060"/>
                </a:solidFill>
              </a:rPr>
              <a:t> посадах та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за результатами </a:t>
            </a:r>
            <a:r>
              <a:rPr lang="ru-RU" dirty="0" err="1" smtClean="0">
                <a:solidFill>
                  <a:srgbClr val="002060"/>
                </a:solidFill>
              </a:rPr>
              <a:t>попередньої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атестації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кваліфікаційну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категорію</a:t>
            </a:r>
            <a:r>
              <a:rPr lang="ru-RU" dirty="0" smtClean="0">
                <a:solidFill>
                  <a:srgbClr val="002060"/>
                </a:solidFill>
              </a:rPr>
              <a:t> не </a:t>
            </a:r>
            <a:r>
              <a:rPr lang="ru-RU" dirty="0" err="1" smtClean="0">
                <a:solidFill>
                  <a:srgbClr val="002060"/>
                </a:solidFill>
              </a:rPr>
              <a:t>нижче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ніж</a:t>
            </a: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dirty="0" err="1" smtClean="0">
                <a:solidFill>
                  <a:srgbClr val="002060"/>
                </a:solidFill>
              </a:rPr>
              <a:t>спеціаліст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вищої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категорії</a:t>
            </a:r>
            <a:r>
              <a:rPr lang="ru-RU" dirty="0" smtClean="0">
                <a:solidFill>
                  <a:srgbClr val="002060"/>
                </a:solidFill>
              </a:rPr>
              <a:t>» (</a:t>
            </a:r>
            <a:r>
              <a:rPr lang="ru-RU" dirty="0" err="1" smtClean="0">
                <a:solidFill>
                  <a:srgbClr val="002060"/>
                </a:solidFill>
              </a:rPr>
              <a:t>або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встановлено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відповідний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тарифний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розряд</a:t>
            </a:r>
            <a:r>
              <a:rPr lang="ru-RU" dirty="0" smtClean="0">
                <a:solidFill>
                  <a:srgbClr val="002060"/>
                </a:solidFill>
              </a:rPr>
              <a:t>), </a:t>
            </a:r>
            <a:r>
              <a:rPr lang="ru-RU" dirty="0" err="1" smtClean="0">
                <a:solidFill>
                  <a:srgbClr val="002060"/>
                </a:solidFill>
              </a:rPr>
              <a:t>вищу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освіту</a:t>
            </a:r>
            <a:r>
              <a:rPr lang="ru-RU" dirty="0" smtClean="0">
                <a:solidFill>
                  <a:srgbClr val="002060"/>
                </a:solidFill>
              </a:rPr>
              <a:t> та стаж </a:t>
            </a:r>
            <a:r>
              <a:rPr lang="ru-RU" dirty="0" err="1" smtClean="0">
                <a:solidFill>
                  <a:srgbClr val="002060"/>
                </a:solidFill>
              </a:rPr>
              <a:t>роботи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понад</a:t>
            </a:r>
            <a:r>
              <a:rPr lang="ru-RU" dirty="0" smtClean="0">
                <a:solidFill>
                  <a:srgbClr val="002060"/>
                </a:solidFill>
              </a:rPr>
              <a:t> 5 </a:t>
            </a:r>
            <a:r>
              <a:rPr lang="ru-RU" dirty="0" err="1" smtClean="0">
                <a:solidFill>
                  <a:srgbClr val="002060"/>
                </a:solidFill>
              </a:rPr>
              <a:t>років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0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28" y="1050878"/>
            <a:ext cx="10917072" cy="512608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 err="1" smtClean="0">
                <a:solidFill>
                  <a:srgbClr val="002060"/>
                </a:solidFill>
              </a:rPr>
              <a:t>тільки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проходження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курсів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професійного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розвитку</a:t>
            </a:r>
            <a:r>
              <a:rPr lang="ru-RU" dirty="0" smtClean="0">
                <a:solidFill>
                  <a:srgbClr val="002060"/>
                </a:solidFill>
              </a:rPr>
              <a:t>, а й </a:t>
            </a:r>
            <a:r>
              <a:rPr lang="ru-RU" dirty="0" err="1" smtClean="0">
                <a:solidFill>
                  <a:srgbClr val="002060"/>
                </a:solidFill>
              </a:rPr>
              <a:t>здобуття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освіти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закладі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вищої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фахової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передвищої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освіти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наступні</a:t>
            </a:r>
            <a:r>
              <a:rPr lang="ru-RU" dirty="0" smtClean="0">
                <a:solidFill>
                  <a:srgbClr val="002060"/>
                </a:solidFill>
              </a:rPr>
              <a:t> 5 </a:t>
            </a:r>
            <a:r>
              <a:rPr lang="ru-RU" dirty="0" err="1" smtClean="0">
                <a:solidFill>
                  <a:srgbClr val="002060"/>
                </a:solidFill>
              </a:rPr>
              <a:t>років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зараховуватимуть</a:t>
            </a:r>
            <a:r>
              <a:rPr lang="ru-RU" dirty="0" smtClean="0">
                <a:solidFill>
                  <a:srgbClr val="002060"/>
                </a:solidFill>
              </a:rPr>
              <a:t> як </a:t>
            </a:r>
            <a:r>
              <a:rPr lang="ru-RU" dirty="0" err="1" smtClean="0">
                <a:solidFill>
                  <a:srgbClr val="002060"/>
                </a:solidFill>
              </a:rPr>
              <a:t>підвищення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кваліфікації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Урегульовано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питання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атестації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педагогічних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працівників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навантаження</a:t>
            </a:r>
            <a:r>
              <a:rPr lang="ru-RU" dirty="0" smtClean="0">
                <a:solidFill>
                  <a:srgbClr val="002060"/>
                </a:solidFill>
              </a:rPr>
              <a:t> з </a:t>
            </a:r>
            <a:r>
              <a:rPr lang="ru-RU" dirty="0" err="1" smtClean="0">
                <a:solidFill>
                  <a:srgbClr val="002060"/>
                </a:solidFill>
              </a:rPr>
              <a:t>кількох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навчальних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предметів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Відтепер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разі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викладання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кількох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навчальних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предметів</a:t>
            </a:r>
            <a:r>
              <a:rPr lang="ru-RU" dirty="0" smtClean="0">
                <a:solidFill>
                  <a:srgbClr val="002060"/>
                </a:solidFill>
              </a:rPr>
              <a:t> педагоги </a:t>
            </a:r>
            <a:r>
              <a:rPr lang="ru-RU" dirty="0" err="1" smtClean="0">
                <a:solidFill>
                  <a:srgbClr val="002060"/>
                </a:solidFill>
              </a:rPr>
              <a:t>самостійно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обирають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послідовність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підвищення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кваліфікації</a:t>
            </a:r>
            <a:r>
              <a:rPr lang="ru-RU" dirty="0" smtClean="0">
                <a:solidFill>
                  <a:srgbClr val="002060"/>
                </a:solidFill>
              </a:rPr>
              <a:t> в межах </a:t>
            </a:r>
            <a:r>
              <a:rPr lang="ru-RU" dirty="0" err="1" smtClean="0">
                <a:solidFill>
                  <a:srgbClr val="002060"/>
                </a:solidFill>
              </a:rPr>
              <a:t>загального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обсягу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підвищення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кваліфікації</a:t>
            </a:r>
            <a:r>
              <a:rPr lang="ru-RU" dirty="0" smtClean="0">
                <a:solidFill>
                  <a:srgbClr val="002060"/>
                </a:solidFill>
              </a:rPr>
              <a:t> (150 годин </a:t>
            </a:r>
            <a:r>
              <a:rPr lang="ru-RU" dirty="0" err="1" smtClean="0">
                <a:solidFill>
                  <a:srgbClr val="002060"/>
                </a:solidFill>
              </a:rPr>
              <a:t>або</a:t>
            </a:r>
            <a:r>
              <a:rPr lang="ru-RU" dirty="0" smtClean="0">
                <a:solidFill>
                  <a:srgbClr val="002060"/>
                </a:solidFill>
              </a:rPr>
              <a:t> 30 </a:t>
            </a:r>
            <a:r>
              <a:rPr lang="ru-RU" dirty="0" err="1" smtClean="0">
                <a:solidFill>
                  <a:srgbClr val="002060"/>
                </a:solidFill>
              </a:rPr>
              <a:t>кредитів</a:t>
            </a:r>
            <a:r>
              <a:rPr lang="ru-RU" dirty="0" smtClean="0">
                <a:solidFill>
                  <a:srgbClr val="002060"/>
                </a:solidFill>
              </a:rPr>
              <a:t> ЄКТС).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8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92573"/>
            <a:ext cx="10515600" cy="418439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Визначено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атестаційні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комісії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рівня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можна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створювати</a:t>
            </a:r>
            <a:r>
              <a:rPr lang="ru-RU" dirty="0" smtClean="0">
                <a:solidFill>
                  <a:srgbClr val="002060"/>
                </a:solidFill>
              </a:rPr>
              <a:t> в закладах </a:t>
            </a:r>
            <a:r>
              <a:rPr lang="ru-RU" dirty="0" err="1" smtClean="0">
                <a:solidFill>
                  <a:srgbClr val="002060"/>
                </a:solidFill>
              </a:rPr>
              <a:t>освіти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відокремлених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структурних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підрозділах</a:t>
            </a:r>
            <a:r>
              <a:rPr lang="ru-RU" dirty="0" smtClean="0">
                <a:solidFill>
                  <a:srgbClr val="002060"/>
                </a:solidFill>
              </a:rPr>
              <a:t>, у </a:t>
            </a:r>
            <a:r>
              <a:rPr lang="ru-RU" dirty="0" err="1" smtClean="0">
                <a:solidFill>
                  <a:srgbClr val="002060"/>
                </a:solidFill>
              </a:rPr>
              <a:t>яких</a:t>
            </a:r>
            <a:r>
              <a:rPr lang="ru-RU" dirty="0" smtClean="0">
                <a:solidFill>
                  <a:srgbClr val="002060"/>
                </a:solidFill>
              </a:rPr>
              <a:t> є </a:t>
            </a:r>
            <a:r>
              <a:rPr lang="ru-RU" dirty="0" err="1" smtClean="0">
                <a:solidFill>
                  <a:srgbClr val="002060"/>
                </a:solidFill>
              </a:rPr>
              <a:t>щонайменше</a:t>
            </a:r>
            <a:r>
              <a:rPr lang="ru-RU" dirty="0" smtClean="0">
                <a:solidFill>
                  <a:srgbClr val="002060"/>
                </a:solidFill>
              </a:rPr>
              <a:t> 15 </a:t>
            </a:r>
            <a:r>
              <a:rPr lang="ru-RU" dirty="0" err="1" smtClean="0">
                <a:solidFill>
                  <a:srgbClr val="002060"/>
                </a:solidFill>
              </a:rPr>
              <a:t>педагогічних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працівників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Після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оформлення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атестаційного</a:t>
            </a:r>
            <a:r>
              <a:rPr lang="ru-RU" dirty="0" smtClean="0">
                <a:solidFill>
                  <a:srgbClr val="002060"/>
                </a:solidFill>
              </a:rPr>
              <a:t> листа про </a:t>
            </a:r>
            <a:r>
              <a:rPr lang="ru-RU" dirty="0" err="1" smtClean="0">
                <a:solidFill>
                  <a:srgbClr val="002060"/>
                </a:solidFill>
              </a:rPr>
              <a:t>рішення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комісії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керівник</a:t>
            </a:r>
            <a:r>
              <a:rPr lang="ru-RU" dirty="0" smtClean="0">
                <a:solidFill>
                  <a:srgbClr val="002060"/>
                </a:solidFill>
              </a:rPr>
              <a:t> закладу </a:t>
            </a:r>
            <a:r>
              <a:rPr lang="ru-RU" dirty="0" err="1" smtClean="0">
                <a:solidFill>
                  <a:srgbClr val="002060"/>
                </a:solidFill>
              </a:rPr>
              <a:t>освіти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видати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відповідний</a:t>
            </a:r>
            <a:r>
              <a:rPr lang="ru-RU" dirty="0" smtClean="0">
                <a:solidFill>
                  <a:srgbClr val="002060"/>
                </a:solidFill>
              </a:rPr>
              <a:t> наказ, </a:t>
            </a:r>
            <a:r>
              <a:rPr lang="ru-RU" dirty="0" err="1" smtClean="0">
                <a:solidFill>
                  <a:srgbClr val="002060"/>
                </a:solidFill>
              </a:rPr>
              <a:t>який</a:t>
            </a:r>
            <a:r>
              <a:rPr lang="ru-RU" dirty="0" smtClean="0">
                <a:solidFill>
                  <a:srgbClr val="002060"/>
                </a:solidFill>
              </a:rPr>
              <a:t> є документом,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підтверджує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присвоєння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педагогічному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працівникові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кваліфікаційної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категорії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педагогічного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звання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28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377</Words>
  <Application>Microsoft Office PowerPoint</Application>
  <PresentationFormat>Широкоэкранный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Атестація педагогів 2024/2025 ключові зміни до Положення</vt:lpstr>
      <vt:lpstr>Міністерство освіти і науки України оновило Положення про атестацію педагогічних працівників (наказ МОН від 09.09.2022 № 805, у редакції наказу від 10.09.2024 № 1277).  Положення розроблено з метою удосконалення й осучаснення механізму оцінювання роботи педагогів та усунення законодавчих колізій.</vt:lpstr>
      <vt:lpstr>Що змінено: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Атестація педагогів 2024/2025 ключові зміни до Положення</dc:title>
  <dc:creator>Olga</dc:creator>
  <cp:lastModifiedBy>Olga</cp:lastModifiedBy>
  <cp:revision>6</cp:revision>
  <dcterms:created xsi:type="dcterms:W3CDTF">2024-11-27T18:19:28Z</dcterms:created>
  <dcterms:modified xsi:type="dcterms:W3CDTF">2024-11-27T19:36:23Z</dcterms:modified>
</cp:coreProperties>
</file>