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65" r:id="rId5"/>
    <p:sldId id="266" r:id="rId6"/>
    <p:sldId id="267" r:id="rId7"/>
    <p:sldId id="269" r:id="rId8"/>
    <p:sldId id="270" r:id="rId9"/>
    <p:sldId id="273" r:id="rId10"/>
    <p:sldId id="275" r:id="rId11"/>
    <p:sldId id="276" r:id="rId12"/>
    <p:sldId id="271" r:id="rId13"/>
    <p:sldId id="258" r:id="rId14"/>
    <p:sldId id="261" r:id="rId15"/>
    <p:sldId id="272" r:id="rId16"/>
  </p:sldIdLst>
  <p:sldSz cx="14630400" cy="8229600"/>
  <p:notesSz cx="8229600" cy="14630400"/>
  <p:embeddedFontLst>
    <p:embeddedFont>
      <p:font typeface="Saira Medium" panose="020B0604020202020204" charset="0"/>
      <p:regular r:id="rId18"/>
    </p:embeddedFont>
    <p:embeddedFont>
      <p:font typeface="Poor Richard" panose="02080502050505020702" pitchFamily="18" charset="0"/>
      <p:regular r:id="rId19"/>
    </p:embeddedFont>
    <p:embeddedFont>
      <p:font typeface="Robot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3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9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7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593" y="634349"/>
            <a:ext cx="9144000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Історія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РОДОВОГО ДЕРЕВА: </a:t>
            </a:r>
            <a:endParaRPr lang="uk-UA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ira Medium" pitchFamily="34" charset="0"/>
              <a:ea typeface="Saira Medium" pitchFamily="34" charset="-122"/>
              <a:cs typeface="Saira Medium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uk-UA" sz="4800" b="1" dirty="0" err="1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в</a:t>
            </a:r>
            <a:r>
              <a:rPr lang="en-US" sz="4800" b="1" dirty="0" err="1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ід</a:t>
            </a:r>
            <a:r>
              <a:rPr lang="en-US" sz="4800" b="1" dirty="0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uk-UA" sz="4800" b="1" dirty="0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</a:t>
            </a:r>
            <a:r>
              <a:rPr lang="en-US" sz="4800" b="1" dirty="0" err="1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тародавніх</a:t>
            </a:r>
            <a:r>
              <a:rPr lang="en-US" sz="4800" b="1" dirty="0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uk-UA" sz="4800" b="1" dirty="0" err="1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ч</a:t>
            </a:r>
            <a:r>
              <a:rPr lang="en-US" sz="4800" b="1" dirty="0" err="1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асів</a:t>
            </a:r>
            <a:r>
              <a:rPr lang="en-US" sz="4800" b="1" dirty="0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endParaRPr lang="uk-UA" sz="4800" b="1" dirty="0" smtClean="0">
              <a:solidFill>
                <a:srgbClr val="FFFF00"/>
              </a:solidFill>
              <a:latin typeface="Saira Medium" pitchFamily="34" charset="0"/>
              <a:ea typeface="Saira Medium" pitchFamily="34" charset="-122"/>
              <a:cs typeface="Saira Medium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800" b="1" dirty="0" err="1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до</a:t>
            </a:r>
            <a:r>
              <a:rPr lang="en-US" sz="4800" b="1" dirty="0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uk-UA" sz="4800" b="1" dirty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</a:t>
            </a:r>
            <a:r>
              <a:rPr lang="en-US" sz="4800" b="1" dirty="0" err="1" smtClean="0">
                <a:solidFill>
                  <a:srgbClr val="FFFF00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учасних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99698" y="3962695"/>
            <a:ext cx="8576440" cy="223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Вітаємо вас </a:t>
            </a:r>
            <a:r>
              <a:rPr lang="en-US" sz="4000" b="1" dirty="0" err="1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на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 </a:t>
            </a:r>
            <a:r>
              <a:rPr lang="uk-UA" sz="4000" b="1" dirty="0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відео-</a:t>
            </a:r>
            <a:r>
              <a:rPr lang="en-US" sz="4000" b="1" dirty="0" err="1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презентації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, присвяченій </a:t>
            </a:r>
            <a:r>
              <a:rPr lang="en-US" sz="4000" b="1" dirty="0" err="1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історії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 </a:t>
            </a:r>
            <a:endParaRPr lang="uk-UA" sz="4000" b="1" dirty="0" smtClean="0">
              <a:solidFill>
                <a:srgbClr val="E5E0DF"/>
              </a:solidFill>
              <a:latin typeface="Poor Richard" panose="02080502050505020702" pitchFamily="18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родового</a:t>
            </a:r>
            <a:r>
              <a:rPr lang="en-US" sz="4000" b="1" dirty="0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дерева. </a:t>
            </a:r>
            <a:endParaRPr lang="uk-UA" sz="4000" b="1" dirty="0" smtClean="0">
              <a:solidFill>
                <a:srgbClr val="E5E0DF"/>
              </a:solidFill>
              <a:latin typeface="Poor Richard" panose="02080502050505020702" pitchFamily="18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Ми</a:t>
            </a:r>
            <a:r>
              <a:rPr lang="en-US" sz="4000" b="1" dirty="0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розглянемо його походження, еволюцію та </a:t>
            </a:r>
            <a:r>
              <a:rPr lang="en-US" sz="4000" b="1" dirty="0" err="1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значення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 </a:t>
            </a:r>
            <a:endParaRPr lang="uk-UA" sz="4000" b="1" dirty="0" smtClean="0">
              <a:solidFill>
                <a:srgbClr val="E5E0DF"/>
              </a:solidFill>
              <a:latin typeface="Poor Richard" panose="02080502050505020702" pitchFamily="18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в </a:t>
            </a:r>
            <a:r>
              <a:rPr lang="en-US" sz="4000" b="1" dirty="0">
                <a:solidFill>
                  <a:srgbClr val="E5E0DF"/>
                </a:solidFill>
                <a:latin typeface="Poor Richard" panose="02080502050505020702" pitchFamily="18" charset="0"/>
                <a:ea typeface="Roboto" pitchFamily="34" charset="-122"/>
                <a:cs typeface="Roboto" pitchFamily="34" charset="-120"/>
              </a:rPr>
              <a:t>сучасному світі.</a:t>
            </a:r>
            <a:endParaRPr lang="en-US" sz="4000" b="1" dirty="0">
              <a:latin typeface="Poor Richard" panose="020805020505050207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6500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803"/>
            <a:ext cx="247650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896"/>
            <a:ext cx="2476500" cy="1504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957"/>
            <a:ext cx="2524125" cy="1809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97661" y="2240443"/>
            <a:ext cx="11429999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свідчення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істориків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острові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Хортиця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поклонялися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приносили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давніх-давен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 —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святості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найвищої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переказів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легенд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священним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деревом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слов'ян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силу,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опорою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40" y="-42019"/>
            <a:ext cx="2466975" cy="1857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36" y="-66243"/>
            <a:ext cx="2562225" cy="1781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79" y="-132918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472" y="-567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6500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803"/>
            <a:ext cx="247650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896"/>
            <a:ext cx="2476500" cy="1504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957"/>
            <a:ext cx="2524125" cy="1809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3927" y="862381"/>
            <a:ext cx="11956473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так само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дуби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бережуть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минувшину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дерево роду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оберігає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опорою для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пошані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дідів-прадідів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прийдешніх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кожному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родовідному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долю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частинка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3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072" y="75017"/>
            <a:ext cx="13674436" cy="814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СУЧАСНІСТЬ: </a:t>
            </a:r>
            <a:endParaRPr lang="en-US" sz="4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Завдяки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архівів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цифрових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технологій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</a:p>
          <a:p>
            <a:pPr marL="457200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генетичних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родового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дерева стало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доступним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кожного.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онлайн-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ДНК-тести,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спростили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пошуку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предків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роду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/>
            <a:endParaRPr lang="en-US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ХХ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стала доступною широким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архівам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ДНК-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генеалогічні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дослід-ження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простішими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-води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платформ, таких як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Ancestry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MyHeritage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99" y="-1"/>
            <a:ext cx="3863902" cy="261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5" y="0"/>
            <a:ext cx="3437444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16540"/>
          <a:stretch/>
        </p:blipFill>
        <p:spPr>
          <a:xfrm>
            <a:off x="226562" y="374072"/>
            <a:ext cx="5568166" cy="7620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21542" y="773609"/>
            <a:ext cx="809623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Значення</a:t>
            </a:r>
            <a:r>
              <a:rPr lang="en-US" sz="445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en-US" sz="445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РОДОВОГО ДЕРЕВА в </a:t>
            </a:r>
            <a:r>
              <a:rPr lang="uk-UA" sz="445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</a:t>
            </a:r>
            <a:r>
              <a:rPr lang="en-US" sz="445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учасному</a:t>
            </a:r>
            <a:r>
              <a:rPr lang="en-US" sz="445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uk-UA" sz="445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</a:t>
            </a:r>
            <a:r>
              <a:rPr lang="en-US" sz="445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віті</a:t>
            </a:r>
            <a:endParaRPr lang="en-US" sz="445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0094" y="338613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u="sng" dirty="0">
                <a:solidFill>
                  <a:srgbClr val="E5E0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Зв'язок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4"/>
          <p:cNvSpPr/>
          <p:nvPr/>
        </p:nvSpPr>
        <p:spPr>
          <a:xfrm>
            <a:off x="6114054" y="3791545"/>
            <a:ext cx="38309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Дозволяє нам краще зрозуміти своє походження, зв'язок з минулими поколіннями.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3076" y="3386138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u="sng" dirty="0">
                <a:solidFill>
                  <a:srgbClr val="E5E0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Ідентичність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8"/>
          <p:cNvSpPr/>
          <p:nvPr/>
        </p:nvSpPr>
        <p:spPr>
          <a:xfrm>
            <a:off x="10530959" y="3791545"/>
            <a:ext cx="387776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Допомагає сформувати ідентичність, </a:t>
            </a:r>
            <a:endParaRPr lang="uk-UA" sz="2400" b="1" dirty="0" smtClean="0">
              <a:solidFill>
                <a:srgbClr val="E5E0DF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b="1" dirty="0" err="1" smtClean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визначити</a:t>
            </a:r>
            <a:r>
              <a:rPr lang="en-US" sz="2400" b="1" dirty="0" smtClean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своє місце в родовій історії.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2590" y="5810131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u="sng" dirty="0">
                <a:solidFill>
                  <a:srgbClr val="E5E0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Історичне значення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173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Дає можливість зберегти генеалогічні дані, дослідити історію своєї родини.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309" y="5620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Методи</a:t>
            </a:r>
            <a:r>
              <a:rPr lang="en-US" sz="44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uk-UA" sz="4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</a:t>
            </a:r>
            <a:r>
              <a:rPr lang="en-US" sz="445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обудови</a:t>
            </a:r>
            <a:r>
              <a:rPr lang="en-US" sz="4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endParaRPr lang="uk-UA" sz="44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ira Medium" pitchFamily="34" charset="0"/>
              <a:ea typeface="Saira Medium" pitchFamily="34" charset="-122"/>
              <a:cs typeface="Saira Medium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РОДОВОГО ДЕРЕВА</a:t>
            </a:r>
            <a:endParaRPr lang="en-US" sz="44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456083"/>
            <a:ext cx="3664863" cy="2787074"/>
          </a:xfrm>
          <a:prstGeom prst="roundRect">
            <a:avLst>
              <a:gd name="adj" fmla="val 836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95003" y="2697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u="sng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Традиційний метод</a:t>
            </a:r>
            <a:endParaRPr lang="en-US" sz="2200" b="1" u="sng" dirty="0"/>
          </a:p>
        </p:txBody>
      </p:sp>
      <p:sp>
        <p:nvSpPr>
          <p:cNvPr id="6" name="Text 3"/>
          <p:cNvSpPr/>
          <p:nvPr/>
        </p:nvSpPr>
        <p:spPr>
          <a:xfrm>
            <a:off x="6364723" y="3388995"/>
            <a:ext cx="31655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Вивчення архівних документів, церковних метричних книг, родинних переказів.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2456083"/>
            <a:ext cx="4139878" cy="2787074"/>
          </a:xfrm>
          <a:prstGeom prst="roundRect">
            <a:avLst>
              <a:gd name="adj" fmla="val 836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656094" y="2719687"/>
            <a:ext cx="2930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u="sng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Онлайн-дослідження</a:t>
            </a:r>
            <a:endParaRPr lang="en-US" sz="2200" b="1" u="sng" dirty="0"/>
          </a:p>
        </p:txBody>
      </p:sp>
      <p:sp>
        <p:nvSpPr>
          <p:cNvPr id="9" name="Text 6"/>
          <p:cNvSpPr/>
          <p:nvPr/>
        </p:nvSpPr>
        <p:spPr>
          <a:xfrm>
            <a:off x="10421541" y="3304571"/>
            <a:ext cx="372395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Використання генеалогічних сайтів, </a:t>
            </a:r>
            <a:r>
              <a:rPr lang="en-US" sz="2400" b="1" dirty="0" smtClean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онлайн-інструментів для пошуку інформації.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29864" y="5719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u="sng" dirty="0">
                <a:solidFill>
                  <a:srgbClr val="E5E0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ДНК-тестування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9"/>
          <p:cNvSpPr/>
          <p:nvPr/>
        </p:nvSpPr>
        <p:spPr>
          <a:xfrm>
            <a:off x="6529864" y="6210062"/>
            <a:ext cx="70570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Визначення генетичного зв'язку з іншими людьми, розширення генеалогічного дерева.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-1"/>
            <a:ext cx="3048001" cy="304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474" y="1154776"/>
            <a:ext cx="135913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родове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генеалогії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для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родинних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нас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хранителем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роду, записавши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відновивши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Родове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дерево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це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просто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схема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а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свідчення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нашого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зв'язку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з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минулими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поколіннями</a:t>
            </a:r>
            <a:r>
              <a:rPr lang="en-US" sz="4000" b="1" dirty="0">
                <a:solidFill>
                  <a:srgbClr val="E5E0DF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</a:t>
            </a:r>
            <a:endParaRPr lang="uk-UA" sz="4000" b="1" dirty="0" smtClean="0">
              <a:solidFill>
                <a:srgbClr val="E5E0DF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ДОСЛІДЖУЙТЕ СВ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ІЙ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РОДОВІД, </a:t>
            </a:r>
            <a:endParaRPr lang="uk-UA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ЗБЕРЕЖІТЬ ЙОГО ДЛЯ МАЙБУТНІХ ПОКОЛІНЬ.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0"/>
          <p:cNvSpPr/>
          <p:nvPr/>
        </p:nvSpPr>
        <p:spPr>
          <a:xfrm>
            <a:off x="332509" y="472206"/>
            <a:ext cx="104838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ВИСНОВКИ ТА РЕКОМЕНДАЦІЇ</a:t>
            </a:r>
            <a:endParaRPr lang="en-US" sz="6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15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435" y="138507"/>
            <a:ext cx="832419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РОДОВЕ ДЕРЕВО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графічне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відображає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історію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зв’язки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поколіннями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родини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«РОДОВЕ ДЕРЕВО» </a:t>
            </a: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походить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зображення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дерева,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коріння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символізують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предків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стовбур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лінію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роду,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гілки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нащадків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Західній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Європі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складали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королівських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родин, 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пам’ять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своїх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предків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передати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наступним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поколінням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0924" y="2052428"/>
            <a:ext cx="13894676" cy="547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ЗАВЖДИ ПРАГНУЛИ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знати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поколіннями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5715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та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3089564"/>
            <a:ext cx="5140036" cy="5140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74" y="431655"/>
            <a:ext cx="3305175" cy="1381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246999"/>
            <a:ext cx="1750435" cy="1750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79" y="246999"/>
            <a:ext cx="1762127" cy="176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0720" y="230970"/>
            <a:ext cx="14255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Ідея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запису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родоводу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виникла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давнину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3" y="2972888"/>
            <a:ext cx="10035552" cy="5017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250" y="1061967"/>
            <a:ext cx="14034655" cy="152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родового дерева,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генеалогії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тисячоліть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8655" y="392167"/>
            <a:ext cx="13896109" cy="759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СТАРОДАВНІЙ ПЕРІОД: </a:t>
            </a:r>
            <a:endParaRPr lang="ru-RU" sz="3600" b="1" u="sng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600" b="1" u="sng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Міфологія</a:t>
            </a:r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b="1" u="sng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3600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3600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культурах, таких як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шумерська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єгипетська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індійська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китайська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царських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пояснювалося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Генеалогічні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записувалися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легенд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переказів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божественних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ліній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Біблії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подано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родовід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Адама до Ноя, а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Авраама.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родоводи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0"/>
            <a:ext cx="5361709" cy="24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1945" y="392167"/>
            <a:ext cx="136935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СТАРОДАВНІЙ </a:t>
            </a:r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endParaRPr lang="ru-RU" sz="36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tabLst>
                <a:tab pos="457200" algn="l"/>
              </a:tabLst>
            </a:pPr>
            <a:endParaRPr lang="ru-RU" sz="4800" b="1" u="sng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b="1" u="sng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Царські</a:t>
            </a:r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endParaRPr lang="en-US" sz="3600" b="1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фараони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документували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імператорів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зберігали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4" y="4475018"/>
            <a:ext cx="4048126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985"/>
            <a:ext cx="4849091" cy="325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30" y="5028694"/>
            <a:ext cx="5434097" cy="3200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67" y="0"/>
            <a:ext cx="547063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509" y="503455"/>
            <a:ext cx="14048509" cy="731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СЕРЕДНЬОВІЧЧЯ: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середньовічна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знать і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королівські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почали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структуровані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родоводи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робилося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 на землю,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титули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християнському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монахи часто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генеалогічні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записи.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родоводи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генеалогія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князівських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Рюриковичі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Літописи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згадки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родоводи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71" y="0"/>
            <a:ext cx="7264829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8" y="-1"/>
            <a:ext cx="3477493" cy="304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8764" y="347789"/>
            <a:ext cx="13702145" cy="746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 ЧАС: </a:t>
            </a:r>
          </a:p>
          <a:p>
            <a:pPr marL="342900" lvl="0" indent="-342900">
              <a:tabLst>
                <a:tab pos="457200" algn="l"/>
              </a:tabLst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генеалогії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науки та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Родове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 стало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буржуазії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algn="just"/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століттях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генеалогії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Родоводи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зображати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символізували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геральдика (наука про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яка часто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доповнювала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генеалогію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13909"/>
          <a:stretch/>
        </p:blipFill>
        <p:spPr>
          <a:xfrm>
            <a:off x="8021780" y="96982"/>
            <a:ext cx="3131128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3310" y="445344"/>
            <a:ext cx="11263746" cy="720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зображують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 роду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дуба.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 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деревам дерево,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народи знали з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глибокої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давнини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Первісні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племена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найсильніші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боги 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повелителі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неба,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грому,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блискавки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вважався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священним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деревом Зевса,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римлян 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8100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предки-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слов'яни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сумнівалися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 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 богу грому Перуна,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приносили жертву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дуба.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6500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803"/>
            <a:ext cx="247650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896"/>
            <a:ext cx="2476500" cy="1504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95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915</Words>
  <Application>Microsoft Office PowerPoint</Application>
  <PresentationFormat>Произвольный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Saira Medium</vt:lpstr>
      <vt:lpstr>Symbol</vt:lpstr>
      <vt:lpstr>Poor Richard</vt:lpstr>
      <vt:lpstr>Arial</vt:lpstr>
      <vt:lpstr>Roboto</vt:lpstr>
      <vt:lpstr>Wingdings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Ирина</cp:lastModifiedBy>
  <cp:revision>30</cp:revision>
  <dcterms:created xsi:type="dcterms:W3CDTF">2024-12-16T17:32:14Z</dcterms:created>
  <dcterms:modified xsi:type="dcterms:W3CDTF">2024-12-17T22:21:20Z</dcterms:modified>
</cp:coreProperties>
</file>