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58" r:id="rId4"/>
    <p:sldId id="260" r:id="rId5"/>
    <p:sldId id="261" r:id="rId6"/>
    <p:sldId id="262" r:id="rId7"/>
    <p:sldId id="266" r:id="rId8"/>
    <p:sldId id="267" r:id="rId9"/>
    <p:sldId id="256" r:id="rId10"/>
    <p:sldId id="257" r:id="rId11"/>
    <p:sldId id="264" r:id="rId12"/>
    <p:sldId id="265" r:id="rId13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6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47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1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2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80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1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93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3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46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5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0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0E1D-39B6-445D-8257-346D1D574CB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1F56-C810-4DDA-8E85-21B631475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0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21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417274"/>
            <a:ext cx="10515600" cy="26707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ВПЛИВ СІМЕЙНОГО ВИХОВАННЯ НА  РОЗВИТОК</a:t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 КРЕАТИВНОСТІ ДИТИНИ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3350" y="5694629"/>
            <a:ext cx="4684100" cy="796705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Підготувала: Олена СЕЛІВАНОВСЬКА,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практичний психолог ЗПШ «Еврика»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47311" cy="25530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069" y="0"/>
            <a:ext cx="3333750" cy="268887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687" y="65921"/>
            <a:ext cx="22764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19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701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Здібності і таланти дітей очима батьків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7932" y="627018"/>
            <a:ext cx="5312228" cy="6165668"/>
          </a:xfrm>
        </p:spPr>
        <p:txBody>
          <a:bodyPr>
            <a:noAutofit/>
          </a:bodyPr>
          <a:lstStyle/>
          <a:p>
            <a:r>
              <a:rPr lang="uk-UA" sz="1600" b="1" u="sng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Спортивні</a:t>
            </a:r>
            <a:r>
              <a:rPr lang="uk-UA" sz="1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: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високий рівень: 32 дитини (69,6%)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 err="1">
                <a:latin typeface="Arial Black" panose="020B0A04020102020204" pitchFamily="34" charset="0"/>
              </a:rPr>
              <a:t>середний</a:t>
            </a:r>
            <a:r>
              <a:rPr lang="uk-UA" sz="1600" b="1" dirty="0">
                <a:latin typeface="Arial Black" panose="020B0A04020102020204" pitchFamily="34" charset="0"/>
              </a:rPr>
              <a:t> рівень: 12 дітей (26,1 %)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низький рівень: 2 дитини (4,3</a:t>
            </a:r>
            <a:r>
              <a:rPr lang="uk-UA" sz="1600" b="1" dirty="0" smtClean="0">
                <a:latin typeface="Arial Black" panose="020B0A04020102020204" pitchFamily="34" charset="0"/>
              </a:rPr>
              <a:t>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Інтелектуальні:</a:t>
            </a:r>
            <a:endParaRPr lang="ru-RU" sz="1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високий рівень: 13 дітей (30,2%)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 err="1">
                <a:latin typeface="Arial Black" panose="020B0A04020102020204" pitchFamily="34" charset="0"/>
              </a:rPr>
              <a:t>середний</a:t>
            </a:r>
            <a:r>
              <a:rPr lang="uk-UA" sz="1600" b="1" dirty="0">
                <a:latin typeface="Arial Black" panose="020B0A04020102020204" pitchFamily="34" charset="0"/>
              </a:rPr>
              <a:t> рівень: 20 дітей (43,5 %)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низький рівень: 13 дітей (26,3%)</a:t>
            </a:r>
            <a:endParaRPr lang="ru-RU" sz="16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uk-UA" sz="1600" b="1" dirty="0">
                <a:latin typeface="Arial Black" panose="020B0A04020102020204" pitchFamily="34" charset="0"/>
              </a:rPr>
              <a:t> 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Науково – дослідницькі:</a:t>
            </a:r>
            <a:endParaRPr lang="ru-RU" sz="16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високий рівень: 15 дітей (32,6%)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 err="1">
                <a:latin typeface="Arial Black" panose="020B0A04020102020204" pitchFamily="34" charset="0"/>
              </a:rPr>
              <a:t>середний</a:t>
            </a:r>
            <a:r>
              <a:rPr lang="uk-UA" sz="1600" b="1" dirty="0">
                <a:latin typeface="Arial Black" panose="020B0A04020102020204" pitchFamily="34" charset="0"/>
              </a:rPr>
              <a:t> рівень: 24 дитини (52,2 %)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низький рівень: 7 дітей (15,2%)</a:t>
            </a:r>
            <a:endParaRPr lang="ru-RU" sz="16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uk-UA" sz="1600" b="1" dirty="0">
                <a:latin typeface="Arial Black" panose="020B0A04020102020204" pitchFamily="34" charset="0"/>
              </a:rPr>
              <a:t> 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Техні</a:t>
            </a:r>
            <a:r>
              <a:rPr lang="uk-UA" sz="16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чні:</a:t>
            </a:r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високий рівень: 7 дітей (15,2%)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 err="1">
                <a:latin typeface="Arial Black" panose="020B0A04020102020204" pitchFamily="34" charset="0"/>
              </a:rPr>
              <a:t>середний</a:t>
            </a:r>
            <a:r>
              <a:rPr lang="uk-UA" sz="1600" b="1" dirty="0">
                <a:latin typeface="Arial Black" panose="020B0A04020102020204" pitchFamily="34" charset="0"/>
              </a:rPr>
              <a:t> рівень: 20 дітей (43,5 %)</a:t>
            </a:r>
            <a:endParaRPr lang="ru-RU" sz="1600" b="1" dirty="0">
              <a:latin typeface="Arial Black" panose="020B0A04020102020204" pitchFamily="34" charset="0"/>
            </a:endParaRPr>
          </a:p>
          <a:p>
            <a:r>
              <a:rPr lang="uk-UA" sz="1600" b="1" dirty="0">
                <a:latin typeface="Arial Black" panose="020B0A04020102020204" pitchFamily="34" charset="0"/>
              </a:rPr>
              <a:t>низький рівень: 19 дітей (41,3%)</a:t>
            </a:r>
            <a:endParaRPr lang="ru-RU" sz="1600" b="1" dirty="0"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95" y="727981"/>
            <a:ext cx="3218634" cy="25377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069" y="83445"/>
            <a:ext cx="1986507" cy="2343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823" y="2402477"/>
            <a:ext cx="2857500" cy="216081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298" y="4476207"/>
            <a:ext cx="2775788" cy="23164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4954361"/>
            <a:ext cx="3422469" cy="18383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19" y="3265714"/>
            <a:ext cx="2619375" cy="16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30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         ВИСНОВКИ!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9953"/>
            <a:ext cx="10515600" cy="3277009"/>
          </a:xfrm>
        </p:spPr>
        <p:txBody>
          <a:bodyPr/>
          <a:lstStyle/>
          <a:p>
            <a:r>
              <a:rPr lang="uk-UA" b="1" dirty="0">
                <a:latin typeface="Calibri Light" panose="020F0302020204030204" pitchFamily="34" charset="0"/>
              </a:rPr>
              <a:t>Реалізація творчих імпульсів дитини залежить від впливу батьків та дорослих вдома, в дитсадку, школі.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Безумовно результатами розвитку здібностей будуть кращими, якщо сім'я, дитячий садок і школа будуть працювати разом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Завдяки спілкуванню з дорослими у дитини обов'язково сформується «Здорове самовідчуття людини», яку зустрічає СВІТ з радістю. Створюється ситуація УСПІХУ! </a:t>
            </a:r>
            <a:endParaRPr lang="ru-RU" b="1" dirty="0">
              <a:latin typeface="Calibri Light" panose="020F03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059" y="0"/>
            <a:ext cx="3893412" cy="289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47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13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Список використаних джерел: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790"/>
            <a:ext cx="8034196" cy="5027173"/>
          </a:xfrm>
        </p:spPr>
        <p:txBody>
          <a:bodyPr/>
          <a:lstStyle/>
          <a:p>
            <a:r>
              <a:rPr lang="uk-UA" dirty="0" smtClean="0"/>
              <a:t>Біла І.М. Психологія дитячої творчості/І.М. Біла.-Київ., Фенікс, 2014.-200 с.</a:t>
            </a:r>
          </a:p>
          <a:p>
            <a:r>
              <a:rPr lang="uk-UA" dirty="0" smtClean="0"/>
              <a:t>С.В. Бащенко, Д.М.Федорова, Н.В.Юхно Крок до успіху: психологічний супровід обдарованих дітей/</a:t>
            </a:r>
            <a:r>
              <a:rPr lang="uk-UA" dirty="0"/>
              <a:t> С.В. Бащенко, Д.М.Федорова, Н.В.Юхно </a:t>
            </a:r>
            <a:r>
              <a:rPr lang="uk-UA" dirty="0" smtClean="0"/>
              <a:t>.-Х.: Видавництво «Ранок», 2016.-196 с.( Серія «Бібліотечка шкільного психолога»).</a:t>
            </a:r>
          </a:p>
          <a:p>
            <a:r>
              <a:rPr lang="uk-UA" dirty="0" smtClean="0"/>
              <a:t>Бех І.Д. Особістисне зорієнтованне виховання: Наук.-метод. Посібник.- К., 1998.-204 с.</a:t>
            </a:r>
          </a:p>
          <a:p>
            <a:r>
              <a:rPr lang="uk-UA" dirty="0" err="1" smtClean="0"/>
              <a:t>Крутенко</a:t>
            </a:r>
            <a:r>
              <a:rPr lang="uk-UA" dirty="0" smtClean="0"/>
              <a:t> О. Стимул – це шлях до успіху/Школа.-2007.-№1.-с. 74-77.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989" y="1889760"/>
            <a:ext cx="3201761" cy="282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2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1069"/>
            <a:ext cx="10515600" cy="860081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КРЕАТИВНІСТЬ – ЩО ЦЕ?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206" y="1041150"/>
            <a:ext cx="7088776" cy="5135813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Calibri Light" panose="020F0302020204030204" pitchFamily="34" charset="0"/>
              </a:rPr>
              <a:t>Креативність – творчі здібності індивіда, які характеризуються готовністю до прийняття і створенню нових ідей, які  відходять від традиційних схем мислення, а також здатність вирішувати проблеми, які виникають.</a:t>
            </a:r>
          </a:p>
          <a:p>
            <a:endParaRPr lang="uk-UA" b="1" dirty="0" smtClean="0">
              <a:latin typeface="Calibri Light" panose="020F0302020204030204" pitchFamily="34" charset="0"/>
            </a:endParaRPr>
          </a:p>
          <a:p>
            <a:r>
              <a:rPr lang="uk-UA" b="1" dirty="0" smtClean="0">
                <a:latin typeface="Calibri Light" panose="020F0302020204030204" pitchFamily="34" charset="0"/>
              </a:rPr>
              <a:t>Креативність – це здатність добиватись цілі, знаходити вихід в нібито безвихідній ситуації використовуючи предмети, </a:t>
            </a:r>
            <a:r>
              <a:rPr lang="uk-UA" b="1" dirty="0" smtClean="0">
                <a:latin typeface="Calibri Light" panose="020F0302020204030204" pitchFamily="34" charset="0"/>
              </a:rPr>
              <a:t>обставини </a:t>
            </a:r>
            <a:r>
              <a:rPr lang="uk-UA" b="1" dirty="0" smtClean="0">
                <a:latin typeface="Calibri Light" panose="020F0302020204030204" pitchFamily="34" charset="0"/>
              </a:rPr>
              <a:t>-незвичайними засобами. В більш широкому </a:t>
            </a:r>
            <a:r>
              <a:rPr lang="uk-UA" b="1" dirty="0">
                <a:latin typeface="Calibri Light" panose="020F0302020204030204" pitchFamily="34" charset="0"/>
              </a:rPr>
              <a:t>с</a:t>
            </a:r>
            <a:r>
              <a:rPr lang="uk-UA" b="1" dirty="0" smtClean="0">
                <a:latin typeface="Calibri Light" panose="020F0302020204030204" pitchFamily="34" charset="0"/>
              </a:rPr>
              <a:t>енсі – нестандартне рішення </a:t>
            </a:r>
            <a:r>
              <a:rPr lang="uk-UA" b="1" dirty="0" smtClean="0">
                <a:latin typeface="Calibri Light" panose="020F0302020204030204" pitchFamily="34" charset="0"/>
              </a:rPr>
              <a:t>проблем.</a:t>
            </a:r>
            <a:endParaRPr lang="ru-RU" b="1" dirty="0">
              <a:latin typeface="Calibri Light" panose="020F03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89" y="2075360"/>
            <a:ext cx="4337801" cy="308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2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855"/>
            <a:ext cx="10515600" cy="120411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Психологічні особливості впливу сімейного виховання на формування креативності у дітей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48" y="1475714"/>
            <a:ext cx="10484744" cy="5151423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Calibri Light" panose="020F0302020204030204" pitchFamily="34" charset="0"/>
              </a:rPr>
              <a:t>Дитинство, дитячий світ  - це світ особливий, Діти живуть своїми уявленнями про добро і зло, про гарне і погане, у них свої категорії краси, і, навить свій вимір часу 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Кожна людина і дитина по – своєму творить власне «Я».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Стандарт може бути тільки один – визначення унікальності дитини.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Діти – це відображення морального життя в сім'ї 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Ставлення батьків  - найперший фактор , якій впливає на формування дитячої особистості, «Я» концепції.</a:t>
            </a:r>
          </a:p>
          <a:p>
            <a:r>
              <a:rPr lang="uk-UA" b="1" dirty="0" smtClean="0">
                <a:latin typeface="Calibri Light" panose="020F0302020204030204" pitchFamily="34" charset="0"/>
              </a:rPr>
              <a:t>Реалізація творчих імпульсів дитини залежить від впливу батьків та дорослих вдома, в дитсадку, школі.</a:t>
            </a:r>
          </a:p>
          <a:p>
            <a:endParaRPr lang="ru-RU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53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7627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Стилі виховання в сім'ях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5612" y="1484769"/>
            <a:ext cx="4110446" cy="5106154"/>
          </a:xfrm>
        </p:spPr>
        <p:txBody>
          <a:bodyPr>
            <a:normAutofit fontScale="92500" lnSpcReduction="20000"/>
          </a:bodyPr>
          <a:lstStyle/>
          <a:p>
            <a:r>
              <a:rPr lang="uk-UA" sz="3600" b="1" dirty="0" smtClean="0"/>
              <a:t>Авторитетний</a:t>
            </a:r>
          </a:p>
          <a:p>
            <a:pPr marL="0" indent="0">
              <a:buNone/>
            </a:pPr>
            <a:r>
              <a:rPr lang="uk-UA" sz="3600" b="1" dirty="0" smtClean="0"/>
              <a:t>(демократичний)</a:t>
            </a:r>
          </a:p>
          <a:p>
            <a:endParaRPr lang="uk-UA" sz="3600" b="1" dirty="0" smtClean="0"/>
          </a:p>
          <a:p>
            <a:r>
              <a:rPr lang="uk-UA" sz="3600" b="1" dirty="0" smtClean="0"/>
              <a:t>Ліберальний</a:t>
            </a:r>
          </a:p>
          <a:p>
            <a:endParaRPr lang="uk-UA" sz="3600" b="1" dirty="0" smtClean="0"/>
          </a:p>
          <a:p>
            <a:r>
              <a:rPr lang="uk-UA" sz="3600" b="1" dirty="0" smtClean="0"/>
              <a:t>Авторитарний</a:t>
            </a:r>
          </a:p>
          <a:p>
            <a:endParaRPr lang="uk-UA" sz="3600" b="1" dirty="0" smtClean="0"/>
          </a:p>
          <a:p>
            <a:r>
              <a:rPr lang="uk-UA" sz="3600" b="1" dirty="0" smtClean="0"/>
              <a:t>Індиферентний</a:t>
            </a:r>
          </a:p>
          <a:p>
            <a:pPr marL="0" indent="0">
              <a:buNone/>
            </a:pPr>
            <a:endParaRPr lang="uk-UA" sz="3600" b="1" dirty="0" smtClean="0"/>
          </a:p>
          <a:p>
            <a:r>
              <a:rPr lang="uk-UA" sz="3600" b="1" dirty="0" smtClean="0"/>
              <a:t>Змішаний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006" y="1114699"/>
            <a:ext cx="4219503" cy="25457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" y="1484769"/>
            <a:ext cx="3814355" cy="36823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978352"/>
            <a:ext cx="4267200" cy="293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5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28" y="162961"/>
            <a:ext cx="11950574" cy="1204111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Характерні ознаки впливу різних типів виховання на розвиток креативності дітей (за порівняльним аналізом)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230" y="1367072"/>
            <a:ext cx="8546471" cy="5305332"/>
          </a:xfrm>
        </p:spPr>
        <p:txBody>
          <a:bodyPr>
            <a:normAutofit/>
          </a:bodyPr>
          <a:lstStyle/>
          <a:p>
            <a:r>
              <a:rPr lang="uk-UA" b="1" dirty="0" smtClean="0"/>
              <a:t>Найбільш сприятливі умови для формування креативності створені у сім'ях з авторитетним стилем виховання . В цих сім'ях значну роль батьки приділяють можливості емоційного самовираження дитини, задоволенню креативних потреб і бажань, розвитку внутрішньої мотивації виконання творчих завдань.</a:t>
            </a:r>
          </a:p>
          <a:p>
            <a:r>
              <a:rPr lang="uk-UA" b="1" dirty="0" smtClean="0"/>
              <a:t>Високі результати показали також діти із сімей з авторитарним стилем виховання, однак жорсткий контроль та вимоги зі сторони батьків при виконання творчих завдань дітьми призводить до підвищеної тривожності, втрачається самостійність вибору методу розв'язання творчих завдань.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503" y="3952875"/>
            <a:ext cx="3771900" cy="2905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251" y="1262250"/>
            <a:ext cx="2995749" cy="235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4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069" y="90535"/>
            <a:ext cx="11642757" cy="959667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C00000"/>
                </a:solidFill>
              </a:rPr>
              <a:t>Характерні ознаки впливу різних типів виховання на розвиток креативності дітей (за порівняльним аналізом)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0895" y="1158844"/>
            <a:ext cx="8492904" cy="554977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Встановлено, що у дітей із сімей з ліберальним стилем виховання присутній низький рівень внутрішньої мотивації. З'ясовано, що діти дошкільного та молодшого шкільного віку схильні швидко</a:t>
            </a:r>
            <a:r>
              <a:rPr lang="ru-RU" b="1" dirty="0" smtClean="0"/>
              <a:t> переключались з одного виду діяльності на інший, до чого спонукають незначні труднощі у виконанні певного завдання, їх орієнтиром при виконанні творчих завдань є реакція дорослого та отримання похвали після вдало виконаного завдання. </a:t>
            </a:r>
            <a:r>
              <a:rPr lang="uk-UA" b="1" dirty="0" smtClean="0"/>
              <a:t>Встановлено, що під впливом зовнішньої мотивації показники рівнів креативності дітей значно зростають.</a:t>
            </a:r>
          </a:p>
          <a:p>
            <a:pPr marL="0" indent="0">
              <a:buNone/>
            </a:pPr>
            <a:endParaRPr lang="uk-UA" b="1" dirty="0" smtClean="0"/>
          </a:p>
          <a:p>
            <a:r>
              <a:rPr lang="uk-UA" b="1" dirty="0" smtClean="0"/>
              <a:t>Найнижчий рівень розвитку креативності у сім'ях з індиферентним та змішаним стилем виховання. У даних сім'ях батьки не приділяють достатньої уваги розвитку творчих здібностей, у результаті чого в дітей відсутній достатній досвід для самовираження у творчій діяльності.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5623"/>
            <a:ext cx="2960913" cy="24881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8255"/>
            <a:ext cx="2960913" cy="242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5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4935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</a:rPr>
              <a:t>Тест – анкета для батьків </a:t>
            </a:r>
            <a:br>
              <a:rPr lang="uk-UA" sz="3200" b="1" dirty="0" smtClean="0">
                <a:solidFill>
                  <a:srgbClr val="C00000"/>
                </a:solidFill>
              </a:rPr>
            </a:br>
            <a:r>
              <a:rPr lang="uk-UA" sz="3200" b="1" dirty="0" smtClean="0">
                <a:solidFill>
                  <a:srgbClr val="C00000"/>
                </a:solidFill>
              </a:rPr>
              <a:t>«Визначення здібностей вашої дитини»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4935"/>
            <a:ext cx="10515600" cy="5758003"/>
          </a:xfrm>
        </p:spPr>
        <p:txBody>
          <a:bodyPr>
            <a:normAutofit lnSpcReduction="10000"/>
          </a:bodyPr>
          <a:lstStyle/>
          <a:p>
            <a:r>
              <a:rPr lang="uk-UA" sz="20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Виявити ступень залученості батьків в розвиток здібностей (креативності)дитини.</a:t>
            </a:r>
          </a:p>
          <a:p>
            <a:r>
              <a:rPr lang="uk-UA" sz="20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Вміння визначити рівень найяскравіших здібностей дитини.</a:t>
            </a:r>
          </a:p>
          <a:p>
            <a:r>
              <a:rPr lang="uk-UA" sz="20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Вміння оцінювати перспективи розвитку дитини.</a:t>
            </a:r>
          </a:p>
          <a:p>
            <a:r>
              <a:rPr lang="uk-UA" sz="2000" b="1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Вибір та вміння прийняти правильне рішення, обираючи види занять з дитиною.</a:t>
            </a:r>
          </a:p>
          <a:p>
            <a:pPr marL="0" indent="0">
              <a:buNone/>
            </a:pPr>
            <a:r>
              <a:rPr lang="uk-UA" sz="2000" b="1" i="1" u="sng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Інструкція:</a:t>
            </a:r>
            <a:r>
              <a:rPr lang="uk-UA" sz="2000" b="1" dirty="0" smtClean="0">
                <a:latin typeface="Calibri Light" panose="020F0302020204030204" pitchFamily="34" charset="0"/>
              </a:rPr>
              <a:t> кожна характерна ознака здібностей оцінюється від 2 до 5 балів.</a:t>
            </a:r>
          </a:p>
          <a:p>
            <a:pPr marL="0" indent="0">
              <a:buNone/>
            </a:pPr>
            <a:r>
              <a:rPr lang="uk-UA" sz="2000" b="1" dirty="0" smtClean="0">
                <a:latin typeface="Calibri Light" panose="020F0302020204030204" pitchFamily="34" charset="0"/>
              </a:rPr>
              <a:t>5 балів – характеристика особливо притаманна вашої дитині;</a:t>
            </a:r>
          </a:p>
          <a:p>
            <a:pPr marL="0" indent="0">
              <a:buNone/>
            </a:pPr>
            <a:r>
              <a:rPr lang="uk-UA" sz="2000" b="1" dirty="0" smtClean="0">
                <a:latin typeface="Calibri Light" panose="020F0302020204030204" pitchFamily="34" charset="0"/>
              </a:rPr>
              <a:t>4 бали – характеристика виражена добре;</a:t>
            </a:r>
          </a:p>
          <a:p>
            <a:pPr marL="0" indent="0">
              <a:buNone/>
            </a:pPr>
            <a:r>
              <a:rPr lang="uk-UA" sz="2000" b="1" dirty="0" smtClean="0">
                <a:latin typeface="Calibri Light" panose="020F0302020204030204" pitchFamily="34" charset="0"/>
              </a:rPr>
              <a:t>3 бали – характеристика проявляється, але інколи.</a:t>
            </a:r>
          </a:p>
          <a:p>
            <a:pPr marL="0" indent="0">
              <a:buNone/>
            </a:pPr>
            <a:r>
              <a:rPr lang="uk-UA" sz="2000" b="1" dirty="0" smtClean="0">
                <a:latin typeface="Calibri Light" panose="020F0302020204030204" pitchFamily="34" charset="0"/>
              </a:rPr>
              <a:t>2 бали – характеристика не проявляється.</a:t>
            </a:r>
          </a:p>
          <a:p>
            <a:pPr marL="0" indent="0">
              <a:buNone/>
            </a:pPr>
            <a:r>
              <a:rPr lang="uk-UA" sz="2000" b="1" dirty="0" smtClean="0">
                <a:latin typeface="Calibri Light" panose="020F0302020204030204" pitchFamily="34" charset="0"/>
              </a:rPr>
              <a:t>	Після заповнення анкети потрібно підсумувати загальні бали кожного виду здібностей. Про високий рівень розвитку певних здібностей можна говорити, якщо дитина набере не менше 12 балів у певній графі.</a:t>
            </a:r>
          </a:p>
          <a:p>
            <a:pPr marL="0" indent="0">
              <a:buNone/>
            </a:pPr>
            <a:r>
              <a:rPr lang="uk-UA" sz="2000" b="1" i="1" u="sng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Види здібностей: </a:t>
            </a:r>
            <a:r>
              <a:rPr lang="uk-UA" sz="2000" b="1" dirty="0" smtClean="0">
                <a:latin typeface="Calibri Light" panose="020F0302020204030204" pitchFamily="34" charset="0"/>
              </a:rPr>
              <a:t>музичні, артистичні, літературні, художні, спортивні, інтелектуальні, науково – дослідницькі, технічні.</a:t>
            </a:r>
          </a:p>
          <a:p>
            <a:pPr marL="0" indent="0">
              <a:buNone/>
            </a:pPr>
            <a:r>
              <a:rPr lang="uk-UA" sz="2000" b="1" i="1" u="sng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Бали:</a:t>
            </a:r>
            <a:r>
              <a:rPr lang="uk-UA" sz="2000" b="1" dirty="0" smtClean="0">
                <a:latin typeface="Calibri Light" panose="020F0302020204030204" pitchFamily="34" charset="0"/>
              </a:rPr>
              <a:t> 12 балів та вище - високий рівень; 11 – 9  б. – середній рівень; 8 – 6 балів та нижче  -  низький рівень.</a:t>
            </a:r>
          </a:p>
          <a:p>
            <a:pPr marL="0" indent="0">
              <a:buNone/>
            </a:pPr>
            <a:endParaRPr lang="uk-UA" sz="2000" b="1" dirty="0" smtClean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uk-UA" sz="20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41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60586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3" imgW="5940803" imgH="4210351" progId="Word.Document.12">
                  <p:embed/>
                </p:oleObj>
              </mc:Choice>
              <mc:Fallback>
                <p:oleObj name="Документ" r:id="rId3" imgW="5940803" imgH="42103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2191999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396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67055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Здібності і таланти дітей очима батьків (46 анкет – 23 %)</a:t>
            </a:r>
            <a:endParaRPr lang="ru-RU" sz="36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6046" y="853440"/>
            <a:ext cx="6270170" cy="5878286"/>
          </a:xfrm>
        </p:spPr>
        <p:txBody>
          <a:bodyPr>
            <a:normAutofit fontScale="47500" lnSpcReduction="20000"/>
          </a:bodyPr>
          <a:lstStyle/>
          <a:p>
            <a:r>
              <a:rPr lang="uk-UA" sz="3300" i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Музичні:</a:t>
            </a:r>
            <a:r>
              <a:rPr lang="uk-UA" sz="3300" i="1" u="sng" dirty="0">
                <a:latin typeface="Arial Black" panose="020B0A04020102020204" pitchFamily="34" charset="0"/>
              </a:rPr>
              <a:t> 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високий рівень: 22 дитини (47.8%)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 err="1">
                <a:latin typeface="Arial Black" panose="020B0A04020102020204" pitchFamily="34" charset="0"/>
              </a:rPr>
              <a:t>середний</a:t>
            </a:r>
            <a:r>
              <a:rPr lang="uk-UA" sz="3300" i="1" dirty="0">
                <a:latin typeface="Arial Black" panose="020B0A04020102020204" pitchFamily="34" charset="0"/>
              </a:rPr>
              <a:t> рівень: 18 дітей (39,2 %)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низький рівень: 6 дітей (13%)</a:t>
            </a:r>
            <a:endParaRPr lang="ru-RU" sz="3300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uk-UA" sz="3300" i="1" dirty="0">
                <a:latin typeface="Arial Black" panose="020B0A04020102020204" pitchFamily="34" charset="0"/>
              </a:rPr>
              <a:t> 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u="sng" dirty="0">
                <a:solidFill>
                  <a:srgbClr val="00B050"/>
                </a:solidFill>
                <a:latin typeface="Arial Black" panose="020B0A04020102020204" pitchFamily="34" charset="0"/>
              </a:rPr>
              <a:t>Артистичні:</a:t>
            </a:r>
            <a:endParaRPr lang="ru-RU" sz="3300" i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високий рівень: 16 дітей (36,7%)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 err="1">
                <a:latin typeface="Arial Black" panose="020B0A04020102020204" pitchFamily="34" charset="0"/>
              </a:rPr>
              <a:t>середний</a:t>
            </a:r>
            <a:r>
              <a:rPr lang="uk-UA" sz="3300" i="1" dirty="0">
                <a:latin typeface="Arial Black" panose="020B0A04020102020204" pitchFamily="34" charset="0"/>
              </a:rPr>
              <a:t> рівень: 19 дітей (41,3 %)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низький рівень: 11 дітей (22%)</a:t>
            </a:r>
            <a:endParaRPr lang="ru-RU" sz="3300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uk-UA" sz="3300" i="1" dirty="0">
                <a:latin typeface="Arial Black" panose="020B0A04020102020204" pitchFamily="34" charset="0"/>
              </a:rPr>
              <a:t> 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Літературні:</a:t>
            </a:r>
            <a:endParaRPr lang="ru-RU" sz="33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високий рівень: 16 дітей (36,7%)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 err="1">
                <a:latin typeface="Arial Black" panose="020B0A04020102020204" pitchFamily="34" charset="0"/>
              </a:rPr>
              <a:t>середний</a:t>
            </a:r>
            <a:r>
              <a:rPr lang="uk-UA" sz="3300" i="1" dirty="0">
                <a:latin typeface="Arial Black" panose="020B0A04020102020204" pitchFamily="34" charset="0"/>
              </a:rPr>
              <a:t> рівень: 25 дітей (54,3 %)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низький рівень: 5 дітей (9%)</a:t>
            </a:r>
            <a:endParaRPr lang="ru-RU" sz="3300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uk-UA" sz="3300" i="1" dirty="0">
                <a:latin typeface="Arial Black" panose="020B0A04020102020204" pitchFamily="34" charset="0"/>
              </a:rPr>
              <a:t> 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Художні:</a:t>
            </a:r>
            <a:endParaRPr lang="ru-RU" sz="33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високий рівень: 13 дітей (30,2%)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 err="1">
                <a:latin typeface="Arial Black" panose="020B0A04020102020204" pitchFamily="34" charset="0"/>
              </a:rPr>
              <a:t>середний</a:t>
            </a:r>
            <a:r>
              <a:rPr lang="uk-UA" sz="3300" i="1" dirty="0">
                <a:latin typeface="Arial Black" panose="020B0A04020102020204" pitchFamily="34" charset="0"/>
              </a:rPr>
              <a:t> рівень: 20 дітей (43,5 %)</a:t>
            </a:r>
            <a:endParaRPr lang="ru-RU" sz="3300" i="1" dirty="0">
              <a:latin typeface="Arial Black" panose="020B0A04020102020204" pitchFamily="34" charset="0"/>
            </a:endParaRPr>
          </a:p>
          <a:p>
            <a:r>
              <a:rPr lang="uk-UA" sz="3300" i="1" dirty="0">
                <a:latin typeface="Arial Black" panose="020B0A04020102020204" pitchFamily="34" charset="0"/>
              </a:rPr>
              <a:t>низький рівень: 13 дітей (26,3%)</a:t>
            </a:r>
            <a:endParaRPr lang="ru-RU" sz="3300" i="1" dirty="0">
              <a:latin typeface="Arial Black" panose="020B0A04020102020204" pitchFamily="34" charset="0"/>
            </a:endParaRPr>
          </a:p>
          <a:p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895282"/>
            <a:ext cx="3108959" cy="23704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20" y="903514"/>
            <a:ext cx="3257005" cy="2667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3792583"/>
            <a:ext cx="2690949" cy="22511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711" y="3651952"/>
            <a:ext cx="3350622" cy="259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82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774</Words>
  <Application>Microsoft Office PowerPoint</Application>
  <PresentationFormat>Широкоэкранный</PresentationFormat>
  <Paragraphs>93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Bahnschrift Condensed</vt:lpstr>
      <vt:lpstr>Calibri</vt:lpstr>
      <vt:lpstr>Calibri Light</vt:lpstr>
      <vt:lpstr>Тема Office</vt:lpstr>
      <vt:lpstr>Документ</vt:lpstr>
      <vt:lpstr>ВПЛИВ СІМЕЙНОГО ВИХОВАННЯ НА  РОЗВИТОК  КРЕАТИВНОСТІ ДИТИНИ</vt:lpstr>
      <vt:lpstr>КРЕАТИВНІСТЬ – ЩО ЦЕ?</vt:lpstr>
      <vt:lpstr>Психологічні особливості впливу сімейного виховання на формування креативності у дітей</vt:lpstr>
      <vt:lpstr>Стилі виховання в сім'ях </vt:lpstr>
      <vt:lpstr>Характерні ознаки впливу різних типів виховання на розвиток креативності дітей (за порівняльним аналізом)</vt:lpstr>
      <vt:lpstr>Характерні ознаки впливу різних типів виховання на розвиток креативності дітей (за порівняльним аналізом)</vt:lpstr>
      <vt:lpstr>Тест – анкета для батьків  «Визначення здібностей вашої дитини»</vt:lpstr>
      <vt:lpstr>Презентация PowerPoint</vt:lpstr>
      <vt:lpstr>Здібності і таланти дітей очима батьків (46 анкет – 23 %)</vt:lpstr>
      <vt:lpstr>Здібності і таланти дітей очима батьків</vt:lpstr>
      <vt:lpstr>         ВИСНОВКИ!</vt:lpstr>
      <vt:lpstr>Список використаних джерел: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Здібності і таланти дітей очима батьків</dc:title>
  <dc:creator>Dell</dc:creator>
  <cp:lastModifiedBy>Елена</cp:lastModifiedBy>
  <cp:revision>25</cp:revision>
  <cp:lastPrinted>2025-02-06T08:19:31Z</cp:lastPrinted>
  <dcterms:created xsi:type="dcterms:W3CDTF">2025-02-03T17:25:00Z</dcterms:created>
  <dcterms:modified xsi:type="dcterms:W3CDTF">2025-02-06T08:20:32Z</dcterms:modified>
</cp:coreProperties>
</file>