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Lumios Brush" panose="020B0604020202020204" charset="-52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Nefelibata Sans" panose="020B0604020202020204" charset="-52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20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961">
            <a:off x="1448331" y="-528173"/>
            <a:ext cx="15962248" cy="11033904"/>
          </a:xfrm>
          <a:custGeom>
            <a:avLst/>
            <a:gdLst/>
            <a:ahLst/>
            <a:cxnLst/>
            <a:rect l="l" t="t" r="r" b="b"/>
            <a:pathLst>
              <a:path w="15962248" h="11033904">
                <a:moveTo>
                  <a:pt x="0" y="0"/>
                </a:moveTo>
                <a:lnTo>
                  <a:pt x="15962248" y="0"/>
                </a:lnTo>
                <a:lnTo>
                  <a:pt x="15962248" y="11033903"/>
                </a:lnTo>
                <a:lnTo>
                  <a:pt x="0" y="110339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05942" y="4988780"/>
            <a:ext cx="7024074" cy="4769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0"/>
              </a:lnSpc>
            </a:pPr>
            <a:r>
              <a:rPr lang="en-US" sz="6973">
                <a:solidFill>
                  <a:srgbClr val="2D1F13"/>
                </a:solidFill>
                <a:latin typeface="Lumios Brush"/>
                <a:ea typeface="Lumios Brush"/>
                <a:cs typeface="Lumios Brush"/>
                <a:sym typeface="Lumios Brush"/>
              </a:rPr>
              <a:t>Щоб бути незамінною, треба весь час змінюватися.</a:t>
            </a:r>
          </a:p>
          <a:p>
            <a:pPr algn="ctr">
              <a:lnSpc>
                <a:spcPts val="7708"/>
              </a:lnSpc>
            </a:pPr>
            <a:r>
              <a:rPr lang="en-US" sz="10277">
                <a:solidFill>
                  <a:srgbClr val="2D1F13"/>
                </a:solidFill>
                <a:latin typeface="Lumios Brush"/>
                <a:ea typeface="Lumios Brush"/>
                <a:cs typeface="Lumios Brush"/>
                <a:sym typeface="Lumios Brush"/>
              </a:rPr>
              <a:t>Коко Шанель</a:t>
            </a:r>
          </a:p>
          <a:p>
            <a:pPr algn="ctr">
              <a:lnSpc>
                <a:spcPts val="7708"/>
              </a:lnSpc>
            </a:pPr>
            <a:endParaRPr lang="en-US" sz="10277">
              <a:solidFill>
                <a:srgbClr val="2D1F13"/>
              </a:solidFill>
              <a:latin typeface="Lumios Brush"/>
              <a:ea typeface="Lumios Brush"/>
              <a:cs typeface="Lumios Brush"/>
              <a:sym typeface="Lumios Brush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979537" y="3563021"/>
            <a:ext cx="11721636" cy="836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6299">
                <a:solidFill>
                  <a:srgbClr val="2D1F13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“Усі ми родом з дитинства”</a:t>
            </a:r>
          </a:p>
        </p:txBody>
      </p:sp>
      <p:sp>
        <p:nvSpPr>
          <p:cNvPr id="5" name="Freeform 5"/>
          <p:cNvSpPr/>
          <p:nvPr/>
        </p:nvSpPr>
        <p:spPr>
          <a:xfrm>
            <a:off x="-802462" y="0"/>
            <a:ext cx="5505783" cy="10437502"/>
          </a:xfrm>
          <a:custGeom>
            <a:avLst/>
            <a:gdLst/>
            <a:ahLst/>
            <a:cxnLst/>
            <a:rect l="l" t="t" r="r" b="b"/>
            <a:pathLst>
              <a:path w="5505783" h="10437502">
                <a:moveTo>
                  <a:pt x="0" y="0"/>
                </a:moveTo>
                <a:lnTo>
                  <a:pt x="5505783" y="0"/>
                </a:lnTo>
                <a:lnTo>
                  <a:pt x="5505783" y="10437503"/>
                </a:lnTo>
                <a:lnTo>
                  <a:pt x="0" y="10437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637952" y="3534318"/>
            <a:ext cx="3242696" cy="5991124"/>
          </a:xfrm>
          <a:custGeom>
            <a:avLst/>
            <a:gdLst/>
            <a:ahLst/>
            <a:cxnLst/>
            <a:rect l="l" t="t" r="r" b="b"/>
            <a:pathLst>
              <a:path w="3242696" h="5991124">
                <a:moveTo>
                  <a:pt x="3242696" y="0"/>
                </a:moveTo>
                <a:lnTo>
                  <a:pt x="0" y="0"/>
                </a:lnTo>
                <a:lnTo>
                  <a:pt x="0" y="5991124"/>
                </a:lnTo>
                <a:lnTo>
                  <a:pt x="3242696" y="5991124"/>
                </a:lnTo>
                <a:lnTo>
                  <a:pt x="32426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71985" y="4428018"/>
            <a:ext cx="4018739" cy="3471186"/>
          </a:xfrm>
          <a:custGeom>
            <a:avLst/>
            <a:gdLst/>
            <a:ahLst/>
            <a:cxnLst/>
            <a:rect l="l" t="t" r="r" b="b"/>
            <a:pathLst>
              <a:path w="4018739" h="3471186">
                <a:moveTo>
                  <a:pt x="0" y="0"/>
                </a:moveTo>
                <a:lnTo>
                  <a:pt x="4018739" y="0"/>
                </a:lnTo>
                <a:lnTo>
                  <a:pt x="4018739" y="3471186"/>
                </a:lnTo>
                <a:lnTo>
                  <a:pt x="0" y="3471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8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35574" y="7405839"/>
            <a:ext cx="5203389" cy="2226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35">
                <a:solidFill>
                  <a:srgbClr val="2D1F13"/>
                </a:solidFill>
                <a:latin typeface="Lumios Brush"/>
                <a:ea typeface="Lumios Brush"/>
                <a:cs typeface="Lumios Brush"/>
                <a:sym typeface="Lumios Brush"/>
              </a:rPr>
              <a:t>Ольга Здоровцова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961">
            <a:off x="2264924" y="231248"/>
            <a:ext cx="13758151" cy="9510322"/>
          </a:xfrm>
          <a:custGeom>
            <a:avLst/>
            <a:gdLst/>
            <a:ahLst/>
            <a:cxnLst/>
            <a:rect l="l" t="t" r="r" b="b"/>
            <a:pathLst>
              <a:path w="13758151" h="9510322">
                <a:moveTo>
                  <a:pt x="0" y="0"/>
                </a:moveTo>
                <a:lnTo>
                  <a:pt x="13758152" y="0"/>
                </a:lnTo>
                <a:lnTo>
                  <a:pt x="13758152" y="9510322"/>
                </a:lnTo>
                <a:lnTo>
                  <a:pt x="0" y="9510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28525" y="18413"/>
            <a:ext cx="5505783" cy="10437502"/>
          </a:xfrm>
          <a:custGeom>
            <a:avLst/>
            <a:gdLst/>
            <a:ahLst/>
            <a:cxnLst/>
            <a:rect l="l" t="t" r="r" b="b"/>
            <a:pathLst>
              <a:path w="5505783" h="10437502">
                <a:moveTo>
                  <a:pt x="0" y="0"/>
                </a:moveTo>
                <a:lnTo>
                  <a:pt x="5505782" y="0"/>
                </a:lnTo>
                <a:lnTo>
                  <a:pt x="5505782" y="10437502"/>
                </a:lnTo>
                <a:lnTo>
                  <a:pt x="0" y="10437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60702" flipH="1">
            <a:off x="14981684" y="4350563"/>
            <a:ext cx="3242696" cy="5991124"/>
          </a:xfrm>
          <a:custGeom>
            <a:avLst/>
            <a:gdLst/>
            <a:ahLst/>
            <a:cxnLst/>
            <a:rect l="l" t="t" r="r" b="b"/>
            <a:pathLst>
              <a:path w="3242696" h="5991124">
                <a:moveTo>
                  <a:pt x="3242696" y="0"/>
                </a:moveTo>
                <a:lnTo>
                  <a:pt x="0" y="0"/>
                </a:lnTo>
                <a:lnTo>
                  <a:pt x="0" y="5991124"/>
                </a:lnTo>
                <a:lnTo>
                  <a:pt x="3242696" y="5991124"/>
                </a:lnTo>
                <a:lnTo>
                  <a:pt x="32426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21273" y="5143500"/>
            <a:ext cx="7315200" cy="3145536"/>
          </a:xfrm>
          <a:custGeom>
            <a:avLst/>
            <a:gdLst/>
            <a:ahLst/>
            <a:cxnLst/>
            <a:rect l="l" t="t" r="r" b="b"/>
            <a:pathLst>
              <a:path w="7315200" h="3145536">
                <a:moveTo>
                  <a:pt x="0" y="0"/>
                </a:moveTo>
                <a:lnTo>
                  <a:pt x="7315200" y="0"/>
                </a:lnTo>
                <a:lnTo>
                  <a:pt x="7315200" y="3145536"/>
                </a:lnTo>
                <a:lnTo>
                  <a:pt x="0" y="3145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018177" y="5406352"/>
            <a:ext cx="10251646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50"/>
              </a:lnSpc>
            </a:pPr>
            <a:r>
              <a:rPr lang="en-US" sz="15000">
                <a:solidFill>
                  <a:srgbClr val="2D1F13"/>
                </a:solidFill>
                <a:latin typeface="Lumios Brush"/>
                <a:ea typeface="Lumios Brush"/>
                <a:cs typeface="Lumios Brush"/>
                <a:sym typeface="Lumios Brush"/>
              </a:rPr>
              <a:t>Thank You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41996" y="2187376"/>
            <a:ext cx="11721636" cy="338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300">
                <a:solidFill>
                  <a:srgbClr val="3D4331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Виживає не  найсильніший і не найрозумніший, а той, хто краще присовується до змін.</a:t>
            </a:r>
          </a:p>
          <a:p>
            <a:pPr algn="ctr">
              <a:lnSpc>
                <a:spcPts val="5300"/>
              </a:lnSpc>
            </a:pPr>
            <a:r>
              <a:rPr lang="en-US" sz="5300">
                <a:solidFill>
                  <a:srgbClr val="3D4331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Чарльз Дарвін</a:t>
            </a:r>
            <a:r>
              <a:rPr lang="en-US" sz="5300">
                <a:solidFill>
                  <a:srgbClr val="2D1F13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 </a:t>
            </a:r>
          </a:p>
          <a:p>
            <a:pPr algn="ctr">
              <a:lnSpc>
                <a:spcPts val="5300"/>
              </a:lnSpc>
            </a:pPr>
            <a:endParaRPr lang="en-US" sz="5300">
              <a:solidFill>
                <a:srgbClr val="2D1F13"/>
              </a:solidFill>
              <a:latin typeface="Nefelibata Sans"/>
              <a:ea typeface="Nefelibata Sans"/>
              <a:cs typeface="Nefelibata Sans"/>
              <a:sym typeface="Nefelibat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961">
            <a:off x="2719551" y="545431"/>
            <a:ext cx="13758151" cy="9510322"/>
          </a:xfrm>
          <a:custGeom>
            <a:avLst/>
            <a:gdLst/>
            <a:ahLst/>
            <a:cxnLst/>
            <a:rect l="l" t="t" r="r" b="b"/>
            <a:pathLst>
              <a:path w="13758151" h="9510322">
                <a:moveTo>
                  <a:pt x="0" y="0"/>
                </a:moveTo>
                <a:lnTo>
                  <a:pt x="13758152" y="0"/>
                </a:lnTo>
                <a:lnTo>
                  <a:pt x="13758152" y="9510322"/>
                </a:lnTo>
                <a:lnTo>
                  <a:pt x="0" y="9510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65912" y="190500"/>
            <a:ext cx="5505783" cy="10437502"/>
          </a:xfrm>
          <a:custGeom>
            <a:avLst/>
            <a:gdLst/>
            <a:ahLst/>
            <a:cxnLst/>
            <a:rect l="l" t="t" r="r" b="b"/>
            <a:pathLst>
              <a:path w="5505783" h="10437502">
                <a:moveTo>
                  <a:pt x="0" y="0"/>
                </a:moveTo>
                <a:lnTo>
                  <a:pt x="5505782" y="0"/>
                </a:lnTo>
                <a:lnTo>
                  <a:pt x="5505782" y="10437502"/>
                </a:lnTo>
                <a:lnTo>
                  <a:pt x="0" y="10437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60702" flipH="1">
            <a:off x="15185096" y="3962327"/>
            <a:ext cx="3242696" cy="5991124"/>
          </a:xfrm>
          <a:custGeom>
            <a:avLst/>
            <a:gdLst/>
            <a:ahLst/>
            <a:cxnLst/>
            <a:rect l="l" t="t" r="r" b="b"/>
            <a:pathLst>
              <a:path w="3242696" h="5991124">
                <a:moveTo>
                  <a:pt x="3242696" y="0"/>
                </a:moveTo>
                <a:lnTo>
                  <a:pt x="0" y="0"/>
                </a:lnTo>
                <a:lnTo>
                  <a:pt x="0" y="5991124"/>
                </a:lnTo>
                <a:lnTo>
                  <a:pt x="3242696" y="5991124"/>
                </a:lnTo>
                <a:lnTo>
                  <a:pt x="32426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220200" y="5963665"/>
            <a:ext cx="5997023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64"/>
              </a:lnSpc>
            </a:pPr>
            <a:r>
              <a:rPr lang="en-US" sz="8886">
                <a:solidFill>
                  <a:srgbClr val="2D1F13"/>
                </a:solidFill>
                <a:latin typeface="Lumios Brush"/>
                <a:ea typeface="Lumios Brush"/>
                <a:cs typeface="Lumios Brush"/>
                <a:sym typeface="Lumios Brush"/>
              </a:rPr>
              <a:t>В. О. Сухомлинський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27063" y="2337619"/>
            <a:ext cx="9728192" cy="338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300">
                <a:solidFill>
                  <a:srgbClr val="3D4331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“Духовне життя дитини повноцінне лише тоді, коли вона живе у світі гри, казки, музики, фантазії, творчості. Без цього вона засушена квітка.” </a:t>
            </a:r>
          </a:p>
        </p:txBody>
      </p:sp>
      <p:sp>
        <p:nvSpPr>
          <p:cNvPr id="7" name="Freeform 7"/>
          <p:cNvSpPr/>
          <p:nvPr/>
        </p:nvSpPr>
        <p:spPr>
          <a:xfrm>
            <a:off x="6723624" y="5963666"/>
            <a:ext cx="1922192" cy="2934645"/>
          </a:xfrm>
          <a:custGeom>
            <a:avLst/>
            <a:gdLst/>
            <a:ahLst/>
            <a:cxnLst/>
            <a:rect l="l" t="t" r="r" b="b"/>
            <a:pathLst>
              <a:path w="1922192" h="2934645">
                <a:moveTo>
                  <a:pt x="0" y="0"/>
                </a:moveTo>
                <a:lnTo>
                  <a:pt x="1922192" y="0"/>
                </a:lnTo>
                <a:lnTo>
                  <a:pt x="1922192" y="2934645"/>
                </a:lnTo>
                <a:lnTo>
                  <a:pt x="0" y="2934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961">
            <a:off x="2264924" y="231248"/>
            <a:ext cx="13758151" cy="9510322"/>
          </a:xfrm>
          <a:custGeom>
            <a:avLst/>
            <a:gdLst/>
            <a:ahLst/>
            <a:cxnLst/>
            <a:rect l="l" t="t" r="r" b="b"/>
            <a:pathLst>
              <a:path w="13758151" h="9510322">
                <a:moveTo>
                  <a:pt x="0" y="0"/>
                </a:moveTo>
                <a:lnTo>
                  <a:pt x="13758152" y="0"/>
                </a:lnTo>
                <a:lnTo>
                  <a:pt x="13758152" y="9510322"/>
                </a:lnTo>
                <a:lnTo>
                  <a:pt x="0" y="9510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63786" y="501513"/>
            <a:ext cx="5505783" cy="10437502"/>
          </a:xfrm>
          <a:custGeom>
            <a:avLst/>
            <a:gdLst/>
            <a:ahLst/>
            <a:cxnLst/>
            <a:rect l="l" t="t" r="r" b="b"/>
            <a:pathLst>
              <a:path w="5505783" h="10437502">
                <a:moveTo>
                  <a:pt x="0" y="0"/>
                </a:moveTo>
                <a:lnTo>
                  <a:pt x="5505782" y="0"/>
                </a:lnTo>
                <a:lnTo>
                  <a:pt x="5505782" y="10437502"/>
                </a:lnTo>
                <a:lnTo>
                  <a:pt x="0" y="10437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60702" flipH="1">
            <a:off x="15041310" y="4156362"/>
            <a:ext cx="3242696" cy="5991124"/>
          </a:xfrm>
          <a:custGeom>
            <a:avLst/>
            <a:gdLst/>
            <a:ahLst/>
            <a:cxnLst/>
            <a:rect l="l" t="t" r="r" b="b"/>
            <a:pathLst>
              <a:path w="3242696" h="5991124">
                <a:moveTo>
                  <a:pt x="3242696" y="0"/>
                </a:moveTo>
                <a:lnTo>
                  <a:pt x="0" y="0"/>
                </a:lnTo>
                <a:lnTo>
                  <a:pt x="0" y="5991124"/>
                </a:lnTo>
                <a:lnTo>
                  <a:pt x="3242696" y="5991124"/>
                </a:lnTo>
                <a:lnTo>
                  <a:pt x="32426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97399" y="5691425"/>
            <a:ext cx="3362275" cy="1626501"/>
          </a:xfrm>
          <a:custGeom>
            <a:avLst/>
            <a:gdLst/>
            <a:ahLst/>
            <a:cxnLst/>
            <a:rect l="l" t="t" r="r" b="b"/>
            <a:pathLst>
              <a:path w="3362275" h="1626501">
                <a:moveTo>
                  <a:pt x="0" y="0"/>
                </a:moveTo>
                <a:lnTo>
                  <a:pt x="3362275" y="0"/>
                </a:lnTo>
                <a:lnTo>
                  <a:pt x="3362275" y="1626501"/>
                </a:lnTo>
                <a:lnTo>
                  <a:pt x="0" y="16265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44000" y="5496941"/>
            <a:ext cx="6073223" cy="1820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4"/>
              </a:lnSpc>
            </a:pPr>
            <a:r>
              <a:rPr lang="en-US" sz="8886">
                <a:solidFill>
                  <a:srgbClr val="2D1F13"/>
                </a:solidFill>
                <a:latin typeface="Lumios Brush"/>
                <a:ea typeface="Lumios Brush"/>
                <a:cs typeface="Lumios Brush"/>
                <a:sym typeface="Lumios Brush"/>
              </a:rPr>
              <a:t>С. Русова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22061" y="2758011"/>
            <a:ext cx="10675227" cy="2355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5"/>
              </a:lnSpc>
            </a:pPr>
            <a:r>
              <a:rPr lang="en-US" sz="6115">
                <a:solidFill>
                  <a:srgbClr val="3D4331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“Дитинство - це ранок життя людини, а ранок має бути щасливим.”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961">
            <a:off x="2264924" y="231248"/>
            <a:ext cx="13758151" cy="9510322"/>
          </a:xfrm>
          <a:custGeom>
            <a:avLst/>
            <a:gdLst/>
            <a:ahLst/>
            <a:cxnLst/>
            <a:rect l="l" t="t" r="r" b="b"/>
            <a:pathLst>
              <a:path w="13758151" h="9510322">
                <a:moveTo>
                  <a:pt x="0" y="0"/>
                </a:moveTo>
                <a:lnTo>
                  <a:pt x="13758152" y="0"/>
                </a:lnTo>
                <a:lnTo>
                  <a:pt x="13758152" y="9510322"/>
                </a:lnTo>
                <a:lnTo>
                  <a:pt x="0" y="9510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63786" y="501513"/>
            <a:ext cx="5505783" cy="10437502"/>
          </a:xfrm>
          <a:custGeom>
            <a:avLst/>
            <a:gdLst/>
            <a:ahLst/>
            <a:cxnLst/>
            <a:rect l="l" t="t" r="r" b="b"/>
            <a:pathLst>
              <a:path w="5505783" h="10437502">
                <a:moveTo>
                  <a:pt x="0" y="0"/>
                </a:moveTo>
                <a:lnTo>
                  <a:pt x="5505782" y="0"/>
                </a:lnTo>
                <a:lnTo>
                  <a:pt x="5505782" y="10437502"/>
                </a:lnTo>
                <a:lnTo>
                  <a:pt x="0" y="10437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60702" flipH="1">
            <a:off x="15203736" y="4350563"/>
            <a:ext cx="3242696" cy="5991124"/>
          </a:xfrm>
          <a:custGeom>
            <a:avLst/>
            <a:gdLst/>
            <a:ahLst/>
            <a:cxnLst/>
            <a:rect l="l" t="t" r="r" b="b"/>
            <a:pathLst>
              <a:path w="3242696" h="5991124">
                <a:moveTo>
                  <a:pt x="3242696" y="0"/>
                </a:moveTo>
                <a:lnTo>
                  <a:pt x="0" y="0"/>
                </a:lnTo>
                <a:lnTo>
                  <a:pt x="0" y="5991124"/>
                </a:lnTo>
                <a:lnTo>
                  <a:pt x="3242696" y="5991124"/>
                </a:lnTo>
                <a:lnTo>
                  <a:pt x="32426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93959" y="5720264"/>
            <a:ext cx="2543816" cy="2232199"/>
          </a:xfrm>
          <a:custGeom>
            <a:avLst/>
            <a:gdLst/>
            <a:ahLst/>
            <a:cxnLst/>
            <a:rect l="l" t="t" r="r" b="b"/>
            <a:pathLst>
              <a:path w="2543816" h="2232199">
                <a:moveTo>
                  <a:pt x="0" y="0"/>
                </a:moveTo>
                <a:lnTo>
                  <a:pt x="2543816" y="0"/>
                </a:lnTo>
                <a:lnTo>
                  <a:pt x="2543816" y="2232199"/>
                </a:lnTo>
                <a:lnTo>
                  <a:pt x="0" y="22321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44000" y="5496941"/>
            <a:ext cx="6073223" cy="1820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4"/>
              </a:lnSpc>
            </a:pPr>
            <a:r>
              <a:rPr lang="en-US" sz="8886">
                <a:solidFill>
                  <a:srgbClr val="2D1F13"/>
                </a:solidFill>
                <a:latin typeface="Lumios Brush"/>
                <a:ea typeface="Lumios Brush"/>
                <a:cs typeface="Lumios Brush"/>
                <a:sym typeface="Lumios Brush"/>
              </a:rPr>
              <a:t>К.А.  Торшина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22061" y="2758011"/>
            <a:ext cx="10675227" cy="232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6015">
                <a:solidFill>
                  <a:srgbClr val="3D4331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“Процес усвідомлення того, що таке творчість, сам потребує творчої дії.”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961">
            <a:off x="2264924" y="231248"/>
            <a:ext cx="13758151" cy="9510322"/>
          </a:xfrm>
          <a:custGeom>
            <a:avLst/>
            <a:gdLst/>
            <a:ahLst/>
            <a:cxnLst/>
            <a:rect l="l" t="t" r="r" b="b"/>
            <a:pathLst>
              <a:path w="13758151" h="9510322">
                <a:moveTo>
                  <a:pt x="0" y="0"/>
                </a:moveTo>
                <a:lnTo>
                  <a:pt x="13758152" y="0"/>
                </a:lnTo>
                <a:lnTo>
                  <a:pt x="13758152" y="9510322"/>
                </a:lnTo>
                <a:lnTo>
                  <a:pt x="0" y="9510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63786" y="501513"/>
            <a:ext cx="5505783" cy="10437502"/>
          </a:xfrm>
          <a:custGeom>
            <a:avLst/>
            <a:gdLst/>
            <a:ahLst/>
            <a:cxnLst/>
            <a:rect l="l" t="t" r="r" b="b"/>
            <a:pathLst>
              <a:path w="5505783" h="10437502">
                <a:moveTo>
                  <a:pt x="0" y="0"/>
                </a:moveTo>
                <a:lnTo>
                  <a:pt x="5505782" y="0"/>
                </a:lnTo>
                <a:lnTo>
                  <a:pt x="5505782" y="10437502"/>
                </a:lnTo>
                <a:lnTo>
                  <a:pt x="0" y="10437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60702" flipH="1">
            <a:off x="15082237" y="4143548"/>
            <a:ext cx="3242696" cy="5991124"/>
          </a:xfrm>
          <a:custGeom>
            <a:avLst/>
            <a:gdLst/>
            <a:ahLst/>
            <a:cxnLst/>
            <a:rect l="l" t="t" r="r" b="b"/>
            <a:pathLst>
              <a:path w="3242696" h="5991124">
                <a:moveTo>
                  <a:pt x="3242696" y="0"/>
                </a:moveTo>
                <a:lnTo>
                  <a:pt x="0" y="0"/>
                </a:lnTo>
                <a:lnTo>
                  <a:pt x="0" y="5991124"/>
                </a:lnTo>
                <a:lnTo>
                  <a:pt x="3242696" y="5991124"/>
                </a:lnTo>
                <a:lnTo>
                  <a:pt x="32426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78086" y="4697339"/>
            <a:ext cx="2865914" cy="3177929"/>
          </a:xfrm>
          <a:custGeom>
            <a:avLst/>
            <a:gdLst/>
            <a:ahLst/>
            <a:cxnLst/>
            <a:rect l="l" t="t" r="r" b="b"/>
            <a:pathLst>
              <a:path w="2865914" h="3177929">
                <a:moveTo>
                  <a:pt x="0" y="0"/>
                </a:moveTo>
                <a:lnTo>
                  <a:pt x="2865914" y="0"/>
                </a:lnTo>
                <a:lnTo>
                  <a:pt x="2865914" y="3177929"/>
                </a:lnTo>
                <a:lnTo>
                  <a:pt x="0" y="31779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44000" y="5496941"/>
            <a:ext cx="6073223" cy="2667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4"/>
              </a:lnSpc>
            </a:pPr>
            <a:r>
              <a:rPr lang="en-US" sz="8886">
                <a:solidFill>
                  <a:srgbClr val="2D1F13"/>
                </a:solidFill>
                <a:latin typeface="Lumios Brush"/>
                <a:ea typeface="Lumios Brush"/>
                <a:cs typeface="Lumios Brush"/>
                <a:sym typeface="Lumios Brush"/>
              </a:rPr>
              <a:t>П.К.  Енгльмейєр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44683" y="2594927"/>
            <a:ext cx="7840479" cy="1700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5"/>
              </a:lnSpc>
            </a:pPr>
            <a:r>
              <a:rPr lang="en-US" sz="6585">
                <a:solidFill>
                  <a:srgbClr val="3D4331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“Творчість, є життя, а життя є творчість.”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961">
            <a:off x="487242" y="-432630"/>
            <a:ext cx="16891754" cy="11014183"/>
          </a:xfrm>
          <a:custGeom>
            <a:avLst/>
            <a:gdLst/>
            <a:ahLst/>
            <a:cxnLst/>
            <a:rect l="l" t="t" r="r" b="b"/>
            <a:pathLst>
              <a:path w="17397642" h="12026120">
                <a:moveTo>
                  <a:pt x="0" y="0"/>
                </a:moveTo>
                <a:lnTo>
                  <a:pt x="17397641" y="0"/>
                </a:lnTo>
                <a:lnTo>
                  <a:pt x="17397641" y="12026120"/>
                </a:lnTo>
                <a:lnTo>
                  <a:pt x="0" y="1202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1657" y="952500"/>
            <a:ext cx="4728500" cy="9599302"/>
          </a:xfrm>
          <a:custGeom>
            <a:avLst/>
            <a:gdLst/>
            <a:ahLst/>
            <a:cxnLst/>
            <a:rect l="l" t="t" r="r" b="b"/>
            <a:pathLst>
              <a:path w="5505783" h="10437502">
                <a:moveTo>
                  <a:pt x="0" y="0"/>
                </a:moveTo>
                <a:lnTo>
                  <a:pt x="5505783" y="0"/>
                </a:lnTo>
                <a:lnTo>
                  <a:pt x="5505783" y="10437502"/>
                </a:lnTo>
                <a:lnTo>
                  <a:pt x="0" y="10437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284514" y="4000500"/>
            <a:ext cx="3242696" cy="5991124"/>
          </a:xfrm>
          <a:custGeom>
            <a:avLst/>
            <a:gdLst/>
            <a:ahLst/>
            <a:cxnLst/>
            <a:rect l="l" t="t" r="r" b="b"/>
            <a:pathLst>
              <a:path w="3242696" h="5991124">
                <a:moveTo>
                  <a:pt x="3242696" y="0"/>
                </a:moveTo>
                <a:lnTo>
                  <a:pt x="0" y="0"/>
                </a:lnTo>
                <a:lnTo>
                  <a:pt x="0" y="5991124"/>
                </a:lnTo>
                <a:lnTo>
                  <a:pt x="3242696" y="5991124"/>
                </a:lnTo>
                <a:lnTo>
                  <a:pt x="32426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69174" y="329568"/>
            <a:ext cx="2552700" cy="4633051"/>
          </a:xfrm>
          <a:custGeom>
            <a:avLst/>
            <a:gdLst/>
            <a:ahLst/>
            <a:cxnLst/>
            <a:rect l="l" t="t" r="r" b="b"/>
            <a:pathLst>
              <a:path w="2827846" h="4868813">
                <a:moveTo>
                  <a:pt x="0" y="0"/>
                </a:moveTo>
                <a:lnTo>
                  <a:pt x="2827846" y="0"/>
                </a:lnTo>
                <a:lnTo>
                  <a:pt x="2827846" y="4868813"/>
                </a:lnTo>
                <a:lnTo>
                  <a:pt x="0" y="48688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57078" y="648564"/>
            <a:ext cx="9389556" cy="309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8"/>
              </a:lnSpc>
            </a:pPr>
            <a:r>
              <a:rPr lang="en-US" sz="10397">
                <a:solidFill>
                  <a:srgbClr val="3D4331"/>
                </a:solidFill>
                <a:latin typeface="Lumios Brush"/>
                <a:ea typeface="Lumios Brush"/>
                <a:cs typeface="Lumios Brush"/>
                <a:sym typeface="Lumios Brush"/>
              </a:rPr>
              <a:t>Вправа "Знайомство Я в образі"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99749" y="3520132"/>
            <a:ext cx="11721636" cy="604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300">
                <a:solidFill>
                  <a:srgbClr val="000000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Всім учасникам групи потрібно назвати своє ім’я, а на спеціальному аркуші паперу намалювати асоціативний малюнок, в якому буде розкрита особистість кожного учасника. Після завершення завдання кожен учасник по черзі розповідає про свій малюнок і пояснює чому намалював його саме таким.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961">
            <a:off x="212507" y="-349474"/>
            <a:ext cx="17142429" cy="10687909"/>
          </a:xfrm>
          <a:custGeom>
            <a:avLst/>
            <a:gdLst/>
            <a:ahLst/>
            <a:cxnLst/>
            <a:rect l="l" t="t" r="r" b="b"/>
            <a:pathLst>
              <a:path w="17397642" h="12026120">
                <a:moveTo>
                  <a:pt x="0" y="0"/>
                </a:moveTo>
                <a:lnTo>
                  <a:pt x="17397642" y="0"/>
                </a:lnTo>
                <a:lnTo>
                  <a:pt x="17397642" y="12026120"/>
                </a:lnTo>
                <a:lnTo>
                  <a:pt x="0" y="1202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52885" y="425485"/>
            <a:ext cx="5505783" cy="10437502"/>
          </a:xfrm>
          <a:custGeom>
            <a:avLst/>
            <a:gdLst/>
            <a:ahLst/>
            <a:cxnLst/>
            <a:rect l="l" t="t" r="r" b="b"/>
            <a:pathLst>
              <a:path w="5505783" h="10437502">
                <a:moveTo>
                  <a:pt x="0" y="0"/>
                </a:moveTo>
                <a:lnTo>
                  <a:pt x="5505782" y="0"/>
                </a:lnTo>
                <a:lnTo>
                  <a:pt x="5505782" y="10437502"/>
                </a:lnTo>
                <a:lnTo>
                  <a:pt x="0" y="10437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045304" y="4295876"/>
            <a:ext cx="3242696" cy="5991124"/>
          </a:xfrm>
          <a:custGeom>
            <a:avLst/>
            <a:gdLst/>
            <a:ahLst/>
            <a:cxnLst/>
            <a:rect l="l" t="t" r="r" b="b"/>
            <a:pathLst>
              <a:path w="3242696" h="5991124">
                <a:moveTo>
                  <a:pt x="3242696" y="0"/>
                </a:moveTo>
                <a:lnTo>
                  <a:pt x="0" y="0"/>
                </a:lnTo>
                <a:lnTo>
                  <a:pt x="0" y="5991124"/>
                </a:lnTo>
                <a:lnTo>
                  <a:pt x="3242696" y="5991124"/>
                </a:lnTo>
                <a:lnTo>
                  <a:pt x="32426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32157" y="5441363"/>
            <a:ext cx="3368992" cy="4114800"/>
          </a:xfrm>
          <a:custGeom>
            <a:avLst/>
            <a:gdLst/>
            <a:ahLst/>
            <a:cxnLst/>
            <a:rect l="l" t="t" r="r" b="b"/>
            <a:pathLst>
              <a:path w="3368992" h="4114800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47999" y="408246"/>
            <a:ext cx="8210147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10400">
                <a:solidFill>
                  <a:srgbClr val="3D4331"/>
                </a:solidFill>
                <a:latin typeface="Lumios Brush"/>
                <a:ea typeface="Lumios Brush"/>
                <a:cs typeface="Lumios Brush"/>
                <a:sym typeface="Lumios Brush"/>
              </a:rPr>
              <a:t>Вправа  “Овації”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60005" y="1561803"/>
            <a:ext cx="11996284" cy="1580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0"/>
              </a:lnSpc>
            </a:pPr>
            <a:r>
              <a:rPr lang="en-US" sz="4100">
                <a:solidFill>
                  <a:srgbClr val="5B3935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Пропонує встати тим, хто вранці встає на роботу. Якщо у нас є такі, вони встають, інші аплодують їм. Встаньте ті, хто 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71481" y="3671031"/>
            <a:ext cx="7861734" cy="584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0"/>
              </a:lnSpc>
            </a:pPr>
            <a:r>
              <a:rPr lang="en-US" sz="4600">
                <a:solidFill>
                  <a:srgbClr val="2D1F13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• працює все життя в школі;</a:t>
            </a:r>
          </a:p>
          <a:p>
            <a:pPr algn="l">
              <a:lnSpc>
                <a:spcPts val="4600"/>
              </a:lnSpc>
            </a:pPr>
            <a:r>
              <a:rPr lang="en-US" sz="4600">
                <a:solidFill>
                  <a:srgbClr val="2D1F13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• мріяв бути педагогом з дитинства;</a:t>
            </a:r>
          </a:p>
          <a:p>
            <a:pPr algn="l">
              <a:lnSpc>
                <a:spcPts val="4600"/>
              </a:lnSpc>
            </a:pPr>
            <a:r>
              <a:rPr lang="en-US" sz="4600">
                <a:solidFill>
                  <a:srgbClr val="2D1F13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• працює педагогом вже більше 10 років;</a:t>
            </a:r>
          </a:p>
          <a:p>
            <a:pPr algn="l">
              <a:lnSpc>
                <a:spcPts val="4600"/>
              </a:lnSpc>
            </a:pPr>
            <a:r>
              <a:rPr lang="en-US" sz="4600">
                <a:solidFill>
                  <a:srgbClr val="2D1F13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• не має шкідливих звичок;</a:t>
            </a:r>
          </a:p>
          <a:p>
            <a:pPr algn="l">
              <a:lnSpc>
                <a:spcPts val="4600"/>
              </a:lnSpc>
            </a:pPr>
            <a:r>
              <a:rPr lang="en-US" sz="4600">
                <a:solidFill>
                  <a:srgbClr val="2D1F13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• сам займається спортом, фізичними вправами;</a:t>
            </a:r>
          </a:p>
          <a:p>
            <a:pPr algn="l">
              <a:lnSpc>
                <a:spcPts val="4600"/>
              </a:lnSpc>
            </a:pPr>
            <a:r>
              <a:rPr lang="en-US" sz="4600">
                <a:solidFill>
                  <a:srgbClr val="2D1F13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• любить свою роботу.</a:t>
            </a:r>
          </a:p>
          <a:p>
            <a:pPr algn="l">
              <a:lnSpc>
                <a:spcPts val="4600"/>
              </a:lnSpc>
            </a:pPr>
            <a:endParaRPr lang="en-US" sz="4600">
              <a:solidFill>
                <a:srgbClr val="2D1F13"/>
              </a:solidFill>
              <a:latin typeface="Nefelibata Sans"/>
              <a:ea typeface="Nefelibata Sans"/>
              <a:cs typeface="Nefelibata Sans"/>
              <a:sym typeface="Nefelibata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76333" y="3671031"/>
            <a:ext cx="1753129" cy="765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3"/>
              </a:lnSpc>
            </a:pPr>
            <a:r>
              <a:rPr lang="en-US" sz="7235">
                <a:solidFill>
                  <a:srgbClr val="2D1F13"/>
                </a:solidFill>
                <a:latin typeface="Lumios Brush"/>
                <a:ea typeface="Lumios Brush"/>
                <a:cs typeface="Lumios Brush"/>
                <a:sym typeface="Lumios Brush"/>
              </a:rPr>
              <a:t>1</a:t>
            </a:r>
          </a:p>
          <a:p>
            <a:pPr algn="ctr">
              <a:lnSpc>
                <a:spcPts val="6873"/>
              </a:lnSpc>
            </a:pPr>
            <a:r>
              <a:rPr lang="en-US" sz="7235">
                <a:solidFill>
                  <a:srgbClr val="2D1F13"/>
                </a:solidFill>
                <a:latin typeface="Lumios Brush"/>
                <a:ea typeface="Lumios Brush"/>
                <a:cs typeface="Lumios Brush"/>
                <a:sym typeface="Lumios Brush"/>
              </a:rPr>
              <a:t>2</a:t>
            </a:r>
          </a:p>
          <a:p>
            <a:pPr algn="ctr">
              <a:lnSpc>
                <a:spcPts val="6873"/>
              </a:lnSpc>
            </a:pPr>
            <a:r>
              <a:rPr lang="en-US" sz="7235">
                <a:solidFill>
                  <a:srgbClr val="2D1F13"/>
                </a:solidFill>
                <a:latin typeface="Lumios Brush"/>
                <a:ea typeface="Lumios Brush"/>
                <a:cs typeface="Lumios Brush"/>
                <a:sym typeface="Lumios Brush"/>
              </a:rPr>
              <a:t>3</a:t>
            </a:r>
          </a:p>
          <a:p>
            <a:pPr algn="ctr">
              <a:lnSpc>
                <a:spcPts val="6873"/>
              </a:lnSpc>
            </a:pPr>
            <a:r>
              <a:rPr lang="en-US" sz="7235">
                <a:solidFill>
                  <a:srgbClr val="2D1F13"/>
                </a:solidFill>
                <a:latin typeface="Lumios Brush"/>
                <a:ea typeface="Lumios Brush"/>
                <a:cs typeface="Lumios Brush"/>
                <a:sym typeface="Lumios Brush"/>
              </a:rPr>
              <a:t>4</a:t>
            </a:r>
          </a:p>
          <a:p>
            <a:pPr algn="ctr">
              <a:lnSpc>
                <a:spcPts val="6873"/>
              </a:lnSpc>
            </a:pPr>
            <a:r>
              <a:rPr lang="en-US" sz="7235">
                <a:solidFill>
                  <a:srgbClr val="2D1F13"/>
                </a:solidFill>
                <a:latin typeface="Lumios Brush"/>
                <a:ea typeface="Lumios Brush"/>
                <a:cs typeface="Lumios Brush"/>
                <a:sym typeface="Lumios Brush"/>
              </a:rPr>
              <a:t>5</a:t>
            </a:r>
          </a:p>
          <a:p>
            <a:pPr algn="ctr">
              <a:lnSpc>
                <a:spcPts val="6873"/>
              </a:lnSpc>
            </a:pPr>
            <a:r>
              <a:rPr lang="en-US" sz="7235">
                <a:solidFill>
                  <a:srgbClr val="2D1F13"/>
                </a:solidFill>
                <a:latin typeface="Lumios Brush"/>
                <a:ea typeface="Lumios Brush"/>
                <a:cs typeface="Lumios Brush"/>
                <a:sym typeface="Lumios Brush"/>
              </a:rPr>
              <a:t>6</a:t>
            </a:r>
          </a:p>
          <a:p>
            <a:pPr algn="ctr">
              <a:lnSpc>
                <a:spcPts val="6873"/>
              </a:lnSpc>
            </a:pPr>
            <a:endParaRPr lang="en-US" sz="7235">
              <a:solidFill>
                <a:srgbClr val="2D1F13"/>
              </a:solidFill>
              <a:latin typeface="Lumios Brush"/>
              <a:ea typeface="Lumios Brush"/>
              <a:cs typeface="Lumios Brush"/>
              <a:sym typeface="Lumios Brush"/>
            </a:endParaRPr>
          </a:p>
          <a:p>
            <a:pPr algn="ctr">
              <a:lnSpc>
                <a:spcPts val="6873"/>
              </a:lnSpc>
            </a:pPr>
            <a:endParaRPr lang="en-US" sz="7235">
              <a:solidFill>
                <a:srgbClr val="2D1F13"/>
              </a:solidFill>
              <a:latin typeface="Lumios Brush"/>
              <a:ea typeface="Lumios Brush"/>
              <a:cs typeface="Lumios Brush"/>
              <a:sym typeface="Lumios Brus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961">
            <a:off x="488501" y="-527135"/>
            <a:ext cx="17219334" cy="11093813"/>
          </a:xfrm>
          <a:custGeom>
            <a:avLst/>
            <a:gdLst/>
            <a:ahLst/>
            <a:cxnLst/>
            <a:rect l="l" t="t" r="r" b="b"/>
            <a:pathLst>
              <a:path w="17397642" h="12026120">
                <a:moveTo>
                  <a:pt x="0" y="0"/>
                </a:moveTo>
                <a:lnTo>
                  <a:pt x="17397641" y="0"/>
                </a:lnTo>
                <a:lnTo>
                  <a:pt x="17397641" y="12026120"/>
                </a:lnTo>
                <a:lnTo>
                  <a:pt x="0" y="1202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3155" y="1562100"/>
            <a:ext cx="4393710" cy="10027186"/>
          </a:xfrm>
          <a:custGeom>
            <a:avLst/>
            <a:gdLst/>
            <a:ahLst/>
            <a:cxnLst/>
            <a:rect l="l" t="t" r="r" b="b"/>
            <a:pathLst>
              <a:path w="5505783" h="10437502">
                <a:moveTo>
                  <a:pt x="0" y="0"/>
                </a:moveTo>
                <a:lnTo>
                  <a:pt x="5505783" y="0"/>
                </a:lnTo>
                <a:lnTo>
                  <a:pt x="5505783" y="10437503"/>
                </a:lnTo>
                <a:lnTo>
                  <a:pt x="0" y="10437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9806" flipH="1">
            <a:off x="15436647" y="4509055"/>
            <a:ext cx="3242696" cy="5991124"/>
          </a:xfrm>
          <a:custGeom>
            <a:avLst/>
            <a:gdLst/>
            <a:ahLst/>
            <a:cxnLst/>
            <a:rect l="l" t="t" r="r" b="b"/>
            <a:pathLst>
              <a:path w="3242696" h="5991124">
                <a:moveTo>
                  <a:pt x="3242696" y="0"/>
                </a:moveTo>
                <a:lnTo>
                  <a:pt x="0" y="0"/>
                </a:lnTo>
                <a:lnTo>
                  <a:pt x="0" y="5991124"/>
                </a:lnTo>
                <a:lnTo>
                  <a:pt x="3242696" y="5991124"/>
                </a:lnTo>
                <a:lnTo>
                  <a:pt x="32426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55901" y="5670194"/>
            <a:ext cx="2556319" cy="4114800"/>
          </a:xfrm>
          <a:custGeom>
            <a:avLst/>
            <a:gdLst/>
            <a:ahLst/>
            <a:cxnLst/>
            <a:rect l="l" t="t" r="r" b="b"/>
            <a:pathLst>
              <a:path w="2556319" h="4114800">
                <a:moveTo>
                  <a:pt x="0" y="0"/>
                </a:moveTo>
                <a:lnTo>
                  <a:pt x="2556320" y="0"/>
                </a:lnTo>
                <a:lnTo>
                  <a:pt x="2556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2238" y="5670194"/>
            <a:ext cx="2736342" cy="4114800"/>
          </a:xfrm>
          <a:custGeom>
            <a:avLst/>
            <a:gdLst/>
            <a:ahLst/>
            <a:cxnLst/>
            <a:rect l="l" t="t" r="r" b="b"/>
            <a:pathLst>
              <a:path w="2736342" h="4114800">
                <a:moveTo>
                  <a:pt x="0" y="0"/>
                </a:moveTo>
                <a:lnTo>
                  <a:pt x="2736342" y="0"/>
                </a:lnTo>
                <a:lnTo>
                  <a:pt x="27363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95400" y="649891"/>
            <a:ext cx="10251646" cy="312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10400">
                <a:solidFill>
                  <a:srgbClr val="3D4331"/>
                </a:solidFill>
                <a:latin typeface="Lumios Brush"/>
                <a:ea typeface="Lumios Brush"/>
                <a:cs typeface="Lumios Brush"/>
                <a:sym typeface="Lumios Brush"/>
              </a:rPr>
              <a:t>Вправа “Портрет обдарованої людини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64676" y="2891845"/>
            <a:ext cx="11760201" cy="225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5850">
                <a:solidFill>
                  <a:srgbClr val="2D1F13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Кожній команді потрібно створити за певний час (5 хв),портрет обдарованої людини. Презентувати.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961">
            <a:off x="429679" y="-86933"/>
            <a:ext cx="17531247" cy="10568307"/>
          </a:xfrm>
          <a:custGeom>
            <a:avLst/>
            <a:gdLst/>
            <a:ahLst/>
            <a:cxnLst/>
            <a:rect l="l" t="t" r="r" b="b"/>
            <a:pathLst>
              <a:path w="17397642" h="12026120">
                <a:moveTo>
                  <a:pt x="0" y="0"/>
                </a:moveTo>
                <a:lnTo>
                  <a:pt x="17397641" y="0"/>
                </a:lnTo>
                <a:lnTo>
                  <a:pt x="17397641" y="12026120"/>
                </a:lnTo>
                <a:lnTo>
                  <a:pt x="0" y="1202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2400" y="1485900"/>
            <a:ext cx="4591383" cy="9980302"/>
          </a:xfrm>
          <a:custGeom>
            <a:avLst/>
            <a:gdLst/>
            <a:ahLst/>
            <a:cxnLst/>
            <a:rect l="l" t="t" r="r" b="b"/>
            <a:pathLst>
              <a:path w="5505783" h="10437502">
                <a:moveTo>
                  <a:pt x="0" y="0"/>
                </a:moveTo>
                <a:lnTo>
                  <a:pt x="5505782" y="0"/>
                </a:lnTo>
                <a:lnTo>
                  <a:pt x="5505782" y="10437502"/>
                </a:lnTo>
                <a:lnTo>
                  <a:pt x="0" y="10437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917873" y="3848100"/>
            <a:ext cx="3242696" cy="5991124"/>
          </a:xfrm>
          <a:custGeom>
            <a:avLst/>
            <a:gdLst/>
            <a:ahLst/>
            <a:cxnLst/>
            <a:rect l="l" t="t" r="r" b="b"/>
            <a:pathLst>
              <a:path w="3242696" h="5991124">
                <a:moveTo>
                  <a:pt x="3242696" y="0"/>
                </a:moveTo>
                <a:lnTo>
                  <a:pt x="0" y="0"/>
                </a:lnTo>
                <a:lnTo>
                  <a:pt x="0" y="5991124"/>
                </a:lnTo>
                <a:lnTo>
                  <a:pt x="3242696" y="5991124"/>
                </a:lnTo>
                <a:lnTo>
                  <a:pt x="32426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759392" y="4381601"/>
            <a:ext cx="11740667" cy="423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7"/>
              </a:lnSpc>
            </a:pPr>
            <a:r>
              <a:rPr lang="en-US" sz="4757">
                <a:solidFill>
                  <a:srgbClr val="2D1F13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Щоб ви трішки відпочили проведемо Брей- ринг. Це цікаві задачі з математичним змістом. Для їх розв’язання потрібно більше винахідливості, кмітливості, почуття гумору, ніж вміння виконувати обчислювальні дії. Ці питання нерозривно пов’язані з розвитком пізнавальних здібностей та інтересів </a:t>
            </a:r>
          </a:p>
        </p:txBody>
      </p:sp>
      <p:sp>
        <p:nvSpPr>
          <p:cNvPr id="6" name="Freeform 6"/>
          <p:cNvSpPr/>
          <p:nvPr/>
        </p:nvSpPr>
        <p:spPr>
          <a:xfrm>
            <a:off x="14020800" y="712131"/>
            <a:ext cx="3401098" cy="3401098"/>
          </a:xfrm>
          <a:custGeom>
            <a:avLst/>
            <a:gdLst/>
            <a:ahLst/>
            <a:cxnLst/>
            <a:rect l="l" t="t" r="r" b="b"/>
            <a:pathLst>
              <a:path w="3401098" h="3401098">
                <a:moveTo>
                  <a:pt x="0" y="0"/>
                </a:moveTo>
                <a:lnTo>
                  <a:pt x="3401098" y="0"/>
                </a:lnTo>
                <a:lnTo>
                  <a:pt x="3401098" y="3401098"/>
                </a:lnTo>
                <a:lnTo>
                  <a:pt x="0" y="3401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82028" y="1212721"/>
            <a:ext cx="10251646" cy="2137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10400">
                <a:solidFill>
                  <a:srgbClr val="3D4331"/>
                </a:solidFill>
                <a:latin typeface="Lumios Brush"/>
                <a:ea typeface="Lumios Brush"/>
                <a:cs typeface="Lumios Brush"/>
                <a:sym typeface="Lumios Brush"/>
              </a:rPr>
              <a:t>Вправа 3 “Брей-ринг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7361" y="1638300"/>
            <a:ext cx="3769023" cy="9471269"/>
          </a:xfrm>
          <a:custGeom>
            <a:avLst/>
            <a:gdLst/>
            <a:ahLst/>
            <a:cxnLst/>
            <a:rect l="l" t="t" r="r" b="b"/>
            <a:pathLst>
              <a:path w="5505783" h="10437502">
                <a:moveTo>
                  <a:pt x="0" y="0"/>
                </a:moveTo>
                <a:lnTo>
                  <a:pt x="5505782" y="0"/>
                </a:lnTo>
                <a:lnTo>
                  <a:pt x="5505782" y="10437502"/>
                </a:lnTo>
                <a:lnTo>
                  <a:pt x="0" y="10437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5932" flipH="1">
            <a:off x="15648104" y="4006369"/>
            <a:ext cx="3242696" cy="5991124"/>
          </a:xfrm>
          <a:custGeom>
            <a:avLst/>
            <a:gdLst/>
            <a:ahLst/>
            <a:cxnLst/>
            <a:rect l="l" t="t" r="r" b="b"/>
            <a:pathLst>
              <a:path w="3242696" h="5991124">
                <a:moveTo>
                  <a:pt x="3242695" y="0"/>
                </a:moveTo>
                <a:lnTo>
                  <a:pt x="0" y="0"/>
                </a:lnTo>
                <a:lnTo>
                  <a:pt x="0" y="5991123"/>
                </a:lnTo>
                <a:lnTo>
                  <a:pt x="3242695" y="5991123"/>
                </a:lnTo>
                <a:lnTo>
                  <a:pt x="324269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21223" y="395985"/>
            <a:ext cx="14457697" cy="969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8510" lvl="1" indent="-349255" algn="l">
              <a:lnSpc>
                <a:spcPts val="4529"/>
              </a:lnSpc>
              <a:buFont typeface="Arial"/>
              <a:buChar char="•"/>
            </a:pPr>
            <a:r>
              <a:rPr lang="en-US" sz="3235">
                <a:solidFill>
                  <a:srgbClr val="FFFFFF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5 століть зберігалася пам’ятка. Скільки років пам’ятці?</a:t>
            </a:r>
          </a:p>
          <a:p>
            <a:pPr marL="698510" lvl="1" indent="-349255" algn="l">
              <a:lnSpc>
                <a:spcPts val="4529"/>
              </a:lnSpc>
              <a:buFont typeface="Arial"/>
              <a:buChar char="•"/>
            </a:pPr>
            <a:r>
              <a:rPr lang="en-US" sz="3235">
                <a:solidFill>
                  <a:srgbClr val="FFFFFF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Два хлопчики разом йшли до школи і по дорозі знайшли 10 копійок. Скільки грошей знайдуть 4 хлопчики?</a:t>
            </a:r>
          </a:p>
          <a:p>
            <a:pPr marL="698510" lvl="1" indent="-349255" algn="l">
              <a:lnSpc>
                <a:spcPts val="4529"/>
              </a:lnSpc>
              <a:buFont typeface="Arial"/>
              <a:buChar char="•"/>
            </a:pPr>
            <a:r>
              <a:rPr lang="en-US" sz="3235">
                <a:solidFill>
                  <a:srgbClr val="FFFFFF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Двоє хлопчиків грали в шахи 1 год 20 хв. Скільки хвилин грав кожен із суперників?</a:t>
            </a:r>
          </a:p>
          <a:p>
            <a:pPr marL="698510" lvl="1" indent="-349255" algn="l">
              <a:lnSpc>
                <a:spcPts val="4529"/>
              </a:lnSpc>
              <a:buFont typeface="Arial"/>
              <a:buChar char="•"/>
            </a:pPr>
            <a:r>
              <a:rPr lang="en-US" sz="3235">
                <a:solidFill>
                  <a:srgbClr val="FFFFFF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Коли гусак стоїть на двох лапках, його маса 4 кг. Яка маса гусака, якщо він стане на одну лапку?</a:t>
            </a:r>
          </a:p>
          <a:p>
            <a:pPr marL="698510" lvl="1" indent="-349255" algn="l">
              <a:lnSpc>
                <a:spcPts val="4529"/>
              </a:lnSpc>
              <a:buFont typeface="Arial"/>
              <a:buChar char="•"/>
            </a:pPr>
            <a:r>
              <a:rPr lang="en-US" sz="3235">
                <a:solidFill>
                  <a:srgbClr val="FFFFFF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Назви яких дерев походять від назв місяців?</a:t>
            </a:r>
          </a:p>
          <a:p>
            <a:pPr marL="698510" lvl="1" indent="-349255" algn="l">
              <a:lnSpc>
                <a:spcPts val="4529"/>
              </a:lnSpc>
              <a:buFont typeface="Arial"/>
              <a:buChar char="•"/>
            </a:pPr>
            <a:r>
              <a:rPr lang="en-US" sz="3235">
                <a:solidFill>
                  <a:srgbClr val="FFFFFF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Одна сторона квадрата 5 см, а друга – на 2 см більша. Обчислити площу квадрата.</a:t>
            </a:r>
          </a:p>
          <a:p>
            <a:pPr marL="698510" lvl="1" indent="-349255" algn="l">
              <a:lnSpc>
                <a:spcPts val="4529"/>
              </a:lnSpc>
              <a:buFont typeface="Arial"/>
              <a:buChar char="•"/>
            </a:pPr>
            <a:r>
              <a:rPr lang="en-US" sz="3235">
                <a:solidFill>
                  <a:srgbClr val="FFFFFF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Сестра старша за брата на 5 років. На скільки вона буде старшою від нього через 6 років?</a:t>
            </a:r>
          </a:p>
          <a:p>
            <a:pPr marL="698510" lvl="1" indent="-349255" algn="l">
              <a:lnSpc>
                <a:spcPts val="4529"/>
              </a:lnSpc>
              <a:buFont typeface="Arial"/>
              <a:buChar char="•"/>
            </a:pPr>
            <a:r>
              <a:rPr lang="en-US" sz="3235">
                <a:solidFill>
                  <a:srgbClr val="FFFFFF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Ціна книжки 31 грн. Книжка дорожча за обкладинку на 11 грн. Визначити ціну книжки.</a:t>
            </a:r>
          </a:p>
          <a:p>
            <a:pPr marL="698510" lvl="1" indent="-349255" algn="l">
              <a:lnSpc>
                <a:spcPts val="4529"/>
              </a:lnSpc>
              <a:buFont typeface="Arial"/>
              <a:buChar char="•"/>
            </a:pPr>
            <a:r>
              <a:rPr lang="en-US" sz="3235">
                <a:solidFill>
                  <a:srgbClr val="FFFFFF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Чи завжди вірно, що один з місяців року має 28 днів?</a:t>
            </a:r>
          </a:p>
          <a:p>
            <a:pPr marL="698510" lvl="1" indent="-349255" algn="l">
              <a:lnSpc>
                <a:spcPts val="4529"/>
              </a:lnSpc>
              <a:buFont typeface="Arial"/>
              <a:buChar char="•"/>
            </a:pPr>
            <a:r>
              <a:rPr lang="en-US" sz="3235">
                <a:solidFill>
                  <a:srgbClr val="FFFFFF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Щоб зварити 1 кілограм м’яса, потрібна 1 година. За який час звариться півкілограма м’яса?(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961">
            <a:off x="670527" y="-30432"/>
            <a:ext cx="17285892" cy="10829224"/>
          </a:xfrm>
          <a:custGeom>
            <a:avLst/>
            <a:gdLst/>
            <a:ahLst/>
            <a:cxnLst/>
            <a:rect l="l" t="t" r="r" b="b"/>
            <a:pathLst>
              <a:path w="17397642" h="12026120">
                <a:moveTo>
                  <a:pt x="0" y="0"/>
                </a:moveTo>
                <a:lnTo>
                  <a:pt x="17397642" y="0"/>
                </a:lnTo>
                <a:lnTo>
                  <a:pt x="17397642" y="12026120"/>
                </a:lnTo>
                <a:lnTo>
                  <a:pt x="0" y="1202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71990" y="2164770"/>
            <a:ext cx="3407194" cy="8456302"/>
          </a:xfrm>
          <a:custGeom>
            <a:avLst/>
            <a:gdLst/>
            <a:ahLst/>
            <a:cxnLst/>
            <a:rect l="l" t="t" r="r" b="b"/>
            <a:pathLst>
              <a:path w="5505783" h="10437502">
                <a:moveTo>
                  <a:pt x="0" y="0"/>
                </a:moveTo>
                <a:lnTo>
                  <a:pt x="5505783" y="0"/>
                </a:lnTo>
                <a:lnTo>
                  <a:pt x="5505783" y="10437502"/>
                </a:lnTo>
                <a:lnTo>
                  <a:pt x="0" y="10437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85932" flipH="1">
            <a:off x="15419503" y="4815384"/>
            <a:ext cx="3242696" cy="5991124"/>
          </a:xfrm>
          <a:custGeom>
            <a:avLst/>
            <a:gdLst/>
            <a:ahLst/>
            <a:cxnLst/>
            <a:rect l="l" t="t" r="r" b="b"/>
            <a:pathLst>
              <a:path w="3242696" h="5991124">
                <a:moveTo>
                  <a:pt x="3242696" y="0"/>
                </a:moveTo>
                <a:lnTo>
                  <a:pt x="0" y="0"/>
                </a:lnTo>
                <a:lnTo>
                  <a:pt x="0" y="5991124"/>
                </a:lnTo>
                <a:lnTo>
                  <a:pt x="3242696" y="5991124"/>
                </a:lnTo>
                <a:lnTo>
                  <a:pt x="32426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06897" y="6160390"/>
            <a:ext cx="3723395" cy="4003650"/>
          </a:xfrm>
          <a:custGeom>
            <a:avLst/>
            <a:gdLst/>
            <a:ahLst/>
            <a:cxnLst/>
            <a:rect l="l" t="t" r="r" b="b"/>
            <a:pathLst>
              <a:path w="3723395" h="4003650">
                <a:moveTo>
                  <a:pt x="0" y="0"/>
                </a:moveTo>
                <a:lnTo>
                  <a:pt x="3723395" y="0"/>
                </a:lnTo>
                <a:lnTo>
                  <a:pt x="3723395" y="4003650"/>
                </a:lnTo>
                <a:lnTo>
                  <a:pt x="0" y="4003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9458" y="2584576"/>
            <a:ext cx="3770262" cy="3808345"/>
          </a:xfrm>
          <a:custGeom>
            <a:avLst/>
            <a:gdLst/>
            <a:ahLst/>
            <a:cxnLst/>
            <a:rect l="l" t="t" r="r" b="b"/>
            <a:pathLst>
              <a:path w="3770262" h="3808345">
                <a:moveTo>
                  <a:pt x="0" y="0"/>
                </a:moveTo>
                <a:lnTo>
                  <a:pt x="3770262" y="0"/>
                </a:lnTo>
                <a:lnTo>
                  <a:pt x="3770262" y="3808346"/>
                </a:lnTo>
                <a:lnTo>
                  <a:pt x="0" y="3808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76025" y="4090658"/>
            <a:ext cx="4549365" cy="2735306"/>
          </a:xfrm>
          <a:custGeom>
            <a:avLst/>
            <a:gdLst/>
            <a:ahLst/>
            <a:cxnLst/>
            <a:rect l="l" t="t" r="r" b="b"/>
            <a:pathLst>
              <a:path w="4549365" h="2735306">
                <a:moveTo>
                  <a:pt x="0" y="0"/>
                </a:moveTo>
                <a:lnTo>
                  <a:pt x="4549365" y="0"/>
                </a:lnTo>
                <a:lnTo>
                  <a:pt x="4549365" y="2735306"/>
                </a:lnTo>
                <a:lnTo>
                  <a:pt x="0" y="27353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ysDot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1143000" y="610610"/>
            <a:ext cx="10251646" cy="321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9"/>
              </a:lnSpc>
              <a:spcBef>
                <a:spcPct val="0"/>
              </a:spcBef>
            </a:pPr>
            <a:r>
              <a:rPr lang="en-US" sz="7235">
                <a:solidFill>
                  <a:srgbClr val="3D4331"/>
                </a:solidFill>
                <a:latin typeface="Lumios Brush"/>
                <a:ea typeface="Lumios Brush"/>
                <a:cs typeface="Lumios Brush"/>
                <a:sym typeface="Lumios Brush"/>
              </a:rPr>
              <a:t>Вправа«Будинок творчого педагога».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89672" y="2351654"/>
            <a:ext cx="8070090" cy="3106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6"/>
              </a:lnSpc>
              <a:spcBef>
                <a:spcPct val="0"/>
              </a:spcBef>
            </a:pPr>
            <a:r>
              <a:rPr lang="en-US" sz="4440">
                <a:solidFill>
                  <a:srgbClr val="000000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Кожній групі дається завдання побудувати «Будинок творчого педагога» і заселити його за поданим зразком.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91218" y="3659670"/>
            <a:ext cx="2729136" cy="1338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9"/>
              </a:lnSpc>
              <a:spcBef>
                <a:spcPct val="0"/>
              </a:spcBef>
            </a:pPr>
            <a:r>
              <a:rPr lang="en-US" sz="5035">
                <a:solidFill>
                  <a:srgbClr val="000000"/>
                </a:solidFill>
                <a:latin typeface="Lumios Brush"/>
                <a:ea typeface="Lumios Brush"/>
                <a:cs typeface="Lumios Brush"/>
                <a:sym typeface="Lumios Brush"/>
              </a:rPr>
              <a:t>педагог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66259" y="4332432"/>
            <a:ext cx="3968896" cy="2060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6"/>
              </a:lnSpc>
              <a:spcBef>
                <a:spcPct val="0"/>
              </a:spcBef>
            </a:pPr>
            <a:r>
              <a:rPr lang="en-US" sz="4654">
                <a:solidFill>
                  <a:srgbClr val="000000"/>
                </a:solidFill>
                <a:latin typeface="Lumios Brush"/>
                <a:ea typeface="Lumios Brush"/>
                <a:cs typeface="Lumios Brush"/>
                <a:sym typeface="Lumios Brush"/>
              </a:rPr>
              <a:t>Що заважає творити?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0869" y="7373853"/>
            <a:ext cx="2875451" cy="1884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2"/>
              </a:lnSpc>
            </a:pPr>
            <a:r>
              <a:rPr lang="en-US" sz="4237">
                <a:solidFill>
                  <a:srgbClr val="000000"/>
                </a:solidFill>
                <a:latin typeface="Lumios Brush"/>
                <a:ea typeface="Lumios Brush"/>
                <a:cs typeface="Lumios Brush"/>
                <a:sym typeface="Lumios Brush"/>
              </a:rPr>
              <a:t>Простір творчої</a:t>
            </a:r>
          </a:p>
          <a:p>
            <a:pPr algn="ctr">
              <a:lnSpc>
                <a:spcPts val="5932"/>
              </a:lnSpc>
              <a:spcBef>
                <a:spcPct val="0"/>
              </a:spcBef>
            </a:pPr>
            <a:r>
              <a:rPr lang="en-US" sz="4237">
                <a:solidFill>
                  <a:srgbClr val="000000"/>
                </a:solidFill>
                <a:latin typeface="Lumios Brush"/>
                <a:ea typeface="Lumios Brush"/>
                <a:cs typeface="Lumios Brush"/>
                <a:sym typeface="Lumios Brush"/>
              </a:rPr>
              <a:t> роботи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961">
            <a:off x="419319" y="200376"/>
            <a:ext cx="17160026" cy="10596208"/>
          </a:xfrm>
          <a:custGeom>
            <a:avLst/>
            <a:gdLst/>
            <a:ahLst/>
            <a:cxnLst/>
            <a:rect l="l" t="t" r="r" b="b"/>
            <a:pathLst>
              <a:path w="17397642" h="12026120">
                <a:moveTo>
                  <a:pt x="0" y="0"/>
                </a:moveTo>
                <a:lnTo>
                  <a:pt x="17397641" y="0"/>
                </a:lnTo>
                <a:lnTo>
                  <a:pt x="17397641" y="12026120"/>
                </a:lnTo>
                <a:lnTo>
                  <a:pt x="0" y="1202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85800" y="1028527"/>
            <a:ext cx="4432973" cy="9523008"/>
          </a:xfrm>
          <a:custGeom>
            <a:avLst/>
            <a:gdLst/>
            <a:ahLst/>
            <a:cxnLst/>
            <a:rect l="l" t="t" r="r" b="b"/>
            <a:pathLst>
              <a:path w="5505783" h="10437502">
                <a:moveTo>
                  <a:pt x="0" y="0"/>
                </a:moveTo>
                <a:lnTo>
                  <a:pt x="5505782" y="0"/>
                </a:lnTo>
                <a:lnTo>
                  <a:pt x="5505782" y="10437502"/>
                </a:lnTo>
                <a:lnTo>
                  <a:pt x="0" y="10437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9806" flipH="1">
            <a:off x="15331012" y="4204255"/>
            <a:ext cx="3242696" cy="5991124"/>
          </a:xfrm>
          <a:custGeom>
            <a:avLst/>
            <a:gdLst/>
            <a:ahLst/>
            <a:cxnLst/>
            <a:rect l="l" t="t" r="r" b="b"/>
            <a:pathLst>
              <a:path w="3242696" h="5991124">
                <a:moveTo>
                  <a:pt x="3242696" y="0"/>
                </a:moveTo>
                <a:lnTo>
                  <a:pt x="0" y="0"/>
                </a:lnTo>
                <a:lnTo>
                  <a:pt x="0" y="5991123"/>
                </a:lnTo>
                <a:lnTo>
                  <a:pt x="3242696" y="5991123"/>
                </a:lnTo>
                <a:lnTo>
                  <a:pt x="32426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2309" y="6704557"/>
            <a:ext cx="4706000" cy="3582443"/>
          </a:xfrm>
          <a:custGeom>
            <a:avLst/>
            <a:gdLst/>
            <a:ahLst/>
            <a:cxnLst/>
            <a:rect l="l" t="t" r="r" b="b"/>
            <a:pathLst>
              <a:path w="4706000" h="3582443">
                <a:moveTo>
                  <a:pt x="0" y="0"/>
                </a:moveTo>
                <a:lnTo>
                  <a:pt x="4706000" y="0"/>
                </a:lnTo>
                <a:lnTo>
                  <a:pt x="4706000" y="3582443"/>
                </a:lnTo>
                <a:lnTo>
                  <a:pt x="0" y="3582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98794" y="6172200"/>
            <a:ext cx="5623119" cy="4114800"/>
          </a:xfrm>
          <a:custGeom>
            <a:avLst/>
            <a:gdLst/>
            <a:ahLst/>
            <a:cxnLst/>
            <a:rect l="l" t="t" r="r" b="b"/>
            <a:pathLst>
              <a:path w="5623119" h="4114800">
                <a:moveTo>
                  <a:pt x="0" y="0"/>
                </a:moveTo>
                <a:lnTo>
                  <a:pt x="5623119" y="0"/>
                </a:lnTo>
                <a:lnTo>
                  <a:pt x="56231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73509" y="1207669"/>
            <a:ext cx="10251646" cy="411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10400">
                <a:solidFill>
                  <a:srgbClr val="3D4331"/>
                </a:solidFill>
                <a:latin typeface="Lumios Brush"/>
                <a:ea typeface="Lumios Brush"/>
                <a:cs typeface="Lumios Brush"/>
                <a:sym typeface="Lumios Brush"/>
              </a:rPr>
              <a:t>Прощання «Аплодисменти»</a:t>
            </a:r>
          </a:p>
          <a:p>
            <a:pPr algn="ctr">
              <a:lnSpc>
                <a:spcPts val="7800"/>
              </a:lnSpc>
            </a:pPr>
            <a:endParaRPr lang="en-US" sz="10400">
              <a:solidFill>
                <a:srgbClr val="3D4331"/>
              </a:solidFill>
              <a:latin typeface="Lumios Brush"/>
              <a:ea typeface="Lumios Brush"/>
              <a:cs typeface="Lumios Brush"/>
              <a:sym typeface="Lumios Brush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902109" y="3414202"/>
            <a:ext cx="11808245" cy="299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0"/>
              </a:lnSpc>
            </a:pPr>
            <a:r>
              <a:rPr lang="en-US" sz="4700">
                <a:solidFill>
                  <a:srgbClr val="2D1F13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Ми з вами добре попрацювали. На завершення нашої роботи я пропоную уявити на одній долоні посмішку, на іншій – радість. А щоб вони не втекли від нас, їх треба міцно-преміцно поєднати в аплодисменти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961">
            <a:off x="3630927" y="367595"/>
            <a:ext cx="14379985" cy="9940165"/>
          </a:xfrm>
          <a:custGeom>
            <a:avLst/>
            <a:gdLst/>
            <a:ahLst/>
            <a:cxnLst/>
            <a:rect l="l" t="t" r="r" b="b"/>
            <a:pathLst>
              <a:path w="14379985" h="9940165">
                <a:moveTo>
                  <a:pt x="0" y="0"/>
                </a:moveTo>
                <a:lnTo>
                  <a:pt x="14379985" y="0"/>
                </a:lnTo>
                <a:lnTo>
                  <a:pt x="14379985" y="9940165"/>
                </a:lnTo>
                <a:lnTo>
                  <a:pt x="0" y="9940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4800" y="134499"/>
            <a:ext cx="5505783" cy="10437502"/>
          </a:xfrm>
          <a:custGeom>
            <a:avLst/>
            <a:gdLst/>
            <a:ahLst/>
            <a:cxnLst/>
            <a:rect l="l" t="t" r="r" b="b"/>
            <a:pathLst>
              <a:path w="5505783" h="10437502">
                <a:moveTo>
                  <a:pt x="0" y="0"/>
                </a:moveTo>
                <a:lnTo>
                  <a:pt x="5505783" y="0"/>
                </a:lnTo>
                <a:lnTo>
                  <a:pt x="5505783" y="10437503"/>
                </a:lnTo>
                <a:lnTo>
                  <a:pt x="0" y="10437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2804" flipH="1">
            <a:off x="14623386" y="4548574"/>
            <a:ext cx="3242696" cy="5991124"/>
          </a:xfrm>
          <a:custGeom>
            <a:avLst/>
            <a:gdLst/>
            <a:ahLst/>
            <a:cxnLst/>
            <a:rect l="l" t="t" r="r" b="b"/>
            <a:pathLst>
              <a:path w="3242696" h="5991124">
                <a:moveTo>
                  <a:pt x="3242696" y="0"/>
                </a:moveTo>
                <a:lnTo>
                  <a:pt x="0" y="0"/>
                </a:lnTo>
                <a:lnTo>
                  <a:pt x="0" y="5991124"/>
                </a:lnTo>
                <a:lnTo>
                  <a:pt x="3242696" y="5991124"/>
                </a:lnTo>
                <a:lnTo>
                  <a:pt x="32426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492464" y="610247"/>
            <a:ext cx="12021049" cy="943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1"/>
              </a:lnSpc>
              <a:spcBef>
                <a:spcPct val="0"/>
              </a:spcBef>
            </a:pPr>
            <a:r>
              <a:rPr lang="en-US" sz="3329">
                <a:solidFill>
                  <a:srgbClr val="000000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Притча.</a:t>
            </a:r>
          </a:p>
          <a:p>
            <a:pPr algn="ctr">
              <a:lnSpc>
                <a:spcPts val="4661"/>
              </a:lnSpc>
              <a:spcBef>
                <a:spcPct val="0"/>
              </a:spcBef>
            </a:pPr>
            <a:r>
              <a:rPr lang="en-US" sz="3329">
                <a:solidFill>
                  <a:srgbClr val="000000"/>
                </a:solidFill>
                <a:latin typeface="Nefelibata Sans"/>
                <a:ea typeface="Nefelibata Sans"/>
                <a:cs typeface="Nefelibata Sans"/>
                <a:sym typeface="Nefelibata Sans"/>
              </a:rPr>
              <a:t>Жив-був один молодий чоловік і дуже йому не подобався сучасний світ, і він вирішив зробити все можливе, щоб його змінити. Закінчив школу із золотою медаллю, інститут міжнародних відносин. Став дипломатом і в міру своїх сил намагався змінити світ. Років через 15 він з гіркотою зауважив, що світ не змінився. Тоді він вирішив змінити простір свого впливу, повернувся в своє рідне місто, от тут-то він зможе реалізувати свої мрії: він побудує людям нові будинки. Поліпшить матеріальне становище і таке інше. Працював, не покладаючи рук. Але минуло років 10 і він з жалем зауважив, що життя в місті, яке було, таке і залишилось, люди не змінились. Тоді він вирішив впливати на членів своєї сім'ї, змінити їх. Але й через 5 років він не побачив результатів своєї праці. Тоді він сам вирішив змінитись, переглянути свої погляди, своє ставлення до людей. І з подивом помітив, що змінилися люди, що оточують його, змінився світ навколо.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734</Words>
  <Application>Microsoft Office PowerPoint</Application>
  <PresentationFormat>Произвольный</PresentationFormat>
  <Paragraphs>55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Lumios Brush</vt:lpstr>
      <vt:lpstr>Arial</vt:lpstr>
      <vt:lpstr>Calibri</vt:lpstr>
      <vt:lpstr>Nefelibata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Притча. Жив-був один молодий чоловік і дуже йому не подобався сучасний світ, і він вирішив зробити все можливе, щоб його змінити. Закінчив школу із золотою медаллю, інститут міжнародних відносин. Став дипломатом і в міру своїх сил намагався змінити світ.</dc:title>
  <cp:lastModifiedBy>Administrator</cp:lastModifiedBy>
  <cp:revision>4</cp:revision>
  <dcterms:created xsi:type="dcterms:W3CDTF">2006-08-16T00:00:00Z</dcterms:created>
  <dcterms:modified xsi:type="dcterms:W3CDTF">2025-02-02T21:16:04Z</dcterms:modified>
  <dc:identifier>DAGdPRwkja4</dc:identifier>
</cp:coreProperties>
</file>