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Source Sans Pro Bold" charset="1" panose="020B0703030403020204"/>
      <p:regular r:id="rId21"/>
    </p:embeddedFont>
    <p:embeddedFont>
      <p:font typeface="Open Sans" charset="1" panose="020B0606030504020204"/>
      <p:regular r:id="rId22"/>
    </p:embeddedFont>
    <p:embeddedFont>
      <p:font typeface="Open Sans Bold" charset="1" panose="020B08060305040202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44.png" Type="http://schemas.openxmlformats.org/officeDocument/2006/relationships/image"/><Relationship Id="rId13" Target="../media/image45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46.jpe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51.png" Type="http://schemas.openxmlformats.org/officeDocument/2006/relationships/image"/><Relationship Id="rId7" Target="../media/image52.png" Type="http://schemas.openxmlformats.org/officeDocument/2006/relationships/image"/><Relationship Id="rId8" Target="../media/image53.pn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4.jpe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0.png" Type="http://schemas.openxmlformats.org/officeDocument/2006/relationships/image"/><Relationship Id="rId12" Target="../media/image2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14" Target="../media/image30.png" Type="http://schemas.openxmlformats.org/officeDocument/2006/relationships/image"/><Relationship Id="rId15" Target="../media/image3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33.png" Type="http://schemas.openxmlformats.org/officeDocument/2006/relationships/image"/><Relationship Id="rId12" Target="../media/image3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32.jpe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33.png" Type="http://schemas.openxmlformats.org/officeDocument/2006/relationships/image"/><Relationship Id="rId12" Target="../media/image3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35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36.png" Type="http://schemas.openxmlformats.org/officeDocument/2006/relationships/image"/><Relationship Id="rId13" Target="../media/image37.svg" Type="http://schemas.openxmlformats.org/officeDocument/2006/relationships/image"/><Relationship Id="rId14" Target="../media/image38.png" Type="http://schemas.openxmlformats.org/officeDocument/2006/relationships/image"/><Relationship Id="rId15" Target="../media/image39.svg" Type="http://schemas.openxmlformats.org/officeDocument/2006/relationships/image"/><Relationship Id="rId16" Target="../media/image40.png" Type="http://schemas.openxmlformats.org/officeDocument/2006/relationships/image"/><Relationship Id="rId17" Target="../media/image41.svg" Type="http://schemas.openxmlformats.org/officeDocument/2006/relationships/image"/><Relationship Id="rId18" Target="../media/image42.png" Type="http://schemas.openxmlformats.org/officeDocument/2006/relationships/image"/><Relationship Id="rId19" Target="../media/image43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700000">
            <a:off x="11411581" y="-5758374"/>
            <a:ext cx="9927067" cy="13481202"/>
          </a:xfrm>
          <a:custGeom>
            <a:avLst/>
            <a:gdLst/>
            <a:ahLst/>
            <a:cxnLst/>
            <a:rect r="r" b="b" t="t" l="l"/>
            <a:pathLst>
              <a:path h="13481202" w="9927067">
                <a:moveTo>
                  <a:pt x="0" y="0"/>
                </a:moveTo>
                <a:lnTo>
                  <a:pt x="9927067" y="0"/>
                </a:lnTo>
                <a:lnTo>
                  <a:pt x="9927067" y="13481202"/>
                </a:lnTo>
                <a:lnTo>
                  <a:pt x="0" y="13481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296396" y="502654"/>
            <a:ext cx="12829704" cy="5494264"/>
            <a:chOff x="0" y="0"/>
            <a:chExt cx="948988" cy="40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48988" cy="406400"/>
            </a:xfrm>
            <a:custGeom>
              <a:avLst/>
              <a:gdLst/>
              <a:ahLst/>
              <a:cxnLst/>
              <a:rect r="r" b="b" t="t" l="l"/>
              <a:pathLst>
                <a:path h="406400" w="948988">
                  <a:moveTo>
                    <a:pt x="745788" y="0"/>
                  </a:moveTo>
                  <a:cubicBezTo>
                    <a:pt x="858012" y="0"/>
                    <a:pt x="948988" y="90976"/>
                    <a:pt x="948988" y="203200"/>
                  </a:cubicBezTo>
                  <a:cubicBezTo>
                    <a:pt x="948988" y="315424"/>
                    <a:pt x="858012" y="406400"/>
                    <a:pt x="74578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2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948988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2700000">
            <a:off x="12004672" y="950518"/>
            <a:ext cx="9927067" cy="13481202"/>
          </a:xfrm>
          <a:custGeom>
            <a:avLst/>
            <a:gdLst/>
            <a:ahLst/>
            <a:cxnLst/>
            <a:rect r="r" b="b" t="t" l="l"/>
            <a:pathLst>
              <a:path h="13481202" w="9927067">
                <a:moveTo>
                  <a:pt x="0" y="0"/>
                </a:moveTo>
                <a:lnTo>
                  <a:pt x="9927067" y="0"/>
                </a:lnTo>
                <a:lnTo>
                  <a:pt x="9927067" y="13481202"/>
                </a:lnTo>
                <a:lnTo>
                  <a:pt x="0" y="13481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700000">
            <a:off x="4092550" y="-3190900"/>
            <a:ext cx="16530494" cy="4418150"/>
          </a:xfrm>
          <a:custGeom>
            <a:avLst/>
            <a:gdLst/>
            <a:ahLst/>
            <a:cxnLst/>
            <a:rect r="r" b="b" t="t" l="l"/>
            <a:pathLst>
              <a:path h="4418150" w="16530494">
                <a:moveTo>
                  <a:pt x="0" y="0"/>
                </a:moveTo>
                <a:lnTo>
                  <a:pt x="16530495" y="0"/>
                </a:lnTo>
                <a:lnTo>
                  <a:pt x="16530495" y="4418150"/>
                </a:lnTo>
                <a:lnTo>
                  <a:pt x="0" y="4418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700000">
            <a:off x="8285217" y="-5197389"/>
            <a:ext cx="16530494" cy="4418150"/>
          </a:xfrm>
          <a:custGeom>
            <a:avLst/>
            <a:gdLst/>
            <a:ahLst/>
            <a:cxnLst/>
            <a:rect r="r" b="b" t="t" l="l"/>
            <a:pathLst>
              <a:path h="4418150" w="16530494">
                <a:moveTo>
                  <a:pt x="0" y="0"/>
                </a:moveTo>
                <a:lnTo>
                  <a:pt x="16530495" y="0"/>
                </a:lnTo>
                <a:lnTo>
                  <a:pt x="16530495" y="4418150"/>
                </a:lnTo>
                <a:lnTo>
                  <a:pt x="0" y="4418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700000">
            <a:off x="7833350" y="7406464"/>
            <a:ext cx="16530494" cy="4418150"/>
          </a:xfrm>
          <a:custGeom>
            <a:avLst/>
            <a:gdLst/>
            <a:ahLst/>
            <a:cxnLst/>
            <a:rect r="r" b="b" t="t" l="l"/>
            <a:pathLst>
              <a:path h="4418150" w="16530494">
                <a:moveTo>
                  <a:pt x="0" y="0"/>
                </a:moveTo>
                <a:lnTo>
                  <a:pt x="16530495" y="0"/>
                </a:lnTo>
                <a:lnTo>
                  <a:pt x="16530495" y="4418151"/>
                </a:lnTo>
                <a:lnTo>
                  <a:pt x="0" y="44181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656" y="502654"/>
            <a:ext cx="6115785" cy="5488471"/>
          </a:xfrm>
          <a:custGeom>
            <a:avLst/>
            <a:gdLst/>
            <a:ahLst/>
            <a:cxnLst/>
            <a:rect r="r" b="b" t="t" l="l"/>
            <a:pathLst>
              <a:path h="5488471" w="6115785">
                <a:moveTo>
                  <a:pt x="0" y="0"/>
                </a:moveTo>
                <a:lnTo>
                  <a:pt x="6115785" y="0"/>
                </a:lnTo>
                <a:lnTo>
                  <a:pt x="6115785" y="5488471"/>
                </a:lnTo>
                <a:lnTo>
                  <a:pt x="0" y="5488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5091" b="-17103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-2296396" y="719202"/>
            <a:ext cx="12557672" cy="5023069"/>
            <a:chOff x="0" y="0"/>
            <a:chExt cx="6350000" cy="254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2540000"/>
            </a:xfrm>
            <a:custGeom>
              <a:avLst/>
              <a:gdLst/>
              <a:ahLst/>
              <a:cxnLst/>
              <a:rect r="r" b="b" t="t" l="l"/>
              <a:pathLst>
                <a:path h="2540000" w="6350000">
                  <a:moveTo>
                    <a:pt x="0" y="1270000"/>
                  </a:move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8"/>
              <a:stretch>
                <a:fillRect l="0" t="-21059" r="0" b="-6644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564007" y="6392228"/>
            <a:ext cx="14244331" cy="4452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67"/>
              </a:lnSpc>
            </a:pPr>
            <a:r>
              <a:rPr lang="en-US" sz="6334" b="true">
                <a:solidFill>
                  <a:srgbClr val="ED9C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Матеріали з популярізації медіаграмотності для вчителів</a:t>
            </a:r>
          </a:p>
          <a:p>
            <a:pPr algn="l">
              <a:lnSpc>
                <a:spcPts val="8867"/>
              </a:lnSpc>
            </a:pPr>
            <a:r>
              <a:rPr lang="en-US" sz="6334" b="true">
                <a:solidFill>
                  <a:srgbClr val="ED9C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ЗПШ “Еврика”</a:t>
            </a:r>
          </a:p>
          <a:p>
            <a:pPr algn="l">
              <a:lnSpc>
                <a:spcPts val="8867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700000">
            <a:off x="-1732802" y="-321114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4" y="0"/>
                </a:lnTo>
                <a:lnTo>
                  <a:pt x="5523004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-2041684" y="-4539363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100000">
            <a:off x="-2481141" y="7372688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630587">
            <a:off x="-2231205" y="7840288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282431" y="1938993"/>
            <a:ext cx="7135214" cy="7135214"/>
            <a:chOff x="0" y="0"/>
            <a:chExt cx="6355080" cy="63550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C9D00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125164" y="5618219"/>
            <a:ext cx="2314534" cy="2314534"/>
          </a:xfrm>
          <a:custGeom>
            <a:avLst/>
            <a:gdLst/>
            <a:ahLst/>
            <a:cxnLst/>
            <a:rect r="r" b="b" t="t" l="l"/>
            <a:pathLst>
              <a:path h="2314534" w="2314534">
                <a:moveTo>
                  <a:pt x="0" y="0"/>
                </a:moveTo>
                <a:lnTo>
                  <a:pt x="2314535" y="0"/>
                </a:lnTo>
                <a:lnTo>
                  <a:pt x="2314535" y="2314534"/>
                </a:lnTo>
                <a:lnTo>
                  <a:pt x="0" y="23145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66090" y="2024104"/>
            <a:ext cx="2151555" cy="2151555"/>
          </a:xfrm>
          <a:custGeom>
            <a:avLst/>
            <a:gdLst/>
            <a:ahLst/>
            <a:cxnLst/>
            <a:rect r="r" b="b" t="t" l="l"/>
            <a:pathLst>
              <a:path h="2151555" w="2151555">
                <a:moveTo>
                  <a:pt x="0" y="0"/>
                </a:moveTo>
                <a:lnTo>
                  <a:pt x="2151555" y="0"/>
                </a:lnTo>
                <a:lnTo>
                  <a:pt x="2151555" y="2151555"/>
                </a:lnTo>
                <a:lnTo>
                  <a:pt x="0" y="2151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858887" y="4895871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199690" y="1128360"/>
            <a:ext cx="4733341" cy="1971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58"/>
              </a:lnSpc>
            </a:pPr>
            <a:r>
              <a:rPr lang="en-US" b="true" sz="3756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Якість виконання практичних завдань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2700000">
            <a:off x="8710381" y="-3921524"/>
            <a:ext cx="12340580" cy="3298301"/>
          </a:xfrm>
          <a:custGeom>
            <a:avLst/>
            <a:gdLst/>
            <a:ahLst/>
            <a:cxnLst/>
            <a:rect r="r" b="b" t="t" l="l"/>
            <a:pathLst>
              <a:path h="3298301" w="12340580">
                <a:moveTo>
                  <a:pt x="0" y="0"/>
                </a:moveTo>
                <a:lnTo>
                  <a:pt x="12340580" y="0"/>
                </a:lnTo>
                <a:lnTo>
                  <a:pt x="12340580" y="3298300"/>
                </a:lnTo>
                <a:lnTo>
                  <a:pt x="0" y="32983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700000">
            <a:off x="8353576" y="11057676"/>
            <a:ext cx="11909281" cy="2336968"/>
          </a:xfrm>
          <a:custGeom>
            <a:avLst/>
            <a:gdLst/>
            <a:ahLst/>
            <a:cxnLst/>
            <a:rect r="r" b="b" t="t" l="l"/>
            <a:pathLst>
              <a:path h="2336968" w="11909281">
                <a:moveTo>
                  <a:pt x="0" y="0"/>
                </a:moveTo>
                <a:lnTo>
                  <a:pt x="11909281" y="0"/>
                </a:lnTo>
                <a:lnTo>
                  <a:pt x="11909281" y="2336967"/>
                </a:lnTo>
                <a:lnTo>
                  <a:pt x="0" y="2336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41135" r="-3621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78729">
            <a:off x="5270195" y="1850536"/>
            <a:ext cx="2139824" cy="2139824"/>
          </a:xfrm>
          <a:custGeom>
            <a:avLst/>
            <a:gdLst/>
            <a:ahLst/>
            <a:cxnLst/>
            <a:rect r="r" b="b" t="t" l="l"/>
            <a:pathLst>
              <a:path h="2139824" w="2139824">
                <a:moveTo>
                  <a:pt x="0" y="0"/>
                </a:moveTo>
                <a:lnTo>
                  <a:pt x="2139825" y="0"/>
                </a:lnTo>
                <a:lnTo>
                  <a:pt x="2139825" y="2139824"/>
                </a:lnTo>
                <a:lnTo>
                  <a:pt x="0" y="213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579103" y="2083029"/>
            <a:ext cx="1522009" cy="1674838"/>
          </a:xfrm>
          <a:custGeom>
            <a:avLst/>
            <a:gdLst/>
            <a:ahLst/>
            <a:cxnLst/>
            <a:rect r="r" b="b" t="t" l="l"/>
            <a:pathLst>
              <a:path h="1674838" w="1522009">
                <a:moveTo>
                  <a:pt x="0" y="0"/>
                </a:moveTo>
                <a:lnTo>
                  <a:pt x="1522009" y="0"/>
                </a:lnTo>
                <a:lnTo>
                  <a:pt x="1522009" y="1674838"/>
                </a:lnTo>
                <a:lnTo>
                  <a:pt x="0" y="1674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324280" y="4327665"/>
            <a:ext cx="7464090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true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ІV. Оцінювання</a:t>
            </a:r>
          </a:p>
          <a:p>
            <a:pPr algn="ctr">
              <a:lnSpc>
                <a:spcPts val="4800"/>
              </a:lnSpc>
            </a:pPr>
            <a:r>
              <a:rPr lang="en-US" b="true" sz="4000">
                <a:solidFill>
                  <a:srgbClr val="ED9C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Оцінювання має бути комплексним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-54058" y="3759200"/>
            <a:ext cx="5633161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b="true" sz="3999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Навички безпечної роботи в інтернеті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027365" y="7316850"/>
            <a:ext cx="5304902" cy="208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b="true" sz="3999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Уміння критично оцінювати медіаконтент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175174" y="217828"/>
            <a:ext cx="5655851" cy="1295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9"/>
              </a:lnSpc>
            </a:pPr>
            <a:r>
              <a:rPr lang="en-US" b="true" sz="3749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Рівень засвоєних теоретичних знань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8675750"/>
            <a:ext cx="7977951" cy="138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b="true" sz="3999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Здатність до співпраці та комунікації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2199690" y="5087152"/>
            <a:ext cx="1522009" cy="1674838"/>
          </a:xfrm>
          <a:custGeom>
            <a:avLst/>
            <a:gdLst/>
            <a:ahLst/>
            <a:cxnLst/>
            <a:rect r="r" b="b" t="t" l="l"/>
            <a:pathLst>
              <a:path h="1674838" w="1522009">
                <a:moveTo>
                  <a:pt x="0" y="0"/>
                </a:moveTo>
                <a:lnTo>
                  <a:pt x="1522009" y="0"/>
                </a:lnTo>
                <a:lnTo>
                  <a:pt x="1522009" y="1674838"/>
                </a:lnTo>
                <a:lnTo>
                  <a:pt x="0" y="1674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677680" y="2214677"/>
            <a:ext cx="1522009" cy="1674838"/>
          </a:xfrm>
          <a:custGeom>
            <a:avLst/>
            <a:gdLst/>
            <a:ahLst/>
            <a:cxnLst/>
            <a:rect r="r" b="b" t="t" l="l"/>
            <a:pathLst>
              <a:path h="1674838" w="1522009">
                <a:moveTo>
                  <a:pt x="0" y="0"/>
                </a:moveTo>
                <a:lnTo>
                  <a:pt x="1522010" y="0"/>
                </a:lnTo>
                <a:lnTo>
                  <a:pt x="1522010" y="1674838"/>
                </a:lnTo>
                <a:lnTo>
                  <a:pt x="0" y="1674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056325" y="7821134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484971" y="5924571"/>
            <a:ext cx="1522009" cy="1674838"/>
          </a:xfrm>
          <a:custGeom>
            <a:avLst/>
            <a:gdLst/>
            <a:ahLst/>
            <a:cxnLst/>
            <a:rect r="r" b="b" t="t" l="l"/>
            <a:pathLst>
              <a:path h="1674838" w="1522009">
                <a:moveTo>
                  <a:pt x="0" y="0"/>
                </a:moveTo>
                <a:lnTo>
                  <a:pt x="1522009" y="0"/>
                </a:lnTo>
                <a:lnTo>
                  <a:pt x="1522009" y="1674838"/>
                </a:lnTo>
                <a:lnTo>
                  <a:pt x="0" y="1674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9351492" y="8012415"/>
            <a:ext cx="1522009" cy="1674838"/>
          </a:xfrm>
          <a:custGeom>
            <a:avLst/>
            <a:gdLst/>
            <a:ahLst/>
            <a:cxnLst/>
            <a:rect r="r" b="b" t="t" l="l"/>
            <a:pathLst>
              <a:path h="1674838" w="1522009">
                <a:moveTo>
                  <a:pt x="0" y="0"/>
                </a:moveTo>
                <a:lnTo>
                  <a:pt x="1522010" y="0"/>
                </a:lnTo>
                <a:lnTo>
                  <a:pt x="1522010" y="1674838"/>
                </a:lnTo>
                <a:lnTo>
                  <a:pt x="0" y="1674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700000">
            <a:off x="-1732802" y="-321114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4" y="0"/>
                </a:lnTo>
                <a:lnTo>
                  <a:pt x="5523004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15970239" y="65097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8"/>
                </a:lnTo>
                <a:lnTo>
                  <a:pt x="0" y="7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489818" y="1331079"/>
            <a:ext cx="11091886" cy="4657346"/>
            <a:chOff x="0" y="0"/>
            <a:chExt cx="967878" cy="406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67878" cy="406400"/>
            </a:xfrm>
            <a:custGeom>
              <a:avLst/>
              <a:gdLst/>
              <a:ahLst/>
              <a:cxnLst/>
              <a:rect r="r" b="b" t="t" l="l"/>
              <a:pathLst>
                <a:path h="406400" w="967878">
                  <a:moveTo>
                    <a:pt x="764678" y="0"/>
                  </a:moveTo>
                  <a:cubicBezTo>
                    <a:pt x="876902" y="0"/>
                    <a:pt x="967878" y="90976"/>
                    <a:pt x="967878" y="203200"/>
                  </a:cubicBezTo>
                  <a:cubicBezTo>
                    <a:pt x="967878" y="315424"/>
                    <a:pt x="876902" y="406400"/>
                    <a:pt x="7646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2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967878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016711" y="1331079"/>
            <a:ext cx="4372754" cy="4657346"/>
          </a:xfrm>
          <a:custGeom>
            <a:avLst/>
            <a:gdLst/>
            <a:ahLst/>
            <a:cxnLst/>
            <a:rect r="r" b="b" t="t" l="l"/>
            <a:pathLst>
              <a:path h="4657346" w="4372754">
                <a:moveTo>
                  <a:pt x="0" y="0"/>
                </a:moveTo>
                <a:lnTo>
                  <a:pt x="4372754" y="0"/>
                </a:lnTo>
                <a:lnTo>
                  <a:pt x="4372754" y="4657346"/>
                </a:lnTo>
                <a:lnTo>
                  <a:pt x="0" y="465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508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4682057" y="1331079"/>
            <a:ext cx="4372754" cy="4657346"/>
          </a:xfrm>
          <a:custGeom>
            <a:avLst/>
            <a:gdLst/>
            <a:ahLst/>
            <a:cxnLst/>
            <a:rect r="r" b="b" t="t" l="l"/>
            <a:pathLst>
              <a:path h="4657346" w="4372754">
                <a:moveTo>
                  <a:pt x="0" y="0"/>
                </a:moveTo>
                <a:lnTo>
                  <a:pt x="4372754" y="0"/>
                </a:lnTo>
                <a:lnTo>
                  <a:pt x="4372754" y="4657346"/>
                </a:lnTo>
                <a:lnTo>
                  <a:pt x="0" y="465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508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732404" y="1530789"/>
            <a:ext cx="10644814" cy="4257925"/>
            <a:chOff x="0" y="0"/>
            <a:chExt cx="6350000" cy="254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2540000"/>
            </a:xfrm>
            <a:custGeom>
              <a:avLst/>
              <a:gdLst/>
              <a:ahLst/>
              <a:cxnLst/>
              <a:rect r="r" b="b" t="t" l="l"/>
              <a:pathLst>
                <a:path h="2540000" w="6350000">
                  <a:moveTo>
                    <a:pt x="0" y="1270000"/>
                  </a:move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6"/>
              <a:stretch>
                <a:fillRect l="0" t="-29375" r="0" b="-29375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8100000">
            <a:off x="-2041684" y="-4539363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769412">
            <a:off x="16437839" y="-18483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8"/>
                </a:lnTo>
                <a:lnTo>
                  <a:pt x="0" y="7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3" id="13"/>
          <p:cNvSpPr/>
          <p:nvPr/>
        </p:nvSpPr>
        <p:spPr>
          <a:xfrm rot="-5400000">
            <a:off x="4554404" y="7986658"/>
            <a:ext cx="3124200" cy="0"/>
          </a:xfrm>
          <a:prstGeom prst="line">
            <a:avLst/>
          </a:prstGeom>
          <a:ln cap="flat" w="47625">
            <a:solidFill>
              <a:srgbClr val="794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4" id="14"/>
          <p:cNvSpPr txBox="true"/>
          <p:nvPr/>
        </p:nvSpPr>
        <p:spPr>
          <a:xfrm rot="0">
            <a:off x="0" y="7038921"/>
            <a:ext cx="6116504" cy="194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b="true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Рекомендації щодо співпраці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88603" y="6381696"/>
            <a:ext cx="11759731" cy="3119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8"/>
              </a:lnSpc>
            </a:pPr>
            <a:r>
              <a:rPr lang="en-US" sz="357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*Співпраця з батьками: інформування батьків про навчальну програму , залучення їх до участі в проектах.</a:t>
            </a:r>
          </a:p>
          <a:p>
            <a:pPr algn="l">
              <a:lnSpc>
                <a:spcPts val="5008"/>
              </a:lnSpc>
            </a:pPr>
            <a:r>
              <a:rPr lang="en-US" sz="357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*Співпраця з бібліотекарами та медіаспеціалістами: залучення до проведення майстер-класів та лекцій.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700000">
            <a:off x="-1732802" y="-321114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4" y="0"/>
                </a:lnTo>
                <a:lnTo>
                  <a:pt x="5523004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700000">
            <a:off x="448518" y="7618136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8"/>
                </a:lnTo>
                <a:lnTo>
                  <a:pt x="0" y="7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-10373825" y="-3512375"/>
            <a:ext cx="16530494" cy="4418150"/>
          </a:xfrm>
          <a:custGeom>
            <a:avLst/>
            <a:gdLst/>
            <a:ahLst/>
            <a:cxnLst/>
            <a:rect r="r" b="b" t="t" l="l"/>
            <a:pathLst>
              <a:path h="4418150" w="16530494">
                <a:moveTo>
                  <a:pt x="0" y="0"/>
                </a:moveTo>
                <a:lnTo>
                  <a:pt x="16530495" y="0"/>
                </a:lnTo>
                <a:lnTo>
                  <a:pt x="16530495" y="4418150"/>
                </a:lnTo>
                <a:lnTo>
                  <a:pt x="0" y="4418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700000">
            <a:off x="5797124" y="-5984877"/>
            <a:ext cx="16530494" cy="4418150"/>
          </a:xfrm>
          <a:custGeom>
            <a:avLst/>
            <a:gdLst/>
            <a:ahLst/>
            <a:cxnLst/>
            <a:rect r="r" b="b" t="t" l="l"/>
            <a:pathLst>
              <a:path h="4418150" w="16530494">
                <a:moveTo>
                  <a:pt x="0" y="0"/>
                </a:moveTo>
                <a:lnTo>
                  <a:pt x="16530495" y="0"/>
                </a:lnTo>
                <a:lnTo>
                  <a:pt x="16530495" y="4418150"/>
                </a:lnTo>
                <a:lnTo>
                  <a:pt x="0" y="44181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700000">
            <a:off x="-1993462" y="10048720"/>
            <a:ext cx="12623824" cy="3534671"/>
          </a:xfrm>
          <a:custGeom>
            <a:avLst/>
            <a:gdLst/>
            <a:ahLst/>
            <a:cxnLst/>
            <a:rect r="r" b="b" t="t" l="l"/>
            <a:pathLst>
              <a:path h="3534671" w="12623824">
                <a:moveTo>
                  <a:pt x="0" y="0"/>
                </a:moveTo>
                <a:lnTo>
                  <a:pt x="12623825" y="0"/>
                </a:lnTo>
                <a:lnTo>
                  <a:pt x="12623825" y="3534671"/>
                </a:lnTo>
                <a:lnTo>
                  <a:pt x="0" y="3534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629205" y="726471"/>
            <a:ext cx="11628892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true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Актуальні теми для вивчення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903557" y="2379857"/>
            <a:ext cx="9473170" cy="667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0"/>
              </a:lnSpc>
            </a:pPr>
            <a:r>
              <a:rPr lang="en-US" sz="3921" b="true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Фейкові новини та дезінформація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545228" y="2233737"/>
            <a:ext cx="1110679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545228" y="3358247"/>
            <a:ext cx="1110679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545228" y="4481562"/>
            <a:ext cx="1110679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545228" y="5560801"/>
            <a:ext cx="1110679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545228" y="6608528"/>
            <a:ext cx="1110679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978410" y="3615700"/>
            <a:ext cx="9524046" cy="620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4"/>
              </a:lnSpc>
            </a:pPr>
            <a:r>
              <a:rPr lang="en-US" sz="3681" b="true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Кібербулінг та онлайн безпека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978410" y="4725539"/>
            <a:ext cx="10415427" cy="644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11"/>
              </a:lnSpc>
            </a:pPr>
            <a:r>
              <a:rPr lang="en-US" sz="3722" b="true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Правові аспекти використання інтернету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978410" y="5754867"/>
            <a:ext cx="3930709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 b="true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Медіагендер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978410" y="6860551"/>
            <a:ext cx="6829884" cy="638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42"/>
              </a:lnSpc>
            </a:pPr>
            <a:r>
              <a:rPr lang="en-US" sz="3744" b="true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Медіа та політика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545228" y="7731843"/>
            <a:ext cx="1110679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06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545228" y="9010782"/>
            <a:ext cx="1110679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07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028709" y="8060845"/>
            <a:ext cx="6829884" cy="6313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02"/>
              </a:lnSpc>
            </a:pPr>
            <a:r>
              <a:rPr lang="en-US" sz="3644" b="true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Цифрова грамотність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12947" y="9262805"/>
            <a:ext cx="10280890" cy="638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42"/>
              </a:lnSpc>
            </a:pPr>
            <a:r>
              <a:rPr lang="en-US" sz="3744" b="true">
                <a:solidFill>
                  <a:srgbClr val="794F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Критичне мислення в епоху постправди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0950" y="1326763"/>
            <a:ext cx="15266950" cy="7633475"/>
            <a:chOff x="0" y="0"/>
            <a:chExt cx="812800" cy="40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CFCE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8100000">
            <a:off x="-1954009" y="-3399588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700000">
            <a:off x="14719004" y="6536811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8"/>
                </a:lnTo>
                <a:lnTo>
                  <a:pt x="0" y="7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700000">
            <a:off x="7541381" y="-4577427"/>
            <a:ext cx="12340580" cy="3298301"/>
          </a:xfrm>
          <a:custGeom>
            <a:avLst/>
            <a:gdLst/>
            <a:ahLst/>
            <a:cxnLst/>
            <a:rect r="r" b="b" t="t" l="l"/>
            <a:pathLst>
              <a:path h="3298301" w="12340580">
                <a:moveTo>
                  <a:pt x="0" y="0"/>
                </a:moveTo>
                <a:lnTo>
                  <a:pt x="12340580" y="0"/>
                </a:lnTo>
                <a:lnTo>
                  <a:pt x="12340580" y="3298300"/>
                </a:lnTo>
                <a:lnTo>
                  <a:pt x="0" y="3298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100000">
            <a:off x="-1809845" y="11496322"/>
            <a:ext cx="12340580" cy="3298301"/>
          </a:xfrm>
          <a:custGeom>
            <a:avLst/>
            <a:gdLst/>
            <a:ahLst/>
            <a:cxnLst/>
            <a:rect r="r" b="b" t="t" l="l"/>
            <a:pathLst>
              <a:path h="3298301" w="12340580">
                <a:moveTo>
                  <a:pt x="0" y="0"/>
                </a:moveTo>
                <a:lnTo>
                  <a:pt x="12340581" y="0"/>
                </a:lnTo>
                <a:lnTo>
                  <a:pt x="12340581" y="3298301"/>
                </a:lnTo>
                <a:lnTo>
                  <a:pt x="0" y="32983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411955" y="1868371"/>
            <a:ext cx="7464090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b="true" sz="6399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Висновок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7300" y="4558199"/>
            <a:ext cx="16230600" cy="2785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b="true" sz="31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Формування медіаграмотності - це тривалий та комплексний процес. Застосування запропонованих методів та форм роботи, а також постійна актуалізація знань допомагає успішним педагогам підготувати учнів до життя в сучасному інформаційному суспільстві. Необхідно пам'ятати про важливість індивідуального підходу та врахування потреб кожного учня.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700000">
            <a:off x="11101412" y="-5112560"/>
            <a:ext cx="9919522" cy="13470956"/>
          </a:xfrm>
          <a:custGeom>
            <a:avLst/>
            <a:gdLst/>
            <a:ahLst/>
            <a:cxnLst/>
            <a:rect r="r" b="b" t="t" l="l"/>
            <a:pathLst>
              <a:path h="13470956" w="9919522">
                <a:moveTo>
                  <a:pt x="0" y="0"/>
                </a:moveTo>
                <a:lnTo>
                  <a:pt x="9919523" y="0"/>
                </a:lnTo>
                <a:lnTo>
                  <a:pt x="9919523" y="13470956"/>
                </a:lnTo>
                <a:lnTo>
                  <a:pt x="0" y="13470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100000">
            <a:off x="12365929" y="-6766426"/>
            <a:ext cx="9919522" cy="13470956"/>
          </a:xfrm>
          <a:custGeom>
            <a:avLst/>
            <a:gdLst/>
            <a:ahLst/>
            <a:cxnLst/>
            <a:rect r="r" b="b" t="t" l="l"/>
            <a:pathLst>
              <a:path h="13470956" w="9919522">
                <a:moveTo>
                  <a:pt x="0" y="0"/>
                </a:moveTo>
                <a:lnTo>
                  <a:pt x="9919522" y="0"/>
                </a:lnTo>
                <a:lnTo>
                  <a:pt x="9919522" y="13470956"/>
                </a:lnTo>
                <a:lnTo>
                  <a:pt x="0" y="13470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-1544715" y="8672492"/>
            <a:ext cx="6357339" cy="8633424"/>
          </a:xfrm>
          <a:custGeom>
            <a:avLst/>
            <a:gdLst/>
            <a:ahLst/>
            <a:cxnLst/>
            <a:rect r="r" b="b" t="t" l="l"/>
            <a:pathLst>
              <a:path h="8633424" w="6357339">
                <a:moveTo>
                  <a:pt x="0" y="0"/>
                </a:moveTo>
                <a:lnTo>
                  <a:pt x="6357340" y="0"/>
                </a:lnTo>
                <a:lnTo>
                  <a:pt x="6357340" y="8633423"/>
                </a:lnTo>
                <a:lnTo>
                  <a:pt x="0" y="8633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100000">
            <a:off x="-263657" y="7143631"/>
            <a:ext cx="6357339" cy="8633424"/>
          </a:xfrm>
          <a:custGeom>
            <a:avLst/>
            <a:gdLst/>
            <a:ahLst/>
            <a:cxnLst/>
            <a:rect r="r" b="b" t="t" l="l"/>
            <a:pathLst>
              <a:path h="8633424" w="6357339">
                <a:moveTo>
                  <a:pt x="0" y="0"/>
                </a:moveTo>
                <a:lnTo>
                  <a:pt x="6357339" y="0"/>
                </a:lnTo>
                <a:lnTo>
                  <a:pt x="6357339" y="8633423"/>
                </a:lnTo>
                <a:lnTo>
                  <a:pt x="0" y="8633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39206" y="2752453"/>
            <a:ext cx="290745" cy="290745"/>
            <a:chOff x="0" y="0"/>
            <a:chExt cx="495300" cy="4953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95300" cy="495300"/>
            </a:xfrm>
            <a:custGeom>
              <a:avLst/>
              <a:gdLst/>
              <a:ahLst/>
              <a:cxnLst/>
              <a:rect r="r" b="b" t="t" l="l"/>
              <a:pathLst>
                <a:path h="495300" w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3C9D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100" y="38100"/>
              <a:ext cx="419100" cy="419100"/>
            </a:xfrm>
            <a:custGeom>
              <a:avLst/>
              <a:gdLst/>
              <a:ahLst/>
              <a:cxnLst/>
              <a:rect r="r" b="b" t="t" l="l"/>
              <a:pathLst>
                <a:path h="419100" w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BC2F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539206" y="4109997"/>
            <a:ext cx="290745" cy="290745"/>
            <a:chOff x="0" y="0"/>
            <a:chExt cx="495300" cy="4953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95300" cy="495300"/>
            </a:xfrm>
            <a:custGeom>
              <a:avLst/>
              <a:gdLst/>
              <a:ahLst/>
              <a:cxnLst/>
              <a:rect r="r" b="b" t="t" l="l"/>
              <a:pathLst>
                <a:path h="495300" w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3C9D00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8100" y="38100"/>
              <a:ext cx="419100" cy="419100"/>
            </a:xfrm>
            <a:custGeom>
              <a:avLst/>
              <a:gdLst/>
              <a:ahLst/>
              <a:cxnLst/>
              <a:rect r="r" b="b" t="t" l="l"/>
              <a:pathLst>
                <a:path h="419100" w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BC2F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539206" y="5185922"/>
            <a:ext cx="290745" cy="290745"/>
            <a:chOff x="0" y="0"/>
            <a:chExt cx="495300" cy="4953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95300" cy="495300"/>
            </a:xfrm>
            <a:custGeom>
              <a:avLst/>
              <a:gdLst/>
              <a:ahLst/>
              <a:cxnLst/>
              <a:rect r="r" b="b" t="t" l="l"/>
              <a:pathLst>
                <a:path h="495300" w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3C9D00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8100" y="38100"/>
              <a:ext cx="419100" cy="419100"/>
            </a:xfrm>
            <a:custGeom>
              <a:avLst/>
              <a:gdLst/>
              <a:ahLst/>
              <a:cxnLst/>
              <a:rect r="r" b="b" t="t" l="l"/>
              <a:pathLst>
                <a:path h="419100" w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BC2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904875"/>
            <a:ext cx="6762690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59"/>
              </a:lnSpc>
            </a:pPr>
            <a:r>
              <a:rPr lang="en-US" sz="6399" b="true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Наші педагоги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2612075"/>
            <a:ext cx="323554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Юлія Лисенко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90210" y="4052847"/>
            <a:ext cx="323554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Юрченко Ірина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90210" y="5086350"/>
            <a:ext cx="413538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Здоровцова Ольга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90210" y="2919372"/>
            <a:ext cx="3979453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вчитель англійської мови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4528697"/>
            <a:ext cx="323554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вчитель 4 класу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90210" y="5645958"/>
            <a:ext cx="364960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вчитель 1 класу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5962124" y="1060633"/>
            <a:ext cx="5308025" cy="8832068"/>
          </a:xfrm>
          <a:custGeom>
            <a:avLst/>
            <a:gdLst/>
            <a:ahLst/>
            <a:cxnLst/>
            <a:rect r="r" b="b" t="t" l="l"/>
            <a:pathLst>
              <a:path h="8832068" w="5308025">
                <a:moveTo>
                  <a:pt x="0" y="0"/>
                </a:moveTo>
                <a:lnTo>
                  <a:pt x="5308025" y="0"/>
                </a:lnTo>
                <a:lnTo>
                  <a:pt x="5308025" y="8832068"/>
                </a:lnTo>
                <a:lnTo>
                  <a:pt x="0" y="8832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9330" r="-63121" b="-3074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4869105" y="1514158"/>
            <a:ext cx="6913740" cy="8881585"/>
            <a:chOff x="0" y="0"/>
            <a:chExt cx="9218320" cy="11842114"/>
          </a:xfrm>
        </p:grpSpPr>
        <p:pic>
          <p:nvPicPr>
            <p:cNvPr name="Picture 24" id="24"/>
            <p:cNvPicPr>
              <a:picLocks noChangeAspect="true"/>
            </p:cNvPicPr>
            <p:nvPr/>
          </p:nvPicPr>
          <p:blipFill>
            <a:blip r:embed="rId7"/>
            <a:srcRect l="0" t="11220" r="0" b="11220"/>
            <a:stretch>
              <a:fillRect/>
            </a:stretch>
          </p:blipFill>
          <p:spPr>
            <a:xfrm flipH="true" flipV="false">
              <a:off x="0" y="0"/>
              <a:ext cx="9218320" cy="11842114"/>
            </a:xfrm>
            <a:prstGeom prst="rect">
              <a:avLst/>
            </a:prstGeom>
          </p:spPr>
        </p:pic>
      </p:grpSp>
      <p:sp>
        <p:nvSpPr>
          <p:cNvPr name="Freeform 25" id="25"/>
          <p:cNvSpPr/>
          <p:nvPr/>
        </p:nvSpPr>
        <p:spPr>
          <a:xfrm flipH="false" flipV="false" rot="-568136">
            <a:off x="12759114" y="217242"/>
            <a:ext cx="6787030" cy="9651611"/>
          </a:xfrm>
          <a:custGeom>
            <a:avLst/>
            <a:gdLst/>
            <a:ahLst/>
            <a:cxnLst/>
            <a:rect r="r" b="b" t="t" l="l"/>
            <a:pathLst>
              <a:path h="9651611" w="6787030">
                <a:moveTo>
                  <a:pt x="0" y="0"/>
                </a:moveTo>
                <a:lnTo>
                  <a:pt x="6787031" y="0"/>
                </a:lnTo>
                <a:lnTo>
                  <a:pt x="6787031" y="9651611"/>
                </a:lnTo>
                <a:lnTo>
                  <a:pt x="0" y="96516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581" t="-11726" r="-9581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8149077" y="3126425"/>
            <a:ext cx="4193841" cy="7054876"/>
            <a:chOff x="0" y="0"/>
            <a:chExt cx="5591788" cy="9406501"/>
          </a:xfrm>
        </p:grpSpPr>
        <p:pic>
          <p:nvPicPr>
            <p:cNvPr name="Picture 27" id="27"/>
            <p:cNvPicPr>
              <a:picLocks noChangeAspect="true"/>
            </p:cNvPicPr>
            <p:nvPr/>
          </p:nvPicPr>
          <p:blipFill>
            <a:blip r:embed="rId9"/>
            <a:srcRect l="0" t="2688" r="0" b="2688"/>
            <a:stretch>
              <a:fillRect/>
            </a:stretch>
          </p:blipFill>
          <p:spPr>
            <a:xfrm flipH="false" flipV="false">
              <a:off x="0" y="0"/>
              <a:ext cx="5591788" cy="9406501"/>
            </a:xfrm>
            <a:prstGeom prst="rect">
              <a:avLst/>
            </a:prstGeom>
          </p:spPr>
        </p:pic>
      </p:grpSp>
      <p:grpSp>
        <p:nvGrpSpPr>
          <p:cNvPr name="Group 28" id="28"/>
          <p:cNvGrpSpPr/>
          <p:nvPr/>
        </p:nvGrpSpPr>
        <p:grpSpPr>
          <a:xfrm rot="0">
            <a:off x="8869470" y="160540"/>
            <a:ext cx="11424345" cy="11588820"/>
            <a:chOff x="0" y="0"/>
            <a:chExt cx="15232460" cy="15451760"/>
          </a:xfrm>
        </p:grpSpPr>
        <p:pic>
          <p:nvPicPr>
            <p:cNvPr name="Picture 29" id="29"/>
            <p:cNvPicPr>
              <a:picLocks noChangeAspect="true"/>
            </p:cNvPicPr>
            <p:nvPr/>
          </p:nvPicPr>
          <p:blipFill>
            <a:blip r:embed="rId10"/>
            <a:srcRect l="0" t="11960" r="0" b="11960"/>
            <a:stretch>
              <a:fillRect/>
            </a:stretch>
          </p:blipFill>
          <p:spPr>
            <a:xfrm flipH="false" flipV="false">
              <a:off x="0" y="0"/>
              <a:ext cx="15232460" cy="15451760"/>
            </a:xfrm>
            <a:prstGeom prst="rect">
              <a:avLst/>
            </a:prstGeom>
          </p:spPr>
        </p:pic>
      </p:grpSp>
      <p:sp>
        <p:nvSpPr>
          <p:cNvPr name="TextBox 30" id="30"/>
          <p:cNvSpPr txBox="true"/>
          <p:nvPr/>
        </p:nvSpPr>
        <p:spPr>
          <a:xfrm rot="0">
            <a:off x="1090210" y="6189288"/>
            <a:ext cx="413538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Гур’єва Анастасія</a:t>
            </a:r>
          </a:p>
        </p:txBody>
      </p:sp>
      <p:grpSp>
        <p:nvGrpSpPr>
          <p:cNvPr name="Group 31" id="31"/>
          <p:cNvGrpSpPr>
            <a:grpSpLocks noChangeAspect="true"/>
          </p:cNvGrpSpPr>
          <p:nvPr/>
        </p:nvGrpSpPr>
        <p:grpSpPr>
          <a:xfrm rot="0">
            <a:off x="570866" y="6329666"/>
            <a:ext cx="290745" cy="290745"/>
            <a:chOff x="0" y="0"/>
            <a:chExt cx="495300" cy="4953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495300" cy="495300"/>
            </a:xfrm>
            <a:custGeom>
              <a:avLst/>
              <a:gdLst/>
              <a:ahLst/>
              <a:cxnLst/>
              <a:rect r="r" b="b" t="t" l="l"/>
              <a:pathLst>
                <a:path h="495300" w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3C9D00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38100" y="38100"/>
              <a:ext cx="419100" cy="419100"/>
            </a:xfrm>
            <a:custGeom>
              <a:avLst/>
              <a:gdLst/>
              <a:ahLst/>
              <a:cxnLst/>
              <a:rect r="r" b="b" t="t" l="l"/>
              <a:pathLst>
                <a:path h="419100" w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BC2F"/>
            </a:solid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1090210" y="6789363"/>
            <a:ext cx="364960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вчитель 3 класу</a:t>
            </a:r>
          </a:p>
        </p:txBody>
      </p: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570866" y="7401460"/>
            <a:ext cx="328845" cy="328845"/>
            <a:chOff x="0" y="0"/>
            <a:chExt cx="495300" cy="4953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495300" cy="495300"/>
            </a:xfrm>
            <a:custGeom>
              <a:avLst/>
              <a:gdLst/>
              <a:ahLst/>
              <a:cxnLst/>
              <a:rect r="r" b="b" t="t" l="l"/>
              <a:pathLst>
                <a:path h="495300" w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3C9D00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38100" y="38100"/>
              <a:ext cx="419100" cy="419100"/>
            </a:xfrm>
            <a:custGeom>
              <a:avLst/>
              <a:gdLst/>
              <a:ahLst/>
              <a:cxnLst/>
              <a:rect r="r" b="b" t="t" l="l"/>
              <a:pathLst>
                <a:path h="419100" w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BC2F"/>
            </a:soli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1090210" y="7227513"/>
            <a:ext cx="413538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ED9C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Бурцева Наталія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90210" y="7770438"/>
            <a:ext cx="364960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вчитель 2 класу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700000">
            <a:off x="11411581" y="-5758374"/>
            <a:ext cx="9927067" cy="13481202"/>
          </a:xfrm>
          <a:custGeom>
            <a:avLst/>
            <a:gdLst/>
            <a:ahLst/>
            <a:cxnLst/>
            <a:rect r="r" b="b" t="t" l="l"/>
            <a:pathLst>
              <a:path h="13481202" w="9927067">
                <a:moveTo>
                  <a:pt x="0" y="0"/>
                </a:moveTo>
                <a:lnTo>
                  <a:pt x="9927067" y="0"/>
                </a:lnTo>
                <a:lnTo>
                  <a:pt x="9927067" y="13481202"/>
                </a:lnTo>
                <a:lnTo>
                  <a:pt x="0" y="13481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700000">
            <a:off x="-1058902" y="5234268"/>
            <a:ext cx="9927067" cy="13481202"/>
          </a:xfrm>
          <a:custGeom>
            <a:avLst/>
            <a:gdLst/>
            <a:ahLst/>
            <a:cxnLst/>
            <a:rect r="r" b="b" t="t" l="l"/>
            <a:pathLst>
              <a:path h="13481202" w="9927067">
                <a:moveTo>
                  <a:pt x="0" y="0"/>
                </a:moveTo>
                <a:lnTo>
                  <a:pt x="9927067" y="0"/>
                </a:lnTo>
                <a:lnTo>
                  <a:pt x="9927067" y="13481202"/>
                </a:lnTo>
                <a:lnTo>
                  <a:pt x="0" y="13481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4092550" y="-3190900"/>
            <a:ext cx="16530494" cy="4418150"/>
          </a:xfrm>
          <a:custGeom>
            <a:avLst/>
            <a:gdLst/>
            <a:ahLst/>
            <a:cxnLst/>
            <a:rect r="r" b="b" t="t" l="l"/>
            <a:pathLst>
              <a:path h="4418150" w="16530494">
                <a:moveTo>
                  <a:pt x="0" y="0"/>
                </a:moveTo>
                <a:lnTo>
                  <a:pt x="16530495" y="0"/>
                </a:lnTo>
                <a:lnTo>
                  <a:pt x="16530495" y="4418150"/>
                </a:lnTo>
                <a:lnTo>
                  <a:pt x="0" y="4418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700000">
            <a:off x="8285217" y="-5197389"/>
            <a:ext cx="16530494" cy="4418150"/>
          </a:xfrm>
          <a:custGeom>
            <a:avLst/>
            <a:gdLst/>
            <a:ahLst/>
            <a:cxnLst/>
            <a:rect r="r" b="b" t="t" l="l"/>
            <a:pathLst>
              <a:path h="4418150" w="16530494">
                <a:moveTo>
                  <a:pt x="0" y="0"/>
                </a:moveTo>
                <a:lnTo>
                  <a:pt x="16530495" y="0"/>
                </a:lnTo>
                <a:lnTo>
                  <a:pt x="16530495" y="4418150"/>
                </a:lnTo>
                <a:lnTo>
                  <a:pt x="0" y="4418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700000">
            <a:off x="-2863000" y="8475464"/>
            <a:ext cx="16530494" cy="4418150"/>
          </a:xfrm>
          <a:custGeom>
            <a:avLst/>
            <a:gdLst/>
            <a:ahLst/>
            <a:cxnLst/>
            <a:rect r="r" b="b" t="t" l="l"/>
            <a:pathLst>
              <a:path h="4418150" w="16530494">
                <a:moveTo>
                  <a:pt x="0" y="0"/>
                </a:moveTo>
                <a:lnTo>
                  <a:pt x="16530495" y="0"/>
                </a:lnTo>
                <a:lnTo>
                  <a:pt x="16530495" y="4418150"/>
                </a:lnTo>
                <a:lnTo>
                  <a:pt x="0" y="4418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132875" y="3674110"/>
            <a:ext cx="7411370" cy="3586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19"/>
              </a:lnSpc>
            </a:pPr>
            <a:r>
              <a:rPr lang="en-US" b="true" sz="10299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Дякую за увагу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8100000">
            <a:off x="-2041684" y="-4539363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700000">
            <a:off x="8353576" y="11057676"/>
            <a:ext cx="11909281" cy="2336968"/>
          </a:xfrm>
          <a:custGeom>
            <a:avLst/>
            <a:gdLst/>
            <a:ahLst/>
            <a:cxnLst/>
            <a:rect r="r" b="b" t="t" l="l"/>
            <a:pathLst>
              <a:path h="2336968" w="11909281">
                <a:moveTo>
                  <a:pt x="0" y="0"/>
                </a:moveTo>
                <a:lnTo>
                  <a:pt x="11909281" y="0"/>
                </a:lnTo>
                <a:lnTo>
                  <a:pt x="11909281" y="2336967"/>
                </a:lnTo>
                <a:lnTo>
                  <a:pt x="0" y="23369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41135" r="-3621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0950" y="1326763"/>
            <a:ext cx="15266950" cy="7633475"/>
            <a:chOff x="0" y="0"/>
            <a:chExt cx="812800" cy="40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CFCE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8100000">
            <a:off x="-1954009" y="-3399588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700000">
            <a:off x="14719004" y="6536811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8"/>
                </a:lnTo>
                <a:lnTo>
                  <a:pt x="0" y="7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700000">
            <a:off x="7541381" y="-4577427"/>
            <a:ext cx="12340580" cy="3298301"/>
          </a:xfrm>
          <a:custGeom>
            <a:avLst/>
            <a:gdLst/>
            <a:ahLst/>
            <a:cxnLst/>
            <a:rect r="r" b="b" t="t" l="l"/>
            <a:pathLst>
              <a:path h="3298301" w="12340580">
                <a:moveTo>
                  <a:pt x="0" y="0"/>
                </a:moveTo>
                <a:lnTo>
                  <a:pt x="12340580" y="0"/>
                </a:lnTo>
                <a:lnTo>
                  <a:pt x="12340580" y="3298300"/>
                </a:lnTo>
                <a:lnTo>
                  <a:pt x="0" y="3298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100000">
            <a:off x="-1809845" y="11496322"/>
            <a:ext cx="12340580" cy="3298301"/>
          </a:xfrm>
          <a:custGeom>
            <a:avLst/>
            <a:gdLst/>
            <a:ahLst/>
            <a:cxnLst/>
            <a:rect r="r" b="b" t="t" l="l"/>
            <a:pathLst>
              <a:path h="3298301" w="12340580">
                <a:moveTo>
                  <a:pt x="0" y="0"/>
                </a:moveTo>
                <a:lnTo>
                  <a:pt x="12340581" y="0"/>
                </a:lnTo>
                <a:lnTo>
                  <a:pt x="12340581" y="3298301"/>
                </a:lnTo>
                <a:lnTo>
                  <a:pt x="0" y="32983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320699" y="631442"/>
            <a:ext cx="14267201" cy="3361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true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Матеріали з популярізації медіаграмотності для вчителів</a:t>
            </a:r>
          </a:p>
          <a:p>
            <a:pPr algn="ctr">
              <a:lnSpc>
                <a:spcPts val="895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62850" y="4176636"/>
            <a:ext cx="18125150" cy="2877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26"/>
              </a:lnSpc>
            </a:pPr>
            <a:r>
              <a:rPr lang="en-US" sz="409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 сучасному світі, науковому, медіаграмотність є ключовим навиком для успішної соціалізації та самореалізації особистості. Ці рекомендації для прогресивних педагогів, щоб ефективно організувати навчальний процес з формування медіаграмотності учнів.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700000">
            <a:off x="-1732802" y="-321114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4" y="0"/>
                </a:lnTo>
                <a:lnTo>
                  <a:pt x="5523004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15970239" y="65097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8"/>
                </a:lnTo>
                <a:lnTo>
                  <a:pt x="0" y="7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508868" y="539039"/>
            <a:ext cx="11091886" cy="4657346"/>
            <a:chOff x="0" y="0"/>
            <a:chExt cx="967878" cy="406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67878" cy="406400"/>
            </a:xfrm>
            <a:custGeom>
              <a:avLst/>
              <a:gdLst/>
              <a:ahLst/>
              <a:cxnLst/>
              <a:rect r="r" b="b" t="t" l="l"/>
              <a:pathLst>
                <a:path h="406400" w="967878">
                  <a:moveTo>
                    <a:pt x="764678" y="0"/>
                  </a:moveTo>
                  <a:cubicBezTo>
                    <a:pt x="876902" y="0"/>
                    <a:pt x="967878" y="90976"/>
                    <a:pt x="967878" y="203200"/>
                  </a:cubicBezTo>
                  <a:cubicBezTo>
                    <a:pt x="967878" y="315424"/>
                    <a:pt x="876902" y="406400"/>
                    <a:pt x="7646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2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967878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872403" y="856922"/>
            <a:ext cx="4372754" cy="4657346"/>
          </a:xfrm>
          <a:custGeom>
            <a:avLst/>
            <a:gdLst/>
            <a:ahLst/>
            <a:cxnLst/>
            <a:rect r="r" b="b" t="t" l="l"/>
            <a:pathLst>
              <a:path h="4657346" w="4372754">
                <a:moveTo>
                  <a:pt x="0" y="0"/>
                </a:moveTo>
                <a:lnTo>
                  <a:pt x="4372754" y="0"/>
                </a:lnTo>
                <a:lnTo>
                  <a:pt x="4372754" y="4657346"/>
                </a:lnTo>
                <a:lnTo>
                  <a:pt x="0" y="465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508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4502226" y="856922"/>
            <a:ext cx="4372754" cy="4657346"/>
          </a:xfrm>
          <a:custGeom>
            <a:avLst/>
            <a:gdLst/>
            <a:ahLst/>
            <a:cxnLst/>
            <a:rect r="r" b="b" t="t" l="l"/>
            <a:pathLst>
              <a:path h="4657346" w="4372754">
                <a:moveTo>
                  <a:pt x="0" y="0"/>
                </a:moveTo>
                <a:lnTo>
                  <a:pt x="4372754" y="0"/>
                </a:lnTo>
                <a:lnTo>
                  <a:pt x="4372754" y="4657346"/>
                </a:lnTo>
                <a:lnTo>
                  <a:pt x="0" y="465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508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732404" y="710637"/>
            <a:ext cx="10644814" cy="4257925"/>
            <a:chOff x="0" y="0"/>
            <a:chExt cx="6350000" cy="254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2540000"/>
            </a:xfrm>
            <a:custGeom>
              <a:avLst/>
              <a:gdLst/>
              <a:ahLst/>
              <a:cxnLst/>
              <a:rect r="r" b="b" t="t" l="l"/>
              <a:pathLst>
                <a:path h="2540000" w="6350000">
                  <a:moveTo>
                    <a:pt x="0" y="1270000"/>
                  </a:move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6"/>
              <a:stretch>
                <a:fillRect l="0" t="-14062" r="0" b="-52499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8100000">
            <a:off x="-2041684" y="-4539363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769412">
            <a:off x="16437839" y="-18483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8"/>
                </a:lnTo>
                <a:lnTo>
                  <a:pt x="0" y="7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3" id="13"/>
          <p:cNvSpPr/>
          <p:nvPr/>
        </p:nvSpPr>
        <p:spPr>
          <a:xfrm rot="-5400000">
            <a:off x="4554404" y="7986658"/>
            <a:ext cx="3124200" cy="0"/>
          </a:xfrm>
          <a:prstGeom prst="line">
            <a:avLst/>
          </a:prstGeom>
          <a:ln cap="flat" w="47625">
            <a:solidFill>
              <a:srgbClr val="794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4" id="14"/>
          <p:cNvSpPr txBox="true"/>
          <p:nvPr/>
        </p:nvSpPr>
        <p:spPr>
          <a:xfrm rot="0">
            <a:off x="1272275" y="7038921"/>
            <a:ext cx="3947009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 b="true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І.Цілі: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88603" y="5543550"/>
            <a:ext cx="11102572" cy="424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Формування в учнів критичного мислення щодо медіаконтенту.</a:t>
            </a:r>
          </a:p>
          <a:p>
            <a:pPr algn="l" marL="647700" indent="-323850" lvl="1">
              <a:lnSpc>
                <a:spcPts val="42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Розвиток навичок аналізу та оцінки інформації з різних джерел.</a:t>
            </a:r>
          </a:p>
          <a:p>
            <a:pPr algn="l" marL="647700" indent="-323850" lvl="1">
              <a:lnSpc>
                <a:spcPts val="42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Навчання безпечної відповідальної поведінки в Інтернеті.</a:t>
            </a:r>
          </a:p>
          <a:p>
            <a:pPr algn="l" marL="647700" indent="-323850" lvl="1">
              <a:lnSpc>
                <a:spcPts val="4200"/>
              </a:lnSpc>
              <a:buAutoNum type="arabicPeriod" startAt="1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Засвоєння принципів створення та поширення власного медіаконтенту.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700000">
            <a:off x="-3374998" y="-2032881"/>
            <a:ext cx="6357339" cy="8633424"/>
          </a:xfrm>
          <a:custGeom>
            <a:avLst/>
            <a:gdLst/>
            <a:ahLst/>
            <a:cxnLst/>
            <a:rect r="r" b="b" t="t" l="l"/>
            <a:pathLst>
              <a:path h="8633424" w="6357339">
                <a:moveTo>
                  <a:pt x="0" y="0"/>
                </a:moveTo>
                <a:lnTo>
                  <a:pt x="6357339" y="0"/>
                </a:lnTo>
                <a:lnTo>
                  <a:pt x="6357339" y="8633423"/>
                </a:lnTo>
                <a:lnTo>
                  <a:pt x="0" y="8633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700000">
            <a:off x="14468802" y="-1829352"/>
            <a:ext cx="6357339" cy="8633424"/>
          </a:xfrm>
          <a:custGeom>
            <a:avLst/>
            <a:gdLst/>
            <a:ahLst/>
            <a:cxnLst/>
            <a:rect r="r" b="b" t="t" l="l"/>
            <a:pathLst>
              <a:path h="8633424" w="6357339">
                <a:moveTo>
                  <a:pt x="0" y="0"/>
                </a:moveTo>
                <a:lnTo>
                  <a:pt x="6357339" y="0"/>
                </a:lnTo>
                <a:lnTo>
                  <a:pt x="6357339" y="8633424"/>
                </a:lnTo>
                <a:lnTo>
                  <a:pt x="0" y="8633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100000">
            <a:off x="-3730541" y="-3561742"/>
            <a:ext cx="6357339" cy="8633424"/>
          </a:xfrm>
          <a:custGeom>
            <a:avLst/>
            <a:gdLst/>
            <a:ahLst/>
            <a:cxnLst/>
            <a:rect r="r" b="b" t="t" l="l"/>
            <a:pathLst>
              <a:path h="8633424" w="6357339">
                <a:moveTo>
                  <a:pt x="0" y="0"/>
                </a:moveTo>
                <a:lnTo>
                  <a:pt x="6357339" y="0"/>
                </a:lnTo>
                <a:lnTo>
                  <a:pt x="6357339" y="8633423"/>
                </a:lnTo>
                <a:lnTo>
                  <a:pt x="0" y="86334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100000">
            <a:off x="15749859" y="-3358213"/>
            <a:ext cx="6357339" cy="8633424"/>
          </a:xfrm>
          <a:custGeom>
            <a:avLst/>
            <a:gdLst/>
            <a:ahLst/>
            <a:cxnLst/>
            <a:rect r="r" b="b" t="t" l="l"/>
            <a:pathLst>
              <a:path h="8633424" w="6357339">
                <a:moveTo>
                  <a:pt x="0" y="0"/>
                </a:moveTo>
                <a:lnTo>
                  <a:pt x="6357339" y="0"/>
                </a:lnTo>
                <a:lnTo>
                  <a:pt x="6357339" y="8633424"/>
                </a:lnTo>
                <a:lnTo>
                  <a:pt x="0" y="8633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287490" y="-1899555"/>
            <a:ext cx="11713020" cy="5856510"/>
            <a:chOff x="0" y="0"/>
            <a:chExt cx="6350000" cy="3175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0" y="0"/>
                  </a:moveTo>
                  <a:cubicBezTo>
                    <a:pt x="0" y="1753870"/>
                    <a:pt x="1421130" y="3175000"/>
                    <a:pt x="3175000" y="3175000"/>
                  </a:cubicBezTo>
                  <a:cubicBezTo>
                    <a:pt x="4928870" y="3175000"/>
                    <a:pt x="6350000" y="1753870"/>
                    <a:pt x="6350000" y="0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623" r="0" b="-16626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5411955" y="4048760"/>
            <a:ext cx="7464090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b="true" sz="6399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Завдання: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511419" y="5648783"/>
            <a:ext cx="1080229" cy="1042421"/>
          </a:xfrm>
          <a:custGeom>
            <a:avLst/>
            <a:gdLst/>
            <a:ahLst/>
            <a:cxnLst/>
            <a:rect r="r" b="b" t="t" l="l"/>
            <a:pathLst>
              <a:path h="1042421" w="1080229">
                <a:moveTo>
                  <a:pt x="0" y="0"/>
                </a:moveTo>
                <a:lnTo>
                  <a:pt x="1080229" y="0"/>
                </a:lnTo>
                <a:lnTo>
                  <a:pt x="1080229" y="1042421"/>
                </a:lnTo>
                <a:lnTo>
                  <a:pt x="0" y="10424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485637" y="5685191"/>
            <a:ext cx="967841" cy="969604"/>
          </a:xfrm>
          <a:custGeom>
            <a:avLst/>
            <a:gdLst/>
            <a:ahLst/>
            <a:cxnLst/>
            <a:rect r="r" b="b" t="t" l="l"/>
            <a:pathLst>
              <a:path h="969604" w="967841">
                <a:moveTo>
                  <a:pt x="0" y="0"/>
                </a:moveTo>
                <a:lnTo>
                  <a:pt x="967842" y="0"/>
                </a:lnTo>
                <a:lnTo>
                  <a:pt x="967842" y="969605"/>
                </a:lnTo>
                <a:lnTo>
                  <a:pt x="0" y="969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287490" y="5578446"/>
            <a:ext cx="1140207" cy="1183094"/>
          </a:xfrm>
          <a:custGeom>
            <a:avLst/>
            <a:gdLst/>
            <a:ahLst/>
            <a:cxnLst/>
            <a:rect r="r" b="b" t="t" l="l"/>
            <a:pathLst>
              <a:path h="1183094" w="1140207">
                <a:moveTo>
                  <a:pt x="0" y="0"/>
                </a:moveTo>
                <a:lnTo>
                  <a:pt x="1140207" y="0"/>
                </a:lnTo>
                <a:lnTo>
                  <a:pt x="1140207" y="1183095"/>
                </a:lnTo>
                <a:lnTo>
                  <a:pt x="0" y="11830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62168" y="6960464"/>
            <a:ext cx="5247673" cy="1180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0"/>
              </a:lnSpc>
            </a:pPr>
            <a:r>
              <a:rPr lang="en-US" sz="337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Визначити рівень медіаграмотності учнів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635224" y="6968245"/>
            <a:ext cx="4668667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Розробити індивідуальні та групові завдання з урахуванням вікових особливостей.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627741" y="6969989"/>
            <a:ext cx="4668667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Залучити різноманітні методи та форми навчання (ігри, проекти, дискусії, практичні заняття )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0677500" y="3937909"/>
            <a:ext cx="5632736" cy="4657346"/>
            <a:chOff x="0" y="0"/>
            <a:chExt cx="491513" cy="406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1513" cy="406400"/>
            </a:xfrm>
            <a:custGeom>
              <a:avLst/>
              <a:gdLst/>
              <a:ahLst/>
              <a:cxnLst/>
              <a:rect r="r" b="b" t="t" l="l"/>
              <a:pathLst>
                <a:path h="406400" w="491513">
                  <a:moveTo>
                    <a:pt x="288313" y="0"/>
                  </a:moveTo>
                  <a:cubicBezTo>
                    <a:pt x="400537" y="0"/>
                    <a:pt x="491513" y="90976"/>
                    <a:pt x="491513" y="203200"/>
                  </a:cubicBezTo>
                  <a:cubicBezTo>
                    <a:pt x="491513" y="315424"/>
                    <a:pt x="400537" y="406400"/>
                    <a:pt x="28831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2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1513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2700000">
            <a:off x="-1732802" y="-321114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4" y="0"/>
                </a:lnTo>
                <a:lnTo>
                  <a:pt x="5523004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700000">
            <a:off x="13833691" y="-3720816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100000">
            <a:off x="-2041684" y="-4539363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100000">
            <a:off x="15161904" y="-4029697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5400000">
            <a:off x="2692507" y="3937909"/>
            <a:ext cx="5632736" cy="4657346"/>
            <a:chOff x="0" y="0"/>
            <a:chExt cx="491513" cy="406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91513" cy="406400"/>
            </a:xfrm>
            <a:custGeom>
              <a:avLst/>
              <a:gdLst/>
              <a:ahLst/>
              <a:cxnLst/>
              <a:rect r="r" b="b" t="t" l="l"/>
              <a:pathLst>
                <a:path h="406400" w="491513">
                  <a:moveTo>
                    <a:pt x="288313" y="0"/>
                  </a:moveTo>
                  <a:cubicBezTo>
                    <a:pt x="400537" y="0"/>
                    <a:pt x="491513" y="90976"/>
                    <a:pt x="491513" y="203200"/>
                  </a:cubicBezTo>
                  <a:cubicBezTo>
                    <a:pt x="491513" y="315424"/>
                    <a:pt x="400537" y="406400"/>
                    <a:pt x="28831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2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491513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4298772" y="1460124"/>
            <a:ext cx="9626740" cy="1094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b="true" sz="6399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Завдання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2803077" y="3887987"/>
            <a:ext cx="1381582" cy="1255513"/>
          </a:xfrm>
          <a:custGeom>
            <a:avLst/>
            <a:gdLst/>
            <a:ahLst/>
            <a:cxnLst/>
            <a:rect r="r" b="b" t="t" l="l"/>
            <a:pathLst>
              <a:path h="1255513" w="1381582">
                <a:moveTo>
                  <a:pt x="0" y="0"/>
                </a:moveTo>
                <a:lnTo>
                  <a:pt x="1381582" y="0"/>
                </a:lnTo>
                <a:lnTo>
                  <a:pt x="1381582" y="1255513"/>
                </a:lnTo>
                <a:lnTo>
                  <a:pt x="0" y="12555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932727" y="3742632"/>
            <a:ext cx="1400868" cy="1400868"/>
          </a:xfrm>
          <a:custGeom>
            <a:avLst/>
            <a:gdLst/>
            <a:ahLst/>
            <a:cxnLst/>
            <a:rect r="r" b="b" t="t" l="l"/>
            <a:pathLst>
              <a:path h="1400868" w="1400868">
                <a:moveTo>
                  <a:pt x="0" y="0"/>
                </a:moveTo>
                <a:lnTo>
                  <a:pt x="1400868" y="0"/>
                </a:lnTo>
                <a:lnTo>
                  <a:pt x="1400868" y="1400868"/>
                </a:lnTo>
                <a:lnTo>
                  <a:pt x="0" y="1400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557436" y="5282508"/>
            <a:ext cx="4151450" cy="264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Забезпечити доступ до актуальних та достовірних інформаційних ресурсів.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165195" y="5447432"/>
            <a:ext cx="4668667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Створити безпечне та підтримуюче навчальне середовище.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700000">
            <a:off x="-1732802" y="-321114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4" y="0"/>
                </a:lnTo>
                <a:lnTo>
                  <a:pt x="5523004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-2041684" y="-4539363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100000">
            <a:off x="-2481141" y="7372688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630587">
            <a:off x="-2231205" y="7840288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921703" y="1921203"/>
            <a:ext cx="7650601" cy="7650601"/>
            <a:chOff x="0" y="0"/>
            <a:chExt cx="6355080" cy="63550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C9D00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4636451" y="4150653"/>
            <a:ext cx="2570504" cy="2570504"/>
          </a:xfrm>
          <a:custGeom>
            <a:avLst/>
            <a:gdLst/>
            <a:ahLst/>
            <a:cxnLst/>
            <a:rect r="r" b="b" t="t" l="l"/>
            <a:pathLst>
              <a:path h="2570504" w="2570504">
                <a:moveTo>
                  <a:pt x="0" y="0"/>
                </a:moveTo>
                <a:lnTo>
                  <a:pt x="2570504" y="0"/>
                </a:lnTo>
                <a:lnTo>
                  <a:pt x="2570504" y="2570504"/>
                </a:lnTo>
                <a:lnTo>
                  <a:pt x="0" y="25705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289690" y="4059013"/>
            <a:ext cx="2459402" cy="2459402"/>
          </a:xfrm>
          <a:custGeom>
            <a:avLst/>
            <a:gdLst/>
            <a:ahLst/>
            <a:cxnLst/>
            <a:rect r="r" b="b" t="t" l="l"/>
            <a:pathLst>
              <a:path h="2459402" w="2459402">
                <a:moveTo>
                  <a:pt x="0" y="0"/>
                </a:moveTo>
                <a:lnTo>
                  <a:pt x="2459402" y="0"/>
                </a:lnTo>
                <a:lnTo>
                  <a:pt x="2459402" y="2459402"/>
                </a:lnTo>
                <a:lnTo>
                  <a:pt x="0" y="24594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700000">
            <a:off x="8710381" y="-3921524"/>
            <a:ext cx="12340580" cy="3298301"/>
          </a:xfrm>
          <a:custGeom>
            <a:avLst/>
            <a:gdLst/>
            <a:ahLst/>
            <a:cxnLst/>
            <a:rect r="r" b="b" t="t" l="l"/>
            <a:pathLst>
              <a:path h="3298301" w="12340580">
                <a:moveTo>
                  <a:pt x="0" y="0"/>
                </a:moveTo>
                <a:lnTo>
                  <a:pt x="12340580" y="0"/>
                </a:lnTo>
                <a:lnTo>
                  <a:pt x="12340580" y="3298300"/>
                </a:lnTo>
                <a:lnTo>
                  <a:pt x="0" y="32983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2700000">
            <a:off x="8353576" y="11057676"/>
            <a:ext cx="11909281" cy="2336968"/>
          </a:xfrm>
          <a:custGeom>
            <a:avLst/>
            <a:gdLst/>
            <a:ahLst/>
            <a:cxnLst/>
            <a:rect r="r" b="b" t="t" l="l"/>
            <a:pathLst>
              <a:path h="2336968" w="11909281">
                <a:moveTo>
                  <a:pt x="0" y="0"/>
                </a:moveTo>
                <a:lnTo>
                  <a:pt x="11909281" y="0"/>
                </a:lnTo>
                <a:lnTo>
                  <a:pt x="11909281" y="2336967"/>
                </a:lnTo>
                <a:lnTo>
                  <a:pt x="0" y="2336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41135" r="-3621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056525" y="4666724"/>
            <a:ext cx="1730355" cy="1730355"/>
          </a:xfrm>
          <a:custGeom>
            <a:avLst/>
            <a:gdLst/>
            <a:ahLst/>
            <a:cxnLst/>
            <a:rect r="r" b="b" t="t" l="l"/>
            <a:pathLst>
              <a:path h="1730355" w="1730355">
                <a:moveTo>
                  <a:pt x="0" y="0"/>
                </a:moveTo>
                <a:lnTo>
                  <a:pt x="1730355" y="0"/>
                </a:lnTo>
                <a:lnTo>
                  <a:pt x="1730355" y="1730355"/>
                </a:lnTo>
                <a:lnTo>
                  <a:pt x="0" y="17303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794110" y="4510521"/>
            <a:ext cx="1556387" cy="1556387"/>
          </a:xfrm>
          <a:custGeom>
            <a:avLst/>
            <a:gdLst/>
            <a:ahLst/>
            <a:cxnLst/>
            <a:rect r="r" b="b" t="t" l="l"/>
            <a:pathLst>
              <a:path h="1556387" w="1556387">
                <a:moveTo>
                  <a:pt x="0" y="0"/>
                </a:moveTo>
                <a:lnTo>
                  <a:pt x="1556387" y="0"/>
                </a:lnTo>
                <a:lnTo>
                  <a:pt x="1556387" y="1556387"/>
                </a:lnTo>
                <a:lnTo>
                  <a:pt x="0" y="15563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499591" y="4303810"/>
            <a:ext cx="4494825" cy="243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4"/>
              </a:lnSpc>
            </a:pPr>
            <a:r>
              <a:rPr lang="en-US" b="true" sz="5354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ІІ. Методи та форми роботи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4345445"/>
            <a:ext cx="3930709" cy="1659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b="true" sz="4799">
                <a:solidFill>
                  <a:srgbClr val="3C9D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Теоретичні поняття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493756" y="4859160"/>
            <a:ext cx="3930709" cy="1659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b="true" sz="4799">
                <a:solidFill>
                  <a:srgbClr val="3C9D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Практичні заняття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700000">
            <a:off x="-1732802" y="-321114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4" y="0"/>
                </a:lnTo>
                <a:lnTo>
                  <a:pt x="5523004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15970239" y="65097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8"/>
                </a:lnTo>
                <a:lnTo>
                  <a:pt x="0" y="7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598057" y="1486613"/>
            <a:ext cx="11091886" cy="4657346"/>
            <a:chOff x="0" y="0"/>
            <a:chExt cx="967878" cy="406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67878" cy="406400"/>
            </a:xfrm>
            <a:custGeom>
              <a:avLst/>
              <a:gdLst/>
              <a:ahLst/>
              <a:cxnLst/>
              <a:rect r="r" b="b" t="t" l="l"/>
              <a:pathLst>
                <a:path h="406400" w="967878">
                  <a:moveTo>
                    <a:pt x="764678" y="0"/>
                  </a:moveTo>
                  <a:cubicBezTo>
                    <a:pt x="876902" y="0"/>
                    <a:pt x="967878" y="90976"/>
                    <a:pt x="967878" y="203200"/>
                  </a:cubicBezTo>
                  <a:cubicBezTo>
                    <a:pt x="967878" y="315424"/>
                    <a:pt x="876902" y="406400"/>
                    <a:pt x="7646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BC2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967878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9054811" y="1846214"/>
            <a:ext cx="4372754" cy="4657346"/>
          </a:xfrm>
          <a:custGeom>
            <a:avLst/>
            <a:gdLst/>
            <a:ahLst/>
            <a:cxnLst/>
            <a:rect r="r" b="b" t="t" l="l"/>
            <a:pathLst>
              <a:path h="4657346" w="4372754">
                <a:moveTo>
                  <a:pt x="0" y="0"/>
                </a:moveTo>
                <a:lnTo>
                  <a:pt x="4372754" y="0"/>
                </a:lnTo>
                <a:lnTo>
                  <a:pt x="4372754" y="4657346"/>
                </a:lnTo>
                <a:lnTo>
                  <a:pt x="0" y="465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508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4682057" y="1846214"/>
            <a:ext cx="4372754" cy="4657346"/>
          </a:xfrm>
          <a:custGeom>
            <a:avLst/>
            <a:gdLst/>
            <a:ahLst/>
            <a:cxnLst/>
            <a:rect r="r" b="b" t="t" l="l"/>
            <a:pathLst>
              <a:path h="4657346" w="4372754">
                <a:moveTo>
                  <a:pt x="0" y="0"/>
                </a:moveTo>
                <a:lnTo>
                  <a:pt x="4372754" y="0"/>
                </a:lnTo>
                <a:lnTo>
                  <a:pt x="4372754" y="4657346"/>
                </a:lnTo>
                <a:lnTo>
                  <a:pt x="0" y="465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508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3821593" y="1686323"/>
            <a:ext cx="10644814" cy="4257925"/>
            <a:chOff x="0" y="0"/>
            <a:chExt cx="6350000" cy="254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2540000"/>
            </a:xfrm>
            <a:custGeom>
              <a:avLst/>
              <a:gdLst/>
              <a:ahLst/>
              <a:cxnLst/>
              <a:rect r="r" b="b" t="t" l="l"/>
              <a:pathLst>
                <a:path h="2540000" w="6350000">
                  <a:moveTo>
                    <a:pt x="0" y="1270000"/>
                  </a:move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6"/>
              <a:stretch>
                <a:fillRect l="0" t="-42343" r="0" b="-42343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8100000">
            <a:off x="-2041684" y="-4539363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769412">
            <a:off x="16437839" y="-18483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8"/>
                </a:lnTo>
                <a:lnTo>
                  <a:pt x="0" y="7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120322" y="57150"/>
            <a:ext cx="8418434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b="true" sz="6399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Теоретичні поняття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563785" y="6806725"/>
            <a:ext cx="929830" cy="929830"/>
          </a:xfrm>
          <a:custGeom>
            <a:avLst/>
            <a:gdLst/>
            <a:ahLst/>
            <a:cxnLst/>
            <a:rect r="r" b="b" t="t" l="l"/>
            <a:pathLst>
              <a:path h="929830" w="929830">
                <a:moveTo>
                  <a:pt x="0" y="0"/>
                </a:moveTo>
                <a:lnTo>
                  <a:pt x="929830" y="0"/>
                </a:lnTo>
                <a:lnTo>
                  <a:pt x="929830" y="929829"/>
                </a:lnTo>
                <a:lnTo>
                  <a:pt x="0" y="929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619748" y="6806725"/>
            <a:ext cx="929830" cy="929830"/>
          </a:xfrm>
          <a:custGeom>
            <a:avLst/>
            <a:gdLst/>
            <a:ahLst/>
            <a:cxnLst/>
            <a:rect r="r" b="b" t="t" l="l"/>
            <a:pathLst>
              <a:path h="929830" w="929830">
                <a:moveTo>
                  <a:pt x="0" y="0"/>
                </a:moveTo>
                <a:lnTo>
                  <a:pt x="929829" y="0"/>
                </a:lnTo>
                <a:lnTo>
                  <a:pt x="929829" y="929829"/>
                </a:lnTo>
                <a:lnTo>
                  <a:pt x="0" y="929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209804" y="6629400"/>
            <a:ext cx="929830" cy="929830"/>
          </a:xfrm>
          <a:custGeom>
            <a:avLst/>
            <a:gdLst/>
            <a:ahLst/>
            <a:cxnLst/>
            <a:rect r="r" b="b" t="t" l="l"/>
            <a:pathLst>
              <a:path h="929830" w="929830">
                <a:moveTo>
                  <a:pt x="0" y="0"/>
                </a:moveTo>
                <a:lnTo>
                  <a:pt x="929830" y="0"/>
                </a:lnTo>
                <a:lnTo>
                  <a:pt x="929830" y="929830"/>
                </a:lnTo>
                <a:lnTo>
                  <a:pt x="0" y="929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477406" y="6572250"/>
            <a:ext cx="4871791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Лекції та бесіди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розгляд основних понять медіаграмотності, аналіз різних типів медіа, обговорення етичних аспектів використання медіа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750323" y="6700139"/>
            <a:ext cx="4326131" cy="318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Презентації та відеоролики: 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візуалізація інформації, демонстрація практичних прикладів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273975" y="6572250"/>
            <a:ext cx="3985325" cy="318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Рольові iгри: 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моделювання ситуацій, повєязаних з медіаспоживанням та медіавідтворенням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700000">
            <a:off x="-1732802" y="-321114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4" y="0"/>
                </a:lnTo>
                <a:lnTo>
                  <a:pt x="5523004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15970239" y="65097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8"/>
                </a:lnTo>
                <a:lnTo>
                  <a:pt x="0" y="7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66002" y="1486613"/>
            <a:ext cx="4372754" cy="4657346"/>
          </a:xfrm>
          <a:custGeom>
            <a:avLst/>
            <a:gdLst/>
            <a:ahLst/>
            <a:cxnLst/>
            <a:rect r="r" b="b" t="t" l="l"/>
            <a:pathLst>
              <a:path h="4657346" w="4372754">
                <a:moveTo>
                  <a:pt x="0" y="0"/>
                </a:moveTo>
                <a:lnTo>
                  <a:pt x="4372754" y="0"/>
                </a:lnTo>
                <a:lnTo>
                  <a:pt x="4372754" y="4657346"/>
                </a:lnTo>
                <a:lnTo>
                  <a:pt x="0" y="465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50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4771246" y="1486613"/>
            <a:ext cx="4372754" cy="4657346"/>
          </a:xfrm>
          <a:custGeom>
            <a:avLst/>
            <a:gdLst/>
            <a:ahLst/>
            <a:cxnLst/>
            <a:rect r="r" b="b" t="t" l="l"/>
            <a:pathLst>
              <a:path h="4657346" w="4372754">
                <a:moveTo>
                  <a:pt x="0" y="0"/>
                </a:moveTo>
                <a:lnTo>
                  <a:pt x="4372754" y="0"/>
                </a:lnTo>
                <a:lnTo>
                  <a:pt x="4372754" y="4657346"/>
                </a:lnTo>
                <a:lnTo>
                  <a:pt x="0" y="4657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6508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227585" y="683123"/>
            <a:ext cx="5654452" cy="5265966"/>
            <a:chOff x="0" y="0"/>
            <a:chExt cx="6350000" cy="59137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5913727"/>
            </a:xfrm>
            <a:custGeom>
              <a:avLst/>
              <a:gdLst/>
              <a:ahLst/>
              <a:cxnLst/>
              <a:rect r="r" b="b" t="t" l="l"/>
              <a:pathLst>
                <a:path h="5913727" w="6350000">
                  <a:moveTo>
                    <a:pt x="0" y="2956864"/>
                  </a:moveTo>
                  <a:cubicBezTo>
                    <a:pt x="0" y="1324675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1324675"/>
                    <a:pt x="6350000" y="2956864"/>
                  </a:cubicBezTo>
                  <a:cubicBezTo>
                    <a:pt x="6350000" y="4589052"/>
                    <a:pt x="5781040" y="5913727"/>
                    <a:pt x="5080000" y="5913727"/>
                  </a:cubicBezTo>
                  <a:lnTo>
                    <a:pt x="1270000" y="5913727"/>
                  </a:lnTo>
                  <a:cubicBezTo>
                    <a:pt x="568960" y="5913727"/>
                    <a:pt x="0" y="4589052"/>
                    <a:pt x="0" y="2956864"/>
                  </a:cubicBezTo>
                  <a:close/>
                </a:path>
              </a:pathLst>
            </a:custGeom>
            <a:blipFill>
              <a:blip r:embed="rId6"/>
              <a:stretch>
                <a:fillRect l="0" t="-18176" r="0" b="-18176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8100000">
            <a:off x="-2041684" y="-4539363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2769412">
            <a:off x="16437839" y="-18483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8"/>
                </a:lnTo>
                <a:lnTo>
                  <a:pt x="0" y="75003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2971800"/>
            <a:ext cx="929830" cy="929830"/>
          </a:xfrm>
          <a:custGeom>
            <a:avLst/>
            <a:gdLst/>
            <a:ahLst/>
            <a:cxnLst/>
            <a:rect r="r" b="b" t="t" l="l"/>
            <a:pathLst>
              <a:path h="929830" w="929830">
                <a:moveTo>
                  <a:pt x="0" y="0"/>
                </a:moveTo>
                <a:lnTo>
                  <a:pt x="929830" y="0"/>
                </a:lnTo>
                <a:lnTo>
                  <a:pt x="929830" y="929830"/>
                </a:lnTo>
                <a:lnTo>
                  <a:pt x="0" y="929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723420" y="6909802"/>
            <a:ext cx="929830" cy="929830"/>
          </a:xfrm>
          <a:custGeom>
            <a:avLst/>
            <a:gdLst/>
            <a:ahLst/>
            <a:cxnLst/>
            <a:rect r="r" b="b" t="t" l="l"/>
            <a:pathLst>
              <a:path h="929830" w="929830">
                <a:moveTo>
                  <a:pt x="0" y="0"/>
                </a:moveTo>
                <a:lnTo>
                  <a:pt x="929830" y="0"/>
                </a:lnTo>
                <a:lnTo>
                  <a:pt x="929830" y="929829"/>
                </a:lnTo>
                <a:lnTo>
                  <a:pt x="0" y="929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329539" y="6324247"/>
            <a:ext cx="929830" cy="929830"/>
          </a:xfrm>
          <a:custGeom>
            <a:avLst/>
            <a:gdLst/>
            <a:ahLst/>
            <a:cxnLst/>
            <a:rect r="r" b="b" t="t" l="l"/>
            <a:pathLst>
              <a:path h="929830" w="929830">
                <a:moveTo>
                  <a:pt x="0" y="0"/>
                </a:moveTo>
                <a:lnTo>
                  <a:pt x="929830" y="0"/>
                </a:lnTo>
                <a:lnTo>
                  <a:pt x="929830" y="929829"/>
                </a:lnTo>
                <a:lnTo>
                  <a:pt x="0" y="929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120322" y="57150"/>
            <a:ext cx="8418434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b="true" sz="6399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Практичні завдання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53556" y="2914650"/>
            <a:ext cx="4750180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Аналіз медіатекстів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розбір новин, рекламних роликів, фільмів, постів у соцмережах на предмет достовірності, упередженості маніпуляцій.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130415" y="6267097"/>
            <a:ext cx="4924396" cy="424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Створення медіапродуктів: 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підготовка власних новинних репортажів, створення відеороликів, розробка презентцій, ведення відеоблогів</a:t>
            </a:r>
          </a:p>
          <a:p>
            <a:pPr algn="l">
              <a:lnSpc>
                <a:spcPts val="420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0427874" y="6268807"/>
            <a:ext cx="3985325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Веб- квести: 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пошук інформації в Інтернеті з використанням різних стратегій, розвиток навичок оцінки джерел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2113091" y="1719786"/>
            <a:ext cx="929830" cy="929830"/>
          </a:xfrm>
          <a:custGeom>
            <a:avLst/>
            <a:gdLst/>
            <a:ahLst/>
            <a:cxnLst/>
            <a:rect r="r" b="b" t="t" l="l"/>
            <a:pathLst>
              <a:path h="929830" w="929830">
                <a:moveTo>
                  <a:pt x="0" y="0"/>
                </a:moveTo>
                <a:lnTo>
                  <a:pt x="929829" y="0"/>
                </a:lnTo>
                <a:lnTo>
                  <a:pt x="929829" y="929830"/>
                </a:lnTo>
                <a:lnTo>
                  <a:pt x="0" y="929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3273975" y="1662636"/>
            <a:ext cx="3985325" cy="424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Онлайн симуляції: </a:t>
            </a: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моделювання реальних ситуацій у віртуальному середовищі(наприклад: безпечна поведінка в Інтернеті)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700000">
            <a:off x="-1732802" y="-3211149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4" y="0"/>
                </a:lnTo>
                <a:lnTo>
                  <a:pt x="5523004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100000">
            <a:off x="-2041684" y="-4539363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100000">
            <a:off x="-2481141" y="7372688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630587">
            <a:off x="-2231205" y="7840288"/>
            <a:ext cx="5523005" cy="7500377"/>
          </a:xfrm>
          <a:custGeom>
            <a:avLst/>
            <a:gdLst/>
            <a:ahLst/>
            <a:cxnLst/>
            <a:rect r="r" b="b" t="t" l="l"/>
            <a:pathLst>
              <a:path h="7500377" w="5523005">
                <a:moveTo>
                  <a:pt x="0" y="0"/>
                </a:moveTo>
                <a:lnTo>
                  <a:pt x="5523005" y="0"/>
                </a:lnTo>
                <a:lnTo>
                  <a:pt x="5523005" y="7500377"/>
                </a:lnTo>
                <a:lnTo>
                  <a:pt x="0" y="7500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5921703" y="1921203"/>
            <a:ext cx="6444595" cy="6444595"/>
            <a:chOff x="0" y="0"/>
            <a:chExt cx="6355080" cy="63550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5080" cy="6355080"/>
            </a:xfrm>
            <a:custGeom>
              <a:avLst/>
              <a:gdLst/>
              <a:ahLst/>
              <a:cxnLst/>
              <a:rect r="r" b="b" t="t" l="l"/>
              <a:pathLst>
                <a:path h="6355080" w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C9D00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5633161" y="6160650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643230" y="2089810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643230" y="5857130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2199690" y="1128360"/>
            <a:ext cx="4733341" cy="1856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78"/>
              </a:lnSpc>
            </a:pPr>
            <a:r>
              <a:rPr lang="en-US" b="true" sz="3556">
                <a:solidFill>
                  <a:srgbClr val="3C9D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Соціальні мережі (з обмеженнями контролем)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643230" y="8308230"/>
            <a:ext cx="4499399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інструменти для створення власного контенту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2700000">
            <a:off x="8710381" y="-3921524"/>
            <a:ext cx="12340580" cy="3298301"/>
          </a:xfrm>
          <a:custGeom>
            <a:avLst/>
            <a:gdLst/>
            <a:ahLst/>
            <a:cxnLst/>
            <a:rect r="r" b="b" t="t" l="l"/>
            <a:pathLst>
              <a:path h="3298301" w="12340580">
                <a:moveTo>
                  <a:pt x="0" y="0"/>
                </a:moveTo>
                <a:lnTo>
                  <a:pt x="12340580" y="0"/>
                </a:lnTo>
                <a:lnTo>
                  <a:pt x="12340580" y="3298300"/>
                </a:lnTo>
                <a:lnTo>
                  <a:pt x="0" y="32983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2700000">
            <a:off x="8353576" y="11057676"/>
            <a:ext cx="11909281" cy="2336968"/>
          </a:xfrm>
          <a:custGeom>
            <a:avLst/>
            <a:gdLst/>
            <a:ahLst/>
            <a:cxnLst/>
            <a:rect r="r" b="b" t="t" l="l"/>
            <a:pathLst>
              <a:path h="2336968" w="11909281">
                <a:moveTo>
                  <a:pt x="0" y="0"/>
                </a:moveTo>
                <a:lnTo>
                  <a:pt x="11909281" y="0"/>
                </a:lnTo>
                <a:lnTo>
                  <a:pt x="11909281" y="2336967"/>
                </a:lnTo>
                <a:lnTo>
                  <a:pt x="0" y="2336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-41135" r="-3621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78729">
            <a:off x="5324280" y="2342405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542881" y="2715810"/>
            <a:ext cx="1360868" cy="1264370"/>
          </a:xfrm>
          <a:custGeom>
            <a:avLst/>
            <a:gdLst/>
            <a:ahLst/>
            <a:cxnLst/>
            <a:rect r="r" b="b" t="t" l="l"/>
            <a:pathLst>
              <a:path h="1264370" w="1360868">
                <a:moveTo>
                  <a:pt x="0" y="0"/>
                </a:moveTo>
                <a:lnTo>
                  <a:pt x="1360868" y="0"/>
                </a:lnTo>
                <a:lnTo>
                  <a:pt x="1360868" y="1264370"/>
                </a:lnTo>
                <a:lnTo>
                  <a:pt x="0" y="1264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977455" y="6493918"/>
            <a:ext cx="1368813" cy="1346414"/>
          </a:xfrm>
          <a:custGeom>
            <a:avLst/>
            <a:gdLst/>
            <a:ahLst/>
            <a:cxnLst/>
            <a:rect r="r" b="b" t="t" l="l"/>
            <a:pathLst>
              <a:path h="1346414" w="1368813">
                <a:moveTo>
                  <a:pt x="0" y="0"/>
                </a:moveTo>
                <a:lnTo>
                  <a:pt x="1368812" y="0"/>
                </a:lnTo>
                <a:lnTo>
                  <a:pt x="1368812" y="1346414"/>
                </a:lnTo>
                <a:lnTo>
                  <a:pt x="0" y="1346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049282" y="2501657"/>
            <a:ext cx="1317015" cy="1300552"/>
          </a:xfrm>
          <a:custGeom>
            <a:avLst/>
            <a:gdLst/>
            <a:ahLst/>
            <a:cxnLst/>
            <a:rect r="r" b="b" t="t" l="l"/>
            <a:pathLst>
              <a:path h="1300552" w="1317015">
                <a:moveTo>
                  <a:pt x="0" y="0"/>
                </a:moveTo>
                <a:lnTo>
                  <a:pt x="1317015" y="0"/>
                </a:lnTo>
                <a:lnTo>
                  <a:pt x="1317015" y="1300553"/>
                </a:lnTo>
                <a:lnTo>
                  <a:pt x="0" y="13005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134318" y="6267921"/>
            <a:ext cx="1231979" cy="1210420"/>
          </a:xfrm>
          <a:custGeom>
            <a:avLst/>
            <a:gdLst/>
            <a:ahLst/>
            <a:cxnLst/>
            <a:rect r="r" b="b" t="t" l="l"/>
            <a:pathLst>
              <a:path h="1210420" w="1231979">
                <a:moveTo>
                  <a:pt x="0" y="0"/>
                </a:moveTo>
                <a:lnTo>
                  <a:pt x="1231979" y="0"/>
                </a:lnTo>
                <a:lnTo>
                  <a:pt x="1231979" y="1210419"/>
                </a:lnTo>
                <a:lnTo>
                  <a:pt x="0" y="121041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528099" y="4409330"/>
            <a:ext cx="7464090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b="true" sz="6399">
                <a:solidFill>
                  <a:srgbClr val="3C9D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ІІІ.Ресурси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02452" y="6084450"/>
            <a:ext cx="3930709" cy="208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b="true" sz="3999">
                <a:solidFill>
                  <a:srgbClr val="3C9D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Освітні платформи та веб-сайти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983098" y="5304680"/>
            <a:ext cx="5304902" cy="279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b="true" sz="3999">
                <a:solidFill>
                  <a:srgbClr val="3C9D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Програмне забезпечення для редагування відео і аудіо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667806" y="8439150"/>
            <a:ext cx="449939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Матеріали з медіаграмотності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161795" y="3313955"/>
            <a:ext cx="4499399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Платформи для обміну досвідом та створення медіапродуктів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3328060"/>
            <a:ext cx="4499399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доступ до різноманітних медіатекстів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18854" y="1854528"/>
            <a:ext cx="4604461" cy="1227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b="true" sz="3549">
                <a:solidFill>
                  <a:srgbClr val="3C9D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Онлайн бібліотеки і архіви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DAGiWVH8vnI</dc:identifier>
  <dcterms:modified xsi:type="dcterms:W3CDTF">2011-08-01T06:04:30Z</dcterms:modified>
  <cp:revision>1</cp:revision>
  <dc:title>Матеріали з популярізації медіаграмотності для вчителів</dc:title>
</cp:coreProperties>
</file>