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69" r:id="rId6"/>
    <p:sldId id="268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FB88-91E0-49E3-8D31-7C46204A301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7BBB-4A85-4014-AD61-27B12FD0E0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8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7BBB-4A85-4014-AD61-27B12FD0E07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66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55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8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37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2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26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45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7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76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4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9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88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7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7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10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92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95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64EF-0D2B-4461-A11A-3F3B4753E63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5336-8851-407F-B99E-DC4945280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68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054" y="237392"/>
            <a:ext cx="10058400" cy="3385039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STEAM</a:t>
            </a:r>
            <a:r>
              <a:rPr lang="uk-UA" sz="9600" b="1" dirty="0"/>
              <a:t>-освіта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4323" y="4994031"/>
            <a:ext cx="6617676" cy="170570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Підготувала вихователь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групи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«Перлинка»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ЗПШ «Еврика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Орлова Віта Вікторівна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71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F7D76-9613-4D76-AC78-7E6484F8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100264"/>
            <a:ext cx="10158663" cy="195713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Конструювання із </a:t>
            </a:r>
            <a:r>
              <a:rPr lang="uk-UA" b="1" dirty="0" err="1">
                <a:solidFill>
                  <a:srgbClr val="FFFF00"/>
                </a:solidFill>
              </a:rPr>
              <a:t>бросового</a:t>
            </a:r>
            <a:r>
              <a:rPr lang="uk-UA" b="1" dirty="0">
                <a:solidFill>
                  <a:srgbClr val="FFFF00"/>
                </a:solidFill>
              </a:rPr>
              <a:t> матеріалу «веселі </a:t>
            </a:r>
            <a:r>
              <a:rPr lang="uk-UA" b="1" dirty="0" err="1">
                <a:solidFill>
                  <a:srgbClr val="FFFF00"/>
                </a:solidFill>
              </a:rPr>
              <a:t>монстрики</a:t>
            </a:r>
            <a:r>
              <a:rPr lang="uk-UA" b="1" dirty="0">
                <a:solidFill>
                  <a:srgbClr val="FFFF00"/>
                </a:solidFill>
              </a:rPr>
              <a:t>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FEC497-18CF-449A-9683-6C4F52E34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19" y="2057401"/>
            <a:ext cx="3507457" cy="4756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3B81D-F020-410A-92B3-3A2D4875F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" y="332875"/>
            <a:ext cx="2051384" cy="2735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D9B29-AD7D-44F0-96CC-E8E4C5912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69" y="1913022"/>
            <a:ext cx="2791327" cy="372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296C1D-F81D-4C3C-9E3F-3005CD653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94" y="2939715"/>
            <a:ext cx="2791328" cy="3721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9DB57E-9C3C-4032-B9DB-69E40E57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4" y="3732086"/>
            <a:ext cx="1865647" cy="2691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70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C949B-C327-4D15-BF7A-90F931E4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4977"/>
            <a:ext cx="8610600" cy="1802424"/>
          </a:xfrm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</a:rPr>
              <a:t>Лабораторія доктора Макса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1F2FFD-D744-4874-8B9A-B00D038DE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5" y="898357"/>
            <a:ext cx="3081588" cy="5478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32CEF-A258-4D25-A82D-9462D744B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21" y="2100513"/>
            <a:ext cx="2558215" cy="4547937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8626F-FD78-465D-B8AF-6461D2283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01" y="1884217"/>
            <a:ext cx="2711398" cy="3837527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9384B8-1221-4C27-B7BF-59CCA7090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34" y="2743200"/>
            <a:ext cx="2758269" cy="363353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57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F93B2-119F-4688-AC53-767857A1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207985"/>
            <a:ext cx="11329737" cy="1849416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Дидактична гра «фантастичні звірята»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93092D-D1F3-4F32-812D-E848626FB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" y="2389309"/>
            <a:ext cx="3137841" cy="417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A71743-90AE-447D-A3B6-8052AC4FC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27" y="1532474"/>
            <a:ext cx="2574717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9F804-CBF1-40DC-9CD0-434422B74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29" y="1426647"/>
            <a:ext cx="2730490" cy="3640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0849B8-D48F-4D8C-AAB1-2FE3FA18C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16" y="2903621"/>
            <a:ext cx="2848751" cy="3793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448694-31C4-4C51-99F0-65D98C873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80" y="4648200"/>
            <a:ext cx="165735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1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A5272-62E0-41A2-9470-3E4AC419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9" y="-208344"/>
            <a:ext cx="9469648" cy="2291787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Аквапарк для тварин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13D796-7942-4004-8F5F-E7C9793AB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38" y="1576822"/>
            <a:ext cx="3835023" cy="475909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2FEA01-DA64-422D-8F2F-D002D91AE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5" y="1098148"/>
            <a:ext cx="3604602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28C34F-6C4A-4DB0-85A1-8B4C2E3FE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97" y="1364393"/>
            <a:ext cx="3576577" cy="470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45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4BFE4-92C7-41F7-994A-97D2086B09A6}"/>
              </a:ext>
            </a:extLst>
          </p:cNvPr>
          <p:cNvSpPr>
            <a:spLocks noGrp="1"/>
          </p:cNvSpPr>
          <p:nvPr/>
        </p:nvSpPr>
        <p:spPr>
          <a:xfrm>
            <a:off x="1775520" y="115748"/>
            <a:ext cx="8653269" cy="144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</a:p>
        </p:txBody>
      </p:sp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ED96E83A-78F1-4B1C-97FB-46A2B716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79" y="1565032"/>
            <a:ext cx="6247100" cy="485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641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D8A196D-DE7D-42A6-BBC0-ED3D280E248B}"/>
              </a:ext>
            </a:extLst>
          </p:cNvPr>
          <p:cNvSpPr/>
          <p:nvPr/>
        </p:nvSpPr>
        <p:spPr>
          <a:xfrm>
            <a:off x="6256421" y="898358"/>
            <a:ext cx="55184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Сучасні діти потребують змін, змін у методиці виховання, технологіях та підходах.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Вважаю,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що не потрібно чекати коли дитина піде в перший клас, а потрібно впроваджувати її уже сьогодні. </a:t>
            </a:r>
          </a:p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 для цього потрібно змінитись і самому вихователю! </a:t>
            </a:r>
            <a:endParaRPr lang="uk-UA" sz="3200" dirty="0"/>
          </a:p>
        </p:txBody>
      </p:sp>
      <p:pic>
        <p:nvPicPr>
          <p:cNvPr id="4" name="Picture 3" descr="D:\Internet\splash.png">
            <a:extLst>
              <a:ext uri="{FF2B5EF4-FFF2-40B4-BE49-F238E27FC236}">
                <a16:creationId xmlns:a16="http://schemas.microsoft.com/office/drawing/2014/main" id="{D97493B1-BF3A-4836-B1EB-8B5F4201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1159"/>
          <a:stretch>
            <a:fillRect/>
          </a:stretch>
        </p:blipFill>
        <p:spPr bwMode="auto">
          <a:xfrm rot="19644575">
            <a:off x="-147396" y="92843"/>
            <a:ext cx="6048672" cy="3086906"/>
          </a:xfrm>
          <a:prstGeom prst="rect">
            <a:avLst/>
          </a:prstGeom>
          <a:noFill/>
        </p:spPr>
      </p:pic>
      <p:pic>
        <p:nvPicPr>
          <p:cNvPr id="5" name="Picture 2" descr="D:\Internet\53960058.png">
            <a:extLst>
              <a:ext uri="{FF2B5EF4-FFF2-40B4-BE49-F238E27FC236}">
                <a16:creationId xmlns:a16="http://schemas.microsoft.com/office/drawing/2014/main" id="{0D9B6535-5AB8-411D-845A-2A4513C8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97" y="2737075"/>
            <a:ext cx="6121951" cy="4162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4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898D6-6079-4D59-9CBA-3E0A8E365DB4}"/>
              </a:ext>
            </a:extLst>
          </p:cNvPr>
          <p:cNvSpPr txBox="1"/>
          <p:nvPr/>
        </p:nvSpPr>
        <p:spPr>
          <a:xfrm>
            <a:off x="827584" y="24928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Science </a:t>
            </a:r>
            <a:r>
              <a:rPr lang="uk-UA" sz="2800" dirty="0"/>
              <a:t>– наука, природничі науки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DD65F-AFC9-43CC-AF7A-A9598A8E99E4}"/>
              </a:ext>
            </a:extLst>
          </p:cNvPr>
          <p:cNvSpPr txBox="1"/>
          <p:nvPr/>
        </p:nvSpPr>
        <p:spPr>
          <a:xfrm>
            <a:off x="5004048" y="401519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3674A-2797-4732-8D5B-E0A94FA1CFD9}"/>
              </a:ext>
            </a:extLst>
          </p:cNvPr>
          <p:cNvSpPr txBox="1"/>
          <p:nvPr/>
        </p:nvSpPr>
        <p:spPr>
          <a:xfrm>
            <a:off x="4696530" y="3989578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A63141E9-AEF1-47FA-A7BE-E1AD9A75676C}"/>
              </a:ext>
            </a:extLst>
          </p:cNvPr>
          <p:cNvSpPr/>
          <p:nvPr/>
        </p:nvSpPr>
        <p:spPr>
          <a:xfrm>
            <a:off x="251520" y="2204864"/>
            <a:ext cx="10801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0">
            <a:extLst>
              <a:ext uri="{FF2B5EF4-FFF2-40B4-BE49-F238E27FC236}">
                <a16:creationId xmlns:a16="http://schemas.microsoft.com/office/drawing/2014/main" id="{C7A7BEA0-C9CC-4C60-AC39-9CB78E039FFA}"/>
              </a:ext>
            </a:extLst>
          </p:cNvPr>
          <p:cNvSpPr/>
          <p:nvPr/>
        </p:nvSpPr>
        <p:spPr>
          <a:xfrm>
            <a:off x="251520" y="3212976"/>
            <a:ext cx="720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2BF09834-04F5-4A9E-A9F4-9D7C9BFEDFB1}"/>
              </a:ext>
            </a:extLst>
          </p:cNvPr>
          <p:cNvSpPr/>
          <p:nvPr/>
        </p:nvSpPr>
        <p:spPr>
          <a:xfrm>
            <a:off x="323528" y="4221088"/>
            <a:ext cx="720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id="{7788C02B-B400-44B2-9FB9-DC435B759146}"/>
              </a:ext>
            </a:extLst>
          </p:cNvPr>
          <p:cNvSpPr/>
          <p:nvPr/>
        </p:nvSpPr>
        <p:spPr>
          <a:xfrm>
            <a:off x="323528" y="5373216"/>
            <a:ext cx="720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5F9CC-10FA-4FD5-B1FE-A872F4986175}"/>
              </a:ext>
            </a:extLst>
          </p:cNvPr>
          <p:cNvSpPr txBox="1"/>
          <p:nvPr/>
        </p:nvSpPr>
        <p:spPr>
          <a:xfrm>
            <a:off x="1043608" y="350100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Technology</a:t>
            </a:r>
            <a:r>
              <a:rPr lang="uk-UA" sz="2800" dirty="0"/>
              <a:t> - технології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9BF75-089A-4213-81EC-E9353379FED0}"/>
              </a:ext>
            </a:extLst>
          </p:cNvPr>
          <p:cNvSpPr txBox="1"/>
          <p:nvPr/>
        </p:nvSpPr>
        <p:spPr>
          <a:xfrm>
            <a:off x="1043608" y="45091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Engineering</a:t>
            </a:r>
            <a:r>
              <a:rPr lang="uk-UA" sz="2800" dirty="0"/>
              <a:t> - інженерія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96378-E660-4E3F-A449-5BC88B9CFB24}"/>
              </a:ext>
            </a:extLst>
          </p:cNvPr>
          <p:cNvSpPr txBox="1"/>
          <p:nvPr/>
        </p:nvSpPr>
        <p:spPr>
          <a:xfrm>
            <a:off x="1331640" y="55172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Mathematics</a:t>
            </a:r>
            <a:r>
              <a:rPr lang="uk-UA" sz="2800" dirty="0"/>
              <a:t> – математика </a:t>
            </a:r>
            <a:endParaRPr lang="ru-RU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2B26BA4-0BB3-4619-B8EA-3AEA0B7C7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36454" r="77028" b="41675"/>
          <a:stretch/>
        </p:blipFill>
        <p:spPr bwMode="auto">
          <a:xfrm>
            <a:off x="9434107" y="501222"/>
            <a:ext cx="1919899" cy="19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D954069-7063-4C0A-9EB1-8D5DDA442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36419" r="62672" b="42287"/>
          <a:stretch/>
        </p:blipFill>
        <p:spPr bwMode="auto">
          <a:xfrm>
            <a:off x="8316416" y="2754506"/>
            <a:ext cx="1919899" cy="19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EEC1661-A452-4C86-9CF0-86BCAD11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7" t="36446" r="47813" b="42564"/>
          <a:stretch/>
        </p:blipFill>
        <p:spPr bwMode="auto">
          <a:xfrm>
            <a:off x="5668534" y="3399867"/>
            <a:ext cx="2145245" cy="20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184A13E-1533-41AC-948B-919AAC0FA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36454" r="33078" b="41676"/>
          <a:stretch/>
        </p:blipFill>
        <p:spPr bwMode="auto">
          <a:xfrm>
            <a:off x="9434107" y="4770730"/>
            <a:ext cx="2004849" cy="19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9">
            <a:extLst>
              <a:ext uri="{FF2B5EF4-FFF2-40B4-BE49-F238E27FC236}">
                <a16:creationId xmlns:a16="http://schemas.microsoft.com/office/drawing/2014/main" id="{92CFEA23-A5D2-4CBE-84A2-7D943B108BF7}"/>
              </a:ext>
            </a:extLst>
          </p:cNvPr>
          <p:cNvSpPr/>
          <p:nvPr/>
        </p:nvSpPr>
        <p:spPr>
          <a:xfrm>
            <a:off x="251520" y="260648"/>
            <a:ext cx="8606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розшифровують як: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68351" y="765110"/>
            <a:ext cx="8101753" cy="60089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освіта (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Science,Technology,Reading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Writing,Engineering,Arts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and Mathematics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2000" dirty="0"/>
              <a:t> </a:t>
            </a:r>
            <a:r>
              <a:rPr lang="uk-UA" sz="2400" dirty="0">
                <a:solidFill>
                  <a:schemeClr val="tx1"/>
                </a:solidFill>
              </a:rPr>
              <a:t>–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2" charset="0"/>
                <a:cs typeface="Times New Roman" panose="02020603050405020304" pitchFamily="18" charset="0"/>
              </a:rPr>
              <a:t>інтегрований підхід до освіти. який  передбачає формування уявлень та вмінь дітей у галузях природничих наук</a:t>
            </a:r>
            <a:r>
              <a:rPr lang="uk-UA" sz="2400" dirty="0">
                <a:latin typeface="Times New Roman" panose="02020603050405020304" pitchFamily="18" charset="0"/>
                <a:ea typeface="Arial Unicode MS" pitchFamily="2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2" charset="0"/>
                <a:cs typeface="Times New Roman" panose="02020603050405020304" pitchFamily="18" charset="0"/>
              </a:rPr>
              <a:t> технологій, читання  та письма ,інженерії, мистецтва, математики ; акцентує увагу на вивченні точних наук, виховує культуру інженерного мислення</a:t>
            </a:r>
            <a:r>
              <a:rPr lang="uk-UA" sz="2400" dirty="0">
                <a:solidFill>
                  <a:schemeClr val="tx1"/>
                </a:solidFill>
                <a:latin typeface="Arial Unicode MS" pitchFamily="2" charset="0"/>
                <a:ea typeface="Arial Unicode MS" pitchFamily="2" charset="0"/>
                <a:cs typeface="Arial Unicode MS" pitchFamily="2" charset="0"/>
              </a:rPr>
              <a:t>.</a:t>
            </a:r>
          </a:p>
        </p:txBody>
      </p:sp>
      <p:pic>
        <p:nvPicPr>
          <p:cNvPr id="4" name="Picture 7" descr="D:\Internet\11111.png">
            <a:extLst>
              <a:ext uri="{FF2B5EF4-FFF2-40B4-BE49-F238E27FC236}">
                <a16:creationId xmlns:a16="http://schemas.microsoft.com/office/drawing/2014/main" id="{C1FDDCC6-F435-4B2E-A8A0-DFCB95ED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5622" t="31717" r="21508" b="53257"/>
          <a:stretch>
            <a:fillRect/>
          </a:stretch>
        </p:blipFill>
        <p:spPr bwMode="auto">
          <a:xfrm>
            <a:off x="5648459" y="962129"/>
            <a:ext cx="4051127" cy="1318972"/>
          </a:xfrm>
          <a:prstGeom prst="rect">
            <a:avLst/>
          </a:prstGeom>
          <a:noFill/>
        </p:spPr>
      </p:pic>
      <p:pic>
        <p:nvPicPr>
          <p:cNvPr id="1026" name="Picture 2" descr="Схвалено Концепцію розвитку природничо-математичної освіти (STEM-освіти) -  Управління освіти адміністрації Слобідського району Харківської міської ради">
            <a:extLst>
              <a:ext uri="{FF2B5EF4-FFF2-40B4-BE49-F238E27FC236}">
                <a16:creationId xmlns:a16="http://schemas.microsoft.com/office/drawing/2014/main" id="{5D49648E-AF4C-4FBC-A44E-EC9B8013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9607"/>
            <a:ext cx="3460830" cy="4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322213B-5D10-4F4C-8E8F-18FB7F849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7" r="2625"/>
          <a:stretch/>
        </p:blipFill>
        <p:spPr bwMode="auto">
          <a:xfrm>
            <a:off x="861766" y="2462591"/>
            <a:ext cx="10053162" cy="443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vasilkovskaczh1.ucoz.ru/2017-03-03_144739.png">
            <a:extLst>
              <a:ext uri="{FF2B5EF4-FFF2-40B4-BE49-F238E27FC236}">
                <a16:creationId xmlns:a16="http://schemas.microsoft.com/office/drawing/2014/main" id="{CF7F6AB2-8DAF-47D6-A33B-5AC8E9161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8134" r="11385" b="67570"/>
          <a:stretch/>
        </p:blipFill>
        <p:spPr bwMode="auto">
          <a:xfrm>
            <a:off x="861766" y="0"/>
            <a:ext cx="10053162" cy="246259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9091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C58FD34-1F05-4461-9D94-3221035AAF23}"/>
              </a:ext>
            </a:extLst>
          </p:cNvPr>
          <p:cNvGrpSpPr/>
          <p:nvPr/>
        </p:nvGrpSpPr>
        <p:grpSpPr>
          <a:xfrm>
            <a:off x="5028085" y="2420886"/>
            <a:ext cx="2304245" cy="2016227"/>
            <a:chOff x="3419877" y="2420886"/>
            <a:chExt cx="2304245" cy="201622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6EFB79CE-6A68-40A2-B5D6-C4747A03C054}"/>
                </a:ext>
              </a:extLst>
            </p:cNvPr>
            <p:cNvSpPr/>
            <p:nvPr/>
          </p:nvSpPr>
          <p:spPr>
            <a:xfrm>
              <a:off x="3419877" y="2420886"/>
              <a:ext cx="2304245" cy="20162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Овал 4">
              <a:extLst>
                <a:ext uri="{FF2B5EF4-FFF2-40B4-BE49-F238E27FC236}">
                  <a16:creationId xmlns:a16="http://schemas.microsoft.com/office/drawing/2014/main" id="{F561D4EA-52B2-4729-8689-2455E3B25370}"/>
                </a:ext>
              </a:extLst>
            </p:cNvPr>
            <p:cNvSpPr txBox="1"/>
            <p:nvPr/>
          </p:nvSpPr>
          <p:spPr>
            <a:xfrm>
              <a:off x="3757326" y="2716156"/>
              <a:ext cx="1629347" cy="1425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Елементи </a:t>
              </a:r>
              <a:r>
                <a:rPr lang="en-US" sz="2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STEM</a:t>
              </a:r>
              <a:r>
                <a:rPr lang="uk-UA" sz="2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освіти</a:t>
              </a:r>
              <a:endParaRPr lang="ru-RU" sz="28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E157C8C-93CB-491E-BBA2-AC3F17ACF187}"/>
              </a:ext>
            </a:extLst>
          </p:cNvPr>
          <p:cNvGrpSpPr/>
          <p:nvPr/>
        </p:nvGrpSpPr>
        <p:grpSpPr>
          <a:xfrm>
            <a:off x="6161633" y="1914971"/>
            <a:ext cx="37148" cy="505914"/>
            <a:chOff x="4553425" y="1914971"/>
            <a:chExt cx="37148" cy="505914"/>
          </a:xfrm>
        </p:grpSpPr>
        <p:sp>
          <p:nvSpPr>
            <p:cNvPr id="38" name="Пряма сполучна лінія 5">
              <a:extLst>
                <a:ext uri="{FF2B5EF4-FFF2-40B4-BE49-F238E27FC236}">
                  <a16:creationId xmlns:a16="http://schemas.microsoft.com/office/drawing/2014/main" id="{EB5D7D4C-0C3D-4EBB-8D33-D96966A8600E}"/>
                </a:ext>
              </a:extLst>
            </p:cNvPr>
            <p:cNvSpPr/>
            <p:nvPr/>
          </p:nvSpPr>
          <p:spPr>
            <a:xfrm rot="16200000">
              <a:off x="4319042" y="2149354"/>
              <a:ext cx="505914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505914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а сполучна лінія 6">
              <a:extLst>
                <a:ext uri="{FF2B5EF4-FFF2-40B4-BE49-F238E27FC236}">
                  <a16:creationId xmlns:a16="http://schemas.microsoft.com/office/drawing/2014/main" id="{EE81CCA3-2890-425C-9FBB-5D8C3AB24EF3}"/>
                </a:ext>
              </a:extLst>
            </p:cNvPr>
            <p:cNvSpPr txBox="1"/>
            <p:nvPr/>
          </p:nvSpPr>
          <p:spPr>
            <a:xfrm rot="16200000">
              <a:off x="4559352" y="2155281"/>
              <a:ext cx="25295" cy="25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A9783B26-DE3A-41DF-995A-11E688A83114}"/>
              </a:ext>
            </a:extLst>
          </p:cNvPr>
          <p:cNvGrpSpPr/>
          <p:nvPr/>
        </p:nvGrpSpPr>
        <p:grpSpPr>
          <a:xfrm>
            <a:off x="5172094" y="27808"/>
            <a:ext cx="2016227" cy="1887163"/>
            <a:chOff x="3563886" y="27808"/>
            <a:chExt cx="2016227" cy="188716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172B4B3-A806-49B9-AD7C-C1799BD60296}"/>
                </a:ext>
              </a:extLst>
            </p:cNvPr>
            <p:cNvSpPr/>
            <p:nvPr/>
          </p:nvSpPr>
          <p:spPr>
            <a:xfrm>
              <a:off x="3563886" y="27808"/>
              <a:ext cx="2016227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Овал 8">
              <a:extLst>
                <a:ext uri="{FF2B5EF4-FFF2-40B4-BE49-F238E27FC236}">
                  <a16:creationId xmlns:a16="http://schemas.microsoft.com/office/drawing/2014/main" id="{2BF602CA-7863-4D78-98D1-02042F5FA9D9}"/>
                </a:ext>
              </a:extLst>
            </p:cNvPr>
            <p:cNvSpPr txBox="1"/>
            <p:nvPr/>
          </p:nvSpPr>
          <p:spPr>
            <a:xfrm>
              <a:off x="3859156" y="304177"/>
              <a:ext cx="1425687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Перевернуте навчання </a:t>
              </a:r>
              <a:endParaRPr lang="ru-RU" sz="20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52800E0-D1CF-4DFB-A691-E9D4BC31194A}"/>
              </a:ext>
            </a:extLst>
          </p:cNvPr>
          <p:cNvGrpSpPr/>
          <p:nvPr/>
        </p:nvGrpSpPr>
        <p:grpSpPr>
          <a:xfrm>
            <a:off x="7114821" y="2754314"/>
            <a:ext cx="403610" cy="37148"/>
            <a:chOff x="5506613" y="2754314"/>
            <a:chExt cx="403610" cy="37148"/>
          </a:xfrm>
        </p:grpSpPr>
        <p:sp>
          <p:nvSpPr>
            <p:cNvPr id="34" name="Пряма сполучна лінія 9">
              <a:extLst>
                <a:ext uri="{FF2B5EF4-FFF2-40B4-BE49-F238E27FC236}">
                  <a16:creationId xmlns:a16="http://schemas.microsoft.com/office/drawing/2014/main" id="{2D21C9FA-DB72-4C09-9607-9738D6F3F703}"/>
                </a:ext>
              </a:extLst>
            </p:cNvPr>
            <p:cNvSpPr/>
            <p:nvPr/>
          </p:nvSpPr>
          <p:spPr>
            <a:xfrm rot="19800000">
              <a:off x="5506613" y="2754314"/>
              <a:ext cx="403610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403610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а сполучна лінія 10">
              <a:extLst>
                <a:ext uri="{FF2B5EF4-FFF2-40B4-BE49-F238E27FC236}">
                  <a16:creationId xmlns:a16="http://schemas.microsoft.com/office/drawing/2014/main" id="{E363E60F-1541-48EF-A313-73B6F30EA083}"/>
                </a:ext>
              </a:extLst>
            </p:cNvPr>
            <p:cNvSpPr txBox="1"/>
            <p:nvPr/>
          </p:nvSpPr>
          <p:spPr>
            <a:xfrm rot="19800000">
              <a:off x="5698328" y="2762798"/>
              <a:ext cx="20180" cy="2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80A71C7-9110-4339-8A81-12DD1D08BE7D}"/>
              </a:ext>
            </a:extLst>
          </p:cNvPr>
          <p:cNvGrpSpPr/>
          <p:nvPr/>
        </p:nvGrpSpPr>
        <p:grpSpPr>
          <a:xfrm>
            <a:off x="7364978" y="1256613"/>
            <a:ext cx="1887163" cy="1887163"/>
            <a:chOff x="5756770" y="1256613"/>
            <a:chExt cx="1887163" cy="188716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8391193-C679-4E2F-8FBA-1512F9624D32}"/>
                </a:ext>
              </a:extLst>
            </p:cNvPr>
            <p:cNvSpPr/>
            <p:nvPr/>
          </p:nvSpPr>
          <p:spPr>
            <a:xfrm>
              <a:off x="5756770" y="1256613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65164"/>
                <a:satOff val="3131"/>
                <a:lumOff val="354"/>
                <a:alphaOff val="0"/>
              </a:schemeClr>
            </a:fillRef>
            <a:effectRef idx="0">
              <a:schemeClr val="accent2">
                <a:hueOff val="-3465164"/>
                <a:satOff val="3131"/>
                <a:lumOff val="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12">
              <a:extLst>
                <a:ext uri="{FF2B5EF4-FFF2-40B4-BE49-F238E27FC236}">
                  <a16:creationId xmlns:a16="http://schemas.microsoft.com/office/drawing/2014/main" id="{F2CEBBCB-537D-4ABA-917D-726D82EBBA3A}"/>
                </a:ext>
              </a:extLst>
            </p:cNvPr>
            <p:cNvSpPr txBox="1"/>
            <p:nvPr/>
          </p:nvSpPr>
          <p:spPr>
            <a:xfrm>
              <a:off x="6033139" y="1532982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ІКТ технології</a:t>
              </a:r>
              <a:endParaRPr lang="ru-RU" sz="21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8C124C1-C3C9-4753-87A5-45C035D89F45}"/>
              </a:ext>
            </a:extLst>
          </p:cNvPr>
          <p:cNvGrpSpPr/>
          <p:nvPr/>
        </p:nvGrpSpPr>
        <p:grpSpPr>
          <a:xfrm>
            <a:off x="7114821" y="4066537"/>
            <a:ext cx="403610" cy="37148"/>
            <a:chOff x="5506613" y="4066537"/>
            <a:chExt cx="403610" cy="37148"/>
          </a:xfrm>
        </p:grpSpPr>
        <p:sp>
          <p:nvSpPr>
            <p:cNvPr id="30" name="Пряма сполучна лінія 13">
              <a:extLst>
                <a:ext uri="{FF2B5EF4-FFF2-40B4-BE49-F238E27FC236}">
                  <a16:creationId xmlns:a16="http://schemas.microsoft.com/office/drawing/2014/main" id="{EC20C46E-AC05-4BE7-8D15-46D746E29B06}"/>
                </a:ext>
              </a:extLst>
            </p:cNvPr>
            <p:cNvSpPr/>
            <p:nvPr/>
          </p:nvSpPr>
          <p:spPr>
            <a:xfrm rot="1800000">
              <a:off x="5506613" y="4066537"/>
              <a:ext cx="403610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403610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а сполучна лінія 14">
              <a:extLst>
                <a:ext uri="{FF2B5EF4-FFF2-40B4-BE49-F238E27FC236}">
                  <a16:creationId xmlns:a16="http://schemas.microsoft.com/office/drawing/2014/main" id="{82888D02-7F33-4889-80D0-125F320567B0}"/>
                </a:ext>
              </a:extLst>
            </p:cNvPr>
            <p:cNvSpPr txBox="1"/>
            <p:nvPr/>
          </p:nvSpPr>
          <p:spPr>
            <a:xfrm rot="1800000">
              <a:off x="5698328" y="4075021"/>
              <a:ext cx="20180" cy="2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4F6D05C6-CF30-4474-8C0D-230C13FD80B0}"/>
              </a:ext>
            </a:extLst>
          </p:cNvPr>
          <p:cNvGrpSpPr/>
          <p:nvPr/>
        </p:nvGrpSpPr>
        <p:grpSpPr>
          <a:xfrm>
            <a:off x="7364978" y="3714223"/>
            <a:ext cx="1887163" cy="1887163"/>
            <a:chOff x="5756770" y="3714223"/>
            <a:chExt cx="1887163" cy="1887163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13773E6-D430-4783-BBFE-90018C83C7F9}"/>
                </a:ext>
              </a:extLst>
            </p:cNvPr>
            <p:cNvSpPr/>
            <p:nvPr/>
          </p:nvSpPr>
          <p:spPr>
            <a:xfrm>
              <a:off x="5756770" y="3714223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930327"/>
                <a:satOff val="6263"/>
                <a:lumOff val="707"/>
                <a:alphaOff val="0"/>
              </a:schemeClr>
            </a:fillRef>
            <a:effectRef idx="0">
              <a:schemeClr val="accent2">
                <a:hueOff val="-6930327"/>
                <a:satOff val="6263"/>
                <a:lumOff val="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16">
              <a:extLst>
                <a:ext uri="{FF2B5EF4-FFF2-40B4-BE49-F238E27FC236}">
                  <a16:creationId xmlns:a16="http://schemas.microsoft.com/office/drawing/2014/main" id="{194FB498-AA52-4219-992A-4834CC56A6A8}"/>
                </a:ext>
              </a:extLst>
            </p:cNvPr>
            <p:cNvSpPr txBox="1"/>
            <p:nvPr/>
          </p:nvSpPr>
          <p:spPr>
            <a:xfrm>
              <a:off x="6033139" y="3990592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Проектна діяльність </a:t>
              </a:r>
              <a:endParaRPr lang="ru-RU" sz="20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C0F400F-09CC-44B8-A101-614E591DF9FB}"/>
              </a:ext>
            </a:extLst>
          </p:cNvPr>
          <p:cNvGrpSpPr/>
          <p:nvPr/>
        </p:nvGrpSpPr>
        <p:grpSpPr>
          <a:xfrm>
            <a:off x="6161633" y="4437113"/>
            <a:ext cx="37148" cy="505914"/>
            <a:chOff x="4553425" y="4437113"/>
            <a:chExt cx="37148" cy="505914"/>
          </a:xfrm>
        </p:grpSpPr>
        <p:sp>
          <p:nvSpPr>
            <p:cNvPr id="26" name="Пряма сполучна лінія 17">
              <a:extLst>
                <a:ext uri="{FF2B5EF4-FFF2-40B4-BE49-F238E27FC236}">
                  <a16:creationId xmlns:a16="http://schemas.microsoft.com/office/drawing/2014/main" id="{2CAEB421-2C9C-40F2-BB3E-5AEC4478D1FB}"/>
                </a:ext>
              </a:extLst>
            </p:cNvPr>
            <p:cNvSpPr/>
            <p:nvPr/>
          </p:nvSpPr>
          <p:spPr>
            <a:xfrm rot="5400000">
              <a:off x="4319042" y="4671496"/>
              <a:ext cx="505914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505914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а сполучна лінія 18">
              <a:extLst>
                <a:ext uri="{FF2B5EF4-FFF2-40B4-BE49-F238E27FC236}">
                  <a16:creationId xmlns:a16="http://schemas.microsoft.com/office/drawing/2014/main" id="{E4E1B796-78D2-413C-85DE-7BC483596632}"/>
                </a:ext>
              </a:extLst>
            </p:cNvPr>
            <p:cNvSpPr txBox="1"/>
            <p:nvPr/>
          </p:nvSpPr>
          <p:spPr>
            <a:xfrm rot="5400000">
              <a:off x="4559352" y="4677422"/>
              <a:ext cx="25295" cy="25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18EAF12D-8431-4397-BAF0-945D95400422}"/>
              </a:ext>
            </a:extLst>
          </p:cNvPr>
          <p:cNvGrpSpPr/>
          <p:nvPr/>
        </p:nvGrpSpPr>
        <p:grpSpPr>
          <a:xfrm>
            <a:off x="5236626" y="4943028"/>
            <a:ext cx="1887163" cy="1887163"/>
            <a:chOff x="3628418" y="4943028"/>
            <a:chExt cx="1887163" cy="1887163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E061923-A6A0-4C92-ADE1-49CCD0E7FE70}"/>
                </a:ext>
              </a:extLst>
            </p:cNvPr>
            <p:cNvSpPr/>
            <p:nvPr/>
          </p:nvSpPr>
          <p:spPr>
            <a:xfrm>
              <a:off x="3628418" y="4943028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95492"/>
                <a:satOff val="9394"/>
                <a:lumOff val="1061"/>
                <a:alphaOff val="0"/>
              </a:schemeClr>
            </a:fillRef>
            <a:effectRef idx="0">
              <a:schemeClr val="accent2">
                <a:hueOff val="-10395492"/>
                <a:satOff val="9394"/>
                <a:lumOff val="10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20">
              <a:extLst>
                <a:ext uri="{FF2B5EF4-FFF2-40B4-BE49-F238E27FC236}">
                  <a16:creationId xmlns:a16="http://schemas.microsoft.com/office/drawing/2014/main" id="{7C80C5A4-95FD-4134-8746-AF891037EB6B}"/>
                </a:ext>
              </a:extLst>
            </p:cNvPr>
            <p:cNvSpPr txBox="1"/>
            <p:nvPr/>
          </p:nvSpPr>
          <p:spPr>
            <a:xfrm>
              <a:off x="3904787" y="5219397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Інтеграція</a:t>
              </a:r>
              <a:endParaRPr lang="ru-RU" sz="21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35B8423-1E6D-4B41-B15C-9CF1FF1559B6}"/>
              </a:ext>
            </a:extLst>
          </p:cNvPr>
          <p:cNvGrpSpPr/>
          <p:nvPr/>
        </p:nvGrpSpPr>
        <p:grpSpPr>
          <a:xfrm>
            <a:off x="4841984" y="4066537"/>
            <a:ext cx="403610" cy="37148"/>
            <a:chOff x="3233776" y="4066537"/>
            <a:chExt cx="403610" cy="37148"/>
          </a:xfrm>
        </p:grpSpPr>
        <p:sp>
          <p:nvSpPr>
            <p:cNvPr id="22" name="Пряма сполучна лінія 21">
              <a:extLst>
                <a:ext uri="{FF2B5EF4-FFF2-40B4-BE49-F238E27FC236}">
                  <a16:creationId xmlns:a16="http://schemas.microsoft.com/office/drawing/2014/main" id="{C8EAD1ED-C483-4F6B-8794-FCE6894C1D72}"/>
                </a:ext>
              </a:extLst>
            </p:cNvPr>
            <p:cNvSpPr/>
            <p:nvPr/>
          </p:nvSpPr>
          <p:spPr>
            <a:xfrm rot="9000000">
              <a:off x="3233776" y="4066537"/>
              <a:ext cx="403610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403610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а сполучна лінія 22">
              <a:extLst>
                <a:ext uri="{FF2B5EF4-FFF2-40B4-BE49-F238E27FC236}">
                  <a16:creationId xmlns:a16="http://schemas.microsoft.com/office/drawing/2014/main" id="{076F268B-17B4-4898-85CB-719363B8E2FB}"/>
                </a:ext>
              </a:extLst>
            </p:cNvPr>
            <p:cNvSpPr txBox="1"/>
            <p:nvPr/>
          </p:nvSpPr>
          <p:spPr>
            <a:xfrm rot="19800000">
              <a:off x="3425491" y="4075021"/>
              <a:ext cx="20180" cy="2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97321AB8-344A-4393-8722-9A7B4DCCC613}"/>
              </a:ext>
            </a:extLst>
          </p:cNvPr>
          <p:cNvGrpSpPr/>
          <p:nvPr/>
        </p:nvGrpSpPr>
        <p:grpSpPr>
          <a:xfrm>
            <a:off x="3108273" y="3714223"/>
            <a:ext cx="1887163" cy="1887163"/>
            <a:chOff x="1500065" y="3714223"/>
            <a:chExt cx="1887163" cy="188716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A352194-0A65-4A1A-B71B-E483D6402267}"/>
                </a:ext>
              </a:extLst>
            </p:cNvPr>
            <p:cNvSpPr/>
            <p:nvPr/>
          </p:nvSpPr>
          <p:spPr>
            <a:xfrm>
              <a:off x="1500065" y="3714223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860655"/>
                <a:satOff val="12526"/>
                <a:lumOff val="1414"/>
                <a:alphaOff val="0"/>
              </a:schemeClr>
            </a:fillRef>
            <a:effectRef idx="0">
              <a:schemeClr val="accent2">
                <a:hueOff val="-13860655"/>
                <a:satOff val="12526"/>
                <a:lumOff val="14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24">
              <a:extLst>
                <a:ext uri="{FF2B5EF4-FFF2-40B4-BE49-F238E27FC236}">
                  <a16:creationId xmlns:a16="http://schemas.microsoft.com/office/drawing/2014/main" id="{3CB806CA-91F0-4CF1-AC0F-464981F67B7B}"/>
                </a:ext>
              </a:extLst>
            </p:cNvPr>
            <p:cNvSpPr txBox="1"/>
            <p:nvPr/>
          </p:nvSpPr>
          <p:spPr>
            <a:xfrm>
              <a:off x="1776434" y="3990592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Відхід від шаблону</a:t>
              </a:r>
              <a:endParaRPr lang="ru-RU" sz="21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D0ED94D3-1675-4211-BCF2-68F202D1CF6B}"/>
              </a:ext>
            </a:extLst>
          </p:cNvPr>
          <p:cNvGrpSpPr/>
          <p:nvPr/>
        </p:nvGrpSpPr>
        <p:grpSpPr>
          <a:xfrm>
            <a:off x="4615521" y="2614522"/>
            <a:ext cx="699622" cy="37148"/>
            <a:chOff x="3007313" y="2614522"/>
            <a:chExt cx="699622" cy="37148"/>
          </a:xfrm>
        </p:grpSpPr>
        <p:sp>
          <p:nvSpPr>
            <p:cNvPr id="18" name="Пряма сполучна лінія 25">
              <a:extLst>
                <a:ext uri="{FF2B5EF4-FFF2-40B4-BE49-F238E27FC236}">
                  <a16:creationId xmlns:a16="http://schemas.microsoft.com/office/drawing/2014/main" id="{A98DB770-19C5-48D2-8EB8-2AB8F1076502}"/>
                </a:ext>
              </a:extLst>
            </p:cNvPr>
            <p:cNvSpPr/>
            <p:nvPr/>
          </p:nvSpPr>
          <p:spPr>
            <a:xfrm rot="12793806">
              <a:off x="3007313" y="2614522"/>
              <a:ext cx="699622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699622" y="1857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а сполучна лінія 26">
              <a:extLst>
                <a:ext uri="{FF2B5EF4-FFF2-40B4-BE49-F238E27FC236}">
                  <a16:creationId xmlns:a16="http://schemas.microsoft.com/office/drawing/2014/main" id="{973D8600-0022-43A3-85F7-397AC832C3F3}"/>
                </a:ext>
              </a:extLst>
            </p:cNvPr>
            <p:cNvSpPr txBox="1"/>
            <p:nvPr/>
          </p:nvSpPr>
          <p:spPr>
            <a:xfrm rot="23593806">
              <a:off x="3339634" y="2615605"/>
              <a:ext cx="34981" cy="34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AD50BEB7-0C8C-41F9-8831-81D5FAF9700A}"/>
              </a:ext>
            </a:extLst>
          </p:cNvPr>
          <p:cNvGrpSpPr/>
          <p:nvPr/>
        </p:nvGrpSpPr>
        <p:grpSpPr>
          <a:xfrm>
            <a:off x="2939858" y="980731"/>
            <a:ext cx="1887163" cy="1887163"/>
            <a:chOff x="1331650" y="980731"/>
            <a:chExt cx="1887163" cy="188716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F83539D-B4FC-45A4-892C-529E8464C949}"/>
                </a:ext>
              </a:extLst>
            </p:cNvPr>
            <p:cNvSpPr/>
            <p:nvPr/>
          </p:nvSpPr>
          <p:spPr>
            <a:xfrm>
              <a:off x="1331650" y="980731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25818"/>
                <a:satOff val="15657"/>
                <a:lumOff val="1768"/>
                <a:alphaOff val="0"/>
              </a:schemeClr>
            </a:fillRef>
            <a:effectRef idx="0">
              <a:schemeClr val="accent2">
                <a:hueOff val="-17325818"/>
                <a:satOff val="15657"/>
                <a:lumOff val="17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28">
              <a:extLst>
                <a:ext uri="{FF2B5EF4-FFF2-40B4-BE49-F238E27FC236}">
                  <a16:creationId xmlns:a16="http://schemas.microsoft.com/office/drawing/2014/main" id="{5CA593DC-8D49-4FE3-B238-E9E760E3B577}"/>
                </a:ext>
              </a:extLst>
            </p:cNvPr>
            <p:cNvSpPr txBox="1"/>
            <p:nvPr/>
          </p:nvSpPr>
          <p:spPr>
            <a:xfrm>
              <a:off x="1608019" y="1257100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Парні і групові форми робот </a:t>
              </a:r>
              <a:endParaRPr lang="ru-RU" sz="21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0" y="351692"/>
            <a:ext cx="10363201" cy="1301786"/>
          </a:xfrm>
        </p:spPr>
        <p:txBody>
          <a:bodyPr/>
          <a:lstStyle/>
          <a:p>
            <a:pPr algn="ctr"/>
            <a:r>
              <a:rPr lang="uk-UA" b="1" dirty="0" smtClean="0"/>
              <a:t>Мета: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7389" y="1812758"/>
            <a:ext cx="8438147" cy="3834063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Розширювати кругозір, розвивати і спонукати дітей до творчого мислення ,систематичних  умовиводів і розкриття свого потенціалу для формування їх власного майбутнього через досвід реалізації безмежних можливостей </a:t>
            </a:r>
            <a:r>
              <a:rPr lang="uk-UA" sz="2800" dirty="0" smtClean="0">
                <a:solidFill>
                  <a:schemeClr val="tx1"/>
                </a:solidFill>
              </a:rPr>
              <a:t>людини. </a:t>
            </a:r>
            <a:r>
              <a:rPr lang="uk-UA" sz="2800" dirty="0">
                <a:solidFill>
                  <a:schemeClr val="tx1"/>
                </a:solidFill>
              </a:rPr>
              <a:t>Надихати і розвивати творців майбутнього ,закласти  фундамент для майбутніх вчених ,винахідників, фахівців що йдуть в ногу з часом</a:t>
            </a:r>
          </a:p>
        </p:txBody>
      </p:sp>
      <p:pic>
        <p:nvPicPr>
          <p:cNvPr id="4" name="Picture 2" descr="C:\Users\user\Desktop\him_06.gif">
            <a:extLst>
              <a:ext uri="{FF2B5EF4-FFF2-40B4-BE49-F238E27FC236}">
                <a16:creationId xmlns:a16="http://schemas.microsoft.com/office/drawing/2014/main" id="{9DDC8DA1-72A1-4636-ABD3-60129E0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93" y="2319221"/>
            <a:ext cx="5451708" cy="45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C2E25-FAB6-4DFF-AB56-C984520B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193431"/>
            <a:ext cx="11345779" cy="186397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M-освіта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ЗПШ «ЕВРИКА»</a:t>
            </a:r>
            <a:endParaRPr lang="uk-UA" sz="5400" dirty="0"/>
          </a:p>
        </p:txBody>
      </p:sp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CE0C11B9-1568-4B9A-A5B5-861D72DE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7" y="1554331"/>
            <a:ext cx="5777392" cy="445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id="{0D1B8DF0-4256-4A31-B72A-DB8D7C36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23" y="1812179"/>
            <a:ext cx="5432591" cy="4553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9333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3EC80-9DB1-474A-851E-C8CDF6A4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Інженери-конструктори «Ракета» «Місто майбутнього»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CC7B5-7B67-4DBA-828D-8B9DDF7C6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" y="48127"/>
            <a:ext cx="2816392" cy="401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1C57D2-9D68-47B4-B6EC-D8001B86F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33" y="2189078"/>
            <a:ext cx="2816393" cy="3755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478308-043A-452D-93BF-78ED74AEE6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77" y="2963912"/>
            <a:ext cx="3152272" cy="3755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C30F12-7F61-4100-84D7-93F9D1F3E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57400"/>
            <a:ext cx="2816395" cy="3755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6DFFE5-04D1-4401-92A9-5D29BB89AB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892">
            <a:off x="628422" y="4324462"/>
            <a:ext cx="1703926" cy="217735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123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1723</TotalTime>
  <Words>246</Words>
  <Application>Microsoft Office PowerPoint</Application>
  <PresentationFormat>Широкоэкранный</PresentationFormat>
  <Paragraphs>36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Century Gothic</vt:lpstr>
      <vt:lpstr>Times New Roman</vt:lpstr>
      <vt:lpstr>Туман</vt:lpstr>
      <vt:lpstr>STEAM-освіта</vt:lpstr>
      <vt:lpstr>Презентация PowerPoint</vt:lpstr>
      <vt:lpstr>Презентация PowerPoint</vt:lpstr>
      <vt:lpstr>-освіта (Science,Technology,Reading + Writing,Engineering,Arts and Mathematics) –інтегрований підхід до освіти. який  передбачає формування уявлень та вмінь дітей у галузях природничих наук, технологій, читання  та письма ,інженерії, мистецтва, математики ; акцентує увагу на вивченні точних наук, виховує культуру інженерного мислення.</vt:lpstr>
      <vt:lpstr>Презентация PowerPoint</vt:lpstr>
      <vt:lpstr>Презентация PowerPoint</vt:lpstr>
      <vt:lpstr>Мета:</vt:lpstr>
      <vt:lpstr>STEAM-освіта у ЗПШ «ЕВРИКА»</vt:lpstr>
      <vt:lpstr>Інженери-конструктори «Ракета» «Місто майбутнього»</vt:lpstr>
      <vt:lpstr>Конструювання із бросового матеріалу «веселі монстрики» </vt:lpstr>
      <vt:lpstr>Лабораторія доктора Макса</vt:lpstr>
      <vt:lpstr>Дидактична гра «фантастичні звірята»  </vt:lpstr>
      <vt:lpstr>Аквапарк для тварин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STRIM-освіта</dc:title>
  <dc:creator>Влад</dc:creator>
  <cp:lastModifiedBy>Вита</cp:lastModifiedBy>
  <cp:revision>41</cp:revision>
  <dcterms:created xsi:type="dcterms:W3CDTF">2021-03-20T15:12:27Z</dcterms:created>
  <dcterms:modified xsi:type="dcterms:W3CDTF">2025-03-06T04:52:45Z</dcterms:modified>
</cp:coreProperties>
</file>