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8288000" cy="10287000"/>
  <p:notesSz cx="6858000" cy="9144000"/>
  <p:embeddedFontLst>
    <p:embeddedFont>
      <p:font typeface="Safira March" panose="020B0604020202020204" charset="0"/>
      <p:regular r:id="rId25"/>
    </p:embeddedFont>
    <p:embeddedFont>
      <p:font typeface="Sports World" panose="020B0604020202020204" charset="-52"/>
      <p:regular r:id="rId26"/>
    </p:embeddedFont>
    <p:embeddedFont>
      <p:font typeface="Arimo" panose="020B0604020202020204" charset="0"/>
      <p:regular r:id="rId27"/>
    </p:embeddedFont>
    <p:embeddedFont>
      <p:font typeface="Nefelibata Brush" panose="020B0604020202020204" charset="-5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orizon" panose="020B0604020202020204" charset="0"/>
      <p:regular r:id="rId33"/>
    </p:embeddedFont>
    <p:embeddedFont>
      <p:font typeface="Atteron" panose="02000503000000020003" charset="0"/>
      <p:regular r:id="rId34"/>
    </p:embeddedFont>
    <p:embeddedFont>
      <p:font typeface="DM Sans Bold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0" d="100"/>
          <a:sy n="50" d="100"/>
        </p:scale>
        <p:origin x="946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image" Target="../media/image2.svg"/><Relationship Id="rId7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10" Type="http://schemas.openxmlformats.org/officeDocument/2006/relationships/image" Target="../media/image33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13" Type="http://schemas.openxmlformats.org/officeDocument/2006/relationships/image" Target="../media/image37.png"/><Relationship Id="rId3" Type="http://schemas.openxmlformats.org/officeDocument/2006/relationships/image" Target="../media/image2.svg"/><Relationship Id="rId7" Type="http://schemas.openxmlformats.org/officeDocument/2006/relationships/image" Target="../media/image35.png"/><Relationship Id="rId12" Type="http://schemas.openxmlformats.org/officeDocument/2006/relationships/image" Target="../media/image4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6.png"/><Relationship Id="rId5" Type="http://schemas.openxmlformats.org/officeDocument/2006/relationships/image" Target="../media/image4.svg"/><Relationship Id="rId10" Type="http://schemas.openxmlformats.org/officeDocument/2006/relationships/image" Target="../media/image11.sv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3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3.png"/><Relationship Id="rId3" Type="http://schemas.openxmlformats.org/officeDocument/2006/relationships/image" Target="../media/image2.svg"/><Relationship Id="rId7" Type="http://schemas.openxmlformats.org/officeDocument/2006/relationships/image" Target="../media/image42.svg"/><Relationship Id="rId12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51.svg"/><Relationship Id="rId5" Type="http://schemas.openxmlformats.org/officeDocument/2006/relationships/image" Target="../media/image4.svg"/><Relationship Id="rId10" Type="http://schemas.openxmlformats.org/officeDocument/2006/relationships/image" Target="../media/image41.png"/><Relationship Id="rId4" Type="http://schemas.openxmlformats.org/officeDocument/2006/relationships/image" Target="../media/image2.png"/><Relationship Id="rId9" Type="http://schemas.openxmlformats.org/officeDocument/2006/relationships/image" Target="../media/image49.svg"/><Relationship Id="rId1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47.jpeg"/><Relationship Id="rId4" Type="http://schemas.openxmlformats.org/officeDocument/2006/relationships/image" Target="../media/image2.png"/><Relationship Id="rId9" Type="http://schemas.openxmlformats.org/officeDocument/2006/relationships/image" Target="../media/image46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sv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49.jpeg"/><Relationship Id="rId4" Type="http://schemas.openxmlformats.org/officeDocument/2006/relationships/image" Target="../media/image2.png"/><Relationship Id="rId9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2.svg"/><Relationship Id="rId7" Type="http://schemas.openxmlformats.org/officeDocument/2006/relationships/image" Target="../media/image5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10" Type="http://schemas.openxmlformats.org/officeDocument/2006/relationships/image" Target="../media/image53.pn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2.svg"/><Relationship Id="rId7" Type="http://schemas.openxmlformats.org/officeDocument/2006/relationships/image" Target="../media/image5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5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2.svg"/><Relationship Id="rId7" Type="http://schemas.openxmlformats.org/officeDocument/2006/relationships/image" Target="../media/image6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4.svg"/><Relationship Id="rId10" Type="http://schemas.openxmlformats.org/officeDocument/2006/relationships/image" Target="../media/image61.png"/><Relationship Id="rId4" Type="http://schemas.openxmlformats.org/officeDocument/2006/relationships/image" Target="../media/image2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2.svg"/><Relationship Id="rId7" Type="http://schemas.openxmlformats.org/officeDocument/2006/relationships/image" Target="../media/image4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4.svg"/><Relationship Id="rId10" Type="http://schemas.openxmlformats.org/officeDocument/2006/relationships/image" Target="../media/image8.jpeg"/><Relationship Id="rId4" Type="http://schemas.openxmlformats.org/officeDocument/2006/relationships/image" Target="../media/image2.png"/><Relationship Id="rId9" Type="http://schemas.openxmlformats.org/officeDocument/2006/relationships/image" Target="../media/image6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svg"/><Relationship Id="rId7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2.sv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12" Type="http://schemas.openxmlformats.org/officeDocument/2006/relationships/image" Target="../media/image23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3459755" y="-540745"/>
            <a:ext cx="11368491" cy="11368491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0" y="0"/>
                </a:lnTo>
                <a:lnTo>
                  <a:pt x="11368490" y="11368490"/>
                </a:lnTo>
                <a:lnTo>
                  <a:pt x="0" y="113684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395791" y="1028700"/>
            <a:ext cx="7496417" cy="8229600"/>
          </a:xfrm>
          <a:custGeom>
            <a:avLst/>
            <a:gdLst/>
            <a:ahLst/>
            <a:cxnLst/>
            <a:rect l="l" t="t" r="r" b="b"/>
            <a:pathLst>
              <a:path w="7496417" h="8229600">
                <a:moveTo>
                  <a:pt x="0" y="0"/>
                </a:moveTo>
                <a:lnTo>
                  <a:pt x="7496418" y="0"/>
                </a:lnTo>
                <a:lnTo>
                  <a:pt x="74964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10800000">
            <a:off x="2941009" y="3157879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2" y="0"/>
                </a:lnTo>
                <a:lnTo>
                  <a:pt x="12405982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9" name="Group 9"/>
          <p:cNvGrpSpPr/>
          <p:nvPr/>
        </p:nvGrpSpPr>
        <p:grpSpPr>
          <a:xfrm>
            <a:off x="10834809" y="6212852"/>
            <a:ext cx="2057400" cy="2057400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>
            <a:off x="5395791" y="765"/>
            <a:ext cx="7175501" cy="10286235"/>
          </a:xfrm>
          <a:custGeom>
            <a:avLst/>
            <a:gdLst/>
            <a:ahLst/>
            <a:cxnLst/>
            <a:rect l="l" t="t" r="r" b="b"/>
            <a:pathLst>
              <a:path w="7175501" h="10286235">
                <a:moveTo>
                  <a:pt x="0" y="0"/>
                </a:moveTo>
                <a:lnTo>
                  <a:pt x="7175501" y="0"/>
                </a:lnTo>
                <a:lnTo>
                  <a:pt x="7175501" y="10286235"/>
                </a:lnTo>
                <a:lnTo>
                  <a:pt x="0" y="102862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12007" b="-12007"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3299296" y="6842126"/>
            <a:ext cx="11368491" cy="22053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9"/>
              </a:lnSpc>
            </a:pPr>
            <a:r>
              <a:rPr lang="en-US" sz="7899" spc="-134">
                <a:solidFill>
                  <a:srgbClr val="FFFFFF"/>
                </a:solidFill>
                <a:latin typeface="Atteron"/>
                <a:ea typeface="Atteron"/>
                <a:cs typeface="Atteron"/>
                <a:sym typeface="Atteron"/>
              </a:rPr>
              <a:t>ОЛЬГА</a:t>
            </a:r>
          </a:p>
          <a:p>
            <a:pPr algn="ctr">
              <a:lnSpc>
                <a:spcPts val="8689"/>
              </a:lnSpc>
            </a:pPr>
            <a:r>
              <a:rPr lang="en-US" sz="7899" spc="-134">
                <a:solidFill>
                  <a:srgbClr val="FFFFFF"/>
                </a:solidFill>
                <a:latin typeface="Atteron"/>
                <a:ea typeface="Atteron"/>
                <a:cs typeface="Atteron"/>
                <a:sym typeface="Atteron"/>
              </a:rPr>
              <a:t>ЗДОРОВЦОВА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532737" y="8999855"/>
            <a:ext cx="5222525" cy="926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9"/>
              </a:lnSpc>
            </a:pPr>
            <a:r>
              <a:rPr lang="en-US" sz="2799" spc="391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ВЧИТЕЛЬ ПОЧАТКОВИХ КЛАСІВ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6440722" y="61016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AutoShape 5"/>
          <p:cNvSpPr/>
          <p:nvPr/>
        </p:nvSpPr>
        <p:spPr>
          <a:xfrm>
            <a:off x="738819" y="377266"/>
            <a:ext cx="13929556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-10800000" flipV="1">
            <a:off x="15139317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9" name="TextBox 9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358710" y="424586"/>
            <a:ext cx="1560347" cy="1560347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512423" y="2070868"/>
            <a:ext cx="10743632" cy="2806447"/>
          </a:xfrm>
          <a:custGeom>
            <a:avLst/>
            <a:gdLst/>
            <a:ahLst/>
            <a:cxnLst/>
            <a:rect l="l" t="t" r="r" b="b"/>
            <a:pathLst>
              <a:path w="10743632" h="2806447">
                <a:moveTo>
                  <a:pt x="0" y="0"/>
                </a:moveTo>
                <a:lnTo>
                  <a:pt x="10743631" y="0"/>
                </a:lnTo>
                <a:lnTo>
                  <a:pt x="10743631" y="2806447"/>
                </a:lnTo>
                <a:lnTo>
                  <a:pt x="0" y="28064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8207"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6440722" y="4574562"/>
            <a:ext cx="1560347" cy="156034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4612602" y="5028508"/>
            <a:ext cx="10055773" cy="2626765"/>
          </a:xfrm>
          <a:custGeom>
            <a:avLst/>
            <a:gdLst/>
            <a:ahLst/>
            <a:cxnLst/>
            <a:rect l="l" t="t" r="r" b="b"/>
            <a:pathLst>
              <a:path w="10055773" h="2626765">
                <a:moveTo>
                  <a:pt x="0" y="0"/>
                </a:moveTo>
                <a:lnTo>
                  <a:pt x="10055773" y="0"/>
                </a:lnTo>
                <a:lnTo>
                  <a:pt x="10055773" y="2626765"/>
                </a:lnTo>
                <a:lnTo>
                  <a:pt x="0" y="262676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8207"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8901631" y="7731473"/>
            <a:ext cx="9135902" cy="2386476"/>
          </a:xfrm>
          <a:custGeom>
            <a:avLst/>
            <a:gdLst/>
            <a:ahLst/>
            <a:cxnLst/>
            <a:rect l="l" t="t" r="r" b="b"/>
            <a:pathLst>
              <a:path w="9135902" h="2386476">
                <a:moveTo>
                  <a:pt x="0" y="0"/>
                </a:moveTo>
                <a:lnTo>
                  <a:pt x="9135902" y="0"/>
                </a:lnTo>
                <a:lnTo>
                  <a:pt x="9135902" y="2386476"/>
                </a:lnTo>
                <a:lnTo>
                  <a:pt x="0" y="23864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18207"/>
            </a:stretch>
          </a:blipFill>
        </p:spPr>
      </p:sp>
      <p:sp>
        <p:nvSpPr>
          <p:cNvPr id="25" name="Freeform 25"/>
          <p:cNvSpPr/>
          <p:nvPr/>
        </p:nvSpPr>
        <p:spPr>
          <a:xfrm rot="425121">
            <a:off x="194267" y="6134910"/>
            <a:ext cx="4125113" cy="4114800"/>
          </a:xfrm>
          <a:custGeom>
            <a:avLst/>
            <a:gdLst/>
            <a:ahLst/>
            <a:cxnLst/>
            <a:rect l="l" t="t" r="r" b="b"/>
            <a:pathLst>
              <a:path w="4125113" h="4114800">
                <a:moveTo>
                  <a:pt x="0" y="0"/>
                </a:moveTo>
                <a:lnTo>
                  <a:pt x="4125113" y="0"/>
                </a:lnTo>
                <a:lnTo>
                  <a:pt x="41251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-619611" y="5344040"/>
            <a:ext cx="6859160" cy="5144370"/>
          </a:xfrm>
          <a:custGeom>
            <a:avLst/>
            <a:gdLst/>
            <a:ahLst/>
            <a:cxnLst/>
            <a:rect l="l" t="t" r="r" b="b"/>
            <a:pathLst>
              <a:path w="6859160" h="5144370">
                <a:moveTo>
                  <a:pt x="0" y="0"/>
                </a:moveTo>
                <a:lnTo>
                  <a:pt x="6859160" y="0"/>
                </a:lnTo>
                <a:lnTo>
                  <a:pt x="6859160" y="5144370"/>
                </a:lnTo>
                <a:lnTo>
                  <a:pt x="0" y="514437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3301559">
            <a:off x="14421149" y="492407"/>
            <a:ext cx="6009705" cy="8012939"/>
          </a:xfrm>
          <a:custGeom>
            <a:avLst/>
            <a:gdLst/>
            <a:ahLst/>
            <a:cxnLst/>
            <a:rect l="l" t="t" r="r" b="b"/>
            <a:pathLst>
              <a:path w="6009705" h="8012939">
                <a:moveTo>
                  <a:pt x="0" y="0"/>
                </a:moveTo>
                <a:lnTo>
                  <a:pt x="6009704" y="0"/>
                </a:lnTo>
                <a:lnTo>
                  <a:pt x="6009704" y="8012939"/>
                </a:lnTo>
                <a:lnTo>
                  <a:pt x="0" y="801293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>
            <a:off x="1065696" y="928391"/>
            <a:ext cx="13342814" cy="1305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Тлумачення поняття “технологія”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700672" y="2330351"/>
            <a:ext cx="9104274" cy="21685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19"/>
              </a:lnSpc>
              <a:spcBef>
                <a:spcPct val="0"/>
              </a:spcBef>
            </a:pPr>
            <a:r>
              <a:rPr lang="en-US" sz="2599" b="1">
                <a:solidFill>
                  <a:srgbClr val="100F0D"/>
                </a:solidFill>
                <a:latin typeface="DM Sans Bold"/>
                <a:ea typeface="DM Sans Bold"/>
                <a:cs typeface="DM Sans Bold"/>
                <a:sym typeface="DM Sans Bold"/>
              </a:rPr>
              <a:t>як синонім понять "методика" чи "форма організації навчання" - технологія спілкування, технологія взаємодії, технологія організації </a:t>
            </a:r>
            <a:r>
              <a:rPr lang="en-US" sz="2599" b="1">
                <a:solidFill>
                  <a:srgbClr val="67282F"/>
                </a:solidFill>
                <a:latin typeface="DM Sans Bold"/>
                <a:ea typeface="DM Sans Bold"/>
                <a:cs typeface="DM Sans Bold"/>
                <a:sym typeface="DM Sans Bold"/>
              </a:rPr>
              <a:t>індивідуальної діяльності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4792912" y="5655485"/>
            <a:ext cx="8658438" cy="1504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як сукупність методів, засобів і форм у конкретній педагогічній системі - традиційна технологія навчання,</a:t>
            </a:r>
            <a:r>
              <a:rPr lang="en-US" sz="2399" b="1">
                <a:solidFill>
                  <a:srgbClr val="67282F"/>
                </a:solidFill>
                <a:latin typeface="DM Sans Bold"/>
                <a:ea typeface="DM Sans Bold"/>
                <a:cs typeface="DM Sans Bold"/>
                <a:sym typeface="DM Sans Bold"/>
              </a:rPr>
              <a:t> інноваційна технологія навчання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10556" y="8007698"/>
            <a:ext cx="7408502" cy="1982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39"/>
              </a:lnSpc>
              <a:spcBef>
                <a:spcPct val="0"/>
              </a:spcBef>
            </a:pPr>
            <a:r>
              <a:rPr lang="en-US" sz="2376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як сукупність і послідовність методів і процесів, спрямованих на одержання запланованого результату –</a:t>
            </a:r>
            <a:r>
              <a:rPr lang="en-US" sz="2376" b="1">
                <a:solidFill>
                  <a:srgbClr val="67282F"/>
                </a:solidFill>
                <a:latin typeface="DM Sans Bold"/>
                <a:ea typeface="DM Sans Bold"/>
                <a:cs typeface="DM Sans Bold"/>
                <a:sym typeface="DM Sans Bold"/>
              </a:rPr>
              <a:t> інтерактивна технологія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3896085" y="490298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0" y="2611588"/>
            <a:ext cx="16230600" cy="3500598"/>
          </a:xfrm>
          <a:custGeom>
            <a:avLst/>
            <a:gdLst/>
            <a:ahLst/>
            <a:cxnLst/>
            <a:rect l="l" t="t" r="r" b="b"/>
            <a:pathLst>
              <a:path w="16230600" h="3500598">
                <a:moveTo>
                  <a:pt x="0" y="0"/>
                </a:moveTo>
                <a:lnTo>
                  <a:pt x="16230600" y="0"/>
                </a:lnTo>
                <a:lnTo>
                  <a:pt x="16230600" y="3500598"/>
                </a:lnTo>
                <a:lnTo>
                  <a:pt x="0" y="35005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25765"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3078155" y="66353"/>
            <a:ext cx="8526257" cy="1984293"/>
          </a:xfrm>
          <a:custGeom>
            <a:avLst/>
            <a:gdLst/>
            <a:ahLst/>
            <a:cxnLst/>
            <a:rect l="l" t="t" r="r" b="b"/>
            <a:pathLst>
              <a:path w="8526257" h="1984293">
                <a:moveTo>
                  <a:pt x="0" y="0"/>
                </a:moveTo>
                <a:lnTo>
                  <a:pt x="8526257" y="0"/>
                </a:lnTo>
                <a:lnTo>
                  <a:pt x="8526257" y="1984292"/>
                </a:lnTo>
                <a:lnTo>
                  <a:pt x="0" y="19842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307270" y="6387988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307270" y="7517735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07270" y="8648667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2178495" y="7110869"/>
            <a:ext cx="7315200" cy="112776"/>
          </a:xfrm>
          <a:custGeom>
            <a:avLst/>
            <a:gdLst/>
            <a:ahLst/>
            <a:cxnLst/>
            <a:rect l="l" t="t" r="r" b="b"/>
            <a:pathLst>
              <a:path w="7315200" h="112776">
                <a:moveTo>
                  <a:pt x="0" y="0"/>
                </a:moveTo>
                <a:lnTo>
                  <a:pt x="7315200" y="0"/>
                </a:lnTo>
                <a:lnTo>
                  <a:pt x="7315200" y="112776"/>
                </a:lnTo>
                <a:lnTo>
                  <a:pt x="0" y="112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2178495" y="7423713"/>
            <a:ext cx="5694640" cy="1159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2738">
                <a:solidFill>
                  <a:srgbClr val="D37D7D"/>
                </a:solidFill>
                <a:latin typeface="Sports World"/>
                <a:ea typeface="Sports World"/>
                <a:cs typeface="Sports World"/>
                <a:sym typeface="Sports World"/>
              </a:rPr>
              <a:t>•Кооперативне навчання </a:t>
            </a:r>
          </a:p>
          <a:p>
            <a:pPr algn="ctr">
              <a:lnSpc>
                <a:spcPts val="4655"/>
              </a:lnSpc>
              <a:spcBef>
                <a:spcPct val="0"/>
              </a:spcBef>
            </a:pPr>
            <a:endParaRPr lang="en-US" sz="2738">
              <a:solidFill>
                <a:srgbClr val="D37D7D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1898011" y="8496267"/>
            <a:ext cx="5502466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2738">
                <a:solidFill>
                  <a:srgbClr val="D37D7D"/>
                </a:solidFill>
                <a:latin typeface="Sports World"/>
                <a:ea typeface="Sports World"/>
                <a:cs typeface="Sports World"/>
                <a:sym typeface="Sports World"/>
              </a:rPr>
              <a:t>•Критичне мислення</a:t>
            </a:r>
          </a:p>
          <a:p>
            <a:pPr algn="ctr">
              <a:lnSpc>
                <a:spcPts val="4655"/>
              </a:lnSpc>
              <a:spcBef>
                <a:spcPct val="0"/>
              </a:spcBef>
            </a:pPr>
            <a:endParaRPr lang="en-US" sz="2738">
              <a:solidFill>
                <a:srgbClr val="D37D7D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6" name="Freeform 26"/>
          <p:cNvSpPr/>
          <p:nvPr/>
        </p:nvSpPr>
        <p:spPr>
          <a:xfrm>
            <a:off x="2256824" y="8079710"/>
            <a:ext cx="7315200" cy="112776"/>
          </a:xfrm>
          <a:custGeom>
            <a:avLst/>
            <a:gdLst/>
            <a:ahLst/>
            <a:cxnLst/>
            <a:rect l="l" t="t" r="r" b="b"/>
            <a:pathLst>
              <a:path w="7315200" h="112776">
                <a:moveTo>
                  <a:pt x="0" y="0"/>
                </a:moveTo>
                <a:lnTo>
                  <a:pt x="7315200" y="0"/>
                </a:lnTo>
                <a:lnTo>
                  <a:pt x="7315200" y="112776"/>
                </a:lnTo>
                <a:lnTo>
                  <a:pt x="0" y="112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2335152" y="9048550"/>
            <a:ext cx="7315200" cy="112776"/>
          </a:xfrm>
          <a:custGeom>
            <a:avLst/>
            <a:gdLst/>
            <a:ahLst/>
            <a:cxnLst/>
            <a:rect l="l" t="t" r="r" b="b"/>
            <a:pathLst>
              <a:path w="7315200" h="112776">
                <a:moveTo>
                  <a:pt x="0" y="0"/>
                </a:moveTo>
                <a:lnTo>
                  <a:pt x="7315200" y="0"/>
                </a:lnTo>
                <a:lnTo>
                  <a:pt x="7315200" y="112776"/>
                </a:lnTo>
                <a:lnTo>
                  <a:pt x="0" y="11277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551084" y="4269920"/>
            <a:ext cx="8388704" cy="6291528"/>
          </a:xfrm>
          <a:custGeom>
            <a:avLst/>
            <a:gdLst/>
            <a:ahLst/>
            <a:cxnLst/>
            <a:rect l="l" t="t" r="r" b="b"/>
            <a:pathLst>
              <a:path w="8388704" h="6291528">
                <a:moveTo>
                  <a:pt x="0" y="0"/>
                </a:moveTo>
                <a:lnTo>
                  <a:pt x="8388704" y="0"/>
                </a:lnTo>
                <a:lnTo>
                  <a:pt x="8388704" y="6291529"/>
                </a:lnTo>
                <a:lnTo>
                  <a:pt x="0" y="6291529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870057" y="3124033"/>
            <a:ext cx="13338273" cy="2388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1"/>
              </a:lnSpc>
              <a:spcBef>
                <a:spcPct val="0"/>
              </a:spcBef>
            </a:pPr>
            <a:r>
              <a:rPr lang="en-US" sz="2795">
                <a:solidFill>
                  <a:srgbClr val="100F0D"/>
                </a:solidFill>
                <a:latin typeface="Sports World"/>
                <a:ea typeface="Sports World"/>
                <a:cs typeface="Sports World"/>
                <a:sym typeface="Sports World"/>
              </a:rPr>
              <a:t>Педагогічна інновація - процес створення, поширення й використання нових засобів (нововведень) для розв'язання тих педагогічних проблем, які до цього розв'язувались по-іншому 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932464" y="587010"/>
            <a:ext cx="6887936" cy="7822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119"/>
              </a:lnSpc>
              <a:spcBef>
                <a:spcPct val="0"/>
              </a:spcBef>
            </a:pPr>
            <a:r>
              <a:rPr lang="en-US" sz="3599">
                <a:solidFill>
                  <a:srgbClr val="100F0D"/>
                </a:solidFill>
                <a:latin typeface="Sports World"/>
                <a:ea typeface="Sports World"/>
                <a:cs typeface="Sports World"/>
                <a:sym typeface="Sports World"/>
              </a:rPr>
              <a:t>Інноваційні технології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2178495" y="6445095"/>
            <a:ext cx="6797040" cy="569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  <a:spcBef>
                <a:spcPct val="0"/>
              </a:spcBef>
            </a:pPr>
            <a:r>
              <a:rPr lang="en-US" sz="2738">
                <a:solidFill>
                  <a:srgbClr val="D37D7D"/>
                </a:solidFill>
                <a:latin typeface="Sports World"/>
                <a:ea typeface="Sports World"/>
                <a:cs typeface="Sports World"/>
                <a:sym typeface="Sports World"/>
              </a:rPr>
              <a:t>•Індивідуалізоване навчання 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827200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449015" y="340517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71562">
            <a:off x="7323323" y="429039"/>
            <a:ext cx="8526257" cy="1984293"/>
          </a:xfrm>
          <a:custGeom>
            <a:avLst/>
            <a:gdLst/>
            <a:ahLst/>
            <a:cxnLst/>
            <a:rect l="l" t="t" r="r" b="b"/>
            <a:pathLst>
              <a:path w="8526257" h="1984293">
                <a:moveTo>
                  <a:pt x="0" y="0"/>
                </a:moveTo>
                <a:lnTo>
                  <a:pt x="8526257" y="0"/>
                </a:lnTo>
                <a:lnTo>
                  <a:pt x="8526257" y="1984293"/>
                </a:lnTo>
                <a:lnTo>
                  <a:pt x="0" y="19842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 rot="-84895">
            <a:off x="6814732" y="2791944"/>
            <a:ext cx="11103786" cy="7495056"/>
          </a:xfrm>
          <a:custGeom>
            <a:avLst/>
            <a:gdLst/>
            <a:ahLst/>
            <a:cxnLst/>
            <a:rect l="l" t="t" r="r" b="b"/>
            <a:pathLst>
              <a:path w="11103786" h="7495056">
                <a:moveTo>
                  <a:pt x="0" y="0"/>
                </a:moveTo>
                <a:lnTo>
                  <a:pt x="11103786" y="0"/>
                </a:lnTo>
                <a:lnTo>
                  <a:pt x="11103786" y="7495056"/>
                </a:lnTo>
                <a:lnTo>
                  <a:pt x="0" y="749505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0" y="-67974"/>
            <a:ext cx="6723888" cy="10422949"/>
          </a:xfrm>
          <a:custGeom>
            <a:avLst/>
            <a:gdLst/>
            <a:ahLst/>
            <a:cxnLst/>
            <a:rect l="l" t="t" r="r" b="b"/>
            <a:pathLst>
              <a:path w="6723888" h="10422949">
                <a:moveTo>
                  <a:pt x="0" y="0"/>
                </a:moveTo>
                <a:lnTo>
                  <a:pt x="6723888" y="0"/>
                </a:lnTo>
                <a:lnTo>
                  <a:pt x="6723888" y="10422948"/>
                </a:lnTo>
                <a:lnTo>
                  <a:pt x="0" y="1042294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8130" r="-8130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463075" y="911140"/>
            <a:ext cx="8246754" cy="775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11"/>
              </a:lnSpc>
              <a:spcBef>
                <a:spcPct val="0"/>
              </a:spcBef>
            </a:pPr>
            <a:r>
              <a:rPr lang="en-US" sz="371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Інтерактивне навчання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7539193" y="3333651"/>
            <a:ext cx="9233273" cy="6274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Інтерактивне навчання – це діалогічне навчання, у ході якого здійснюється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взаємодія вчителя й здобувача освіти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Інтерактивному навчанню притаманні такі риси: взаємодія здобувачів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освіти; діалог, полілог; організація освітнього середовища спілкування;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активність; опора на їхній суб’єктивний досвід; комфортні умови навчання,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набуття знань спільними зусиллями з можливістю контролю та оцінки,</a:t>
            </a:r>
          </a:p>
          <a:p>
            <a:pPr algn="ctr">
              <a:lnSpc>
                <a:spcPts val="4134"/>
              </a:lnSpc>
              <a:spcBef>
                <a:spcPct val="0"/>
              </a:spcBef>
            </a:pPr>
            <a:r>
              <a:rPr lang="en-US" sz="2432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взаємооцінки та взаємоконтролю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827200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6449015" y="340517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71562">
            <a:off x="5044999" y="-76251"/>
            <a:ext cx="10799322" cy="2513297"/>
          </a:xfrm>
          <a:custGeom>
            <a:avLst/>
            <a:gdLst/>
            <a:ahLst/>
            <a:cxnLst/>
            <a:rect l="l" t="t" r="r" b="b"/>
            <a:pathLst>
              <a:path w="10799322" h="2513297">
                <a:moveTo>
                  <a:pt x="0" y="0"/>
                </a:moveTo>
                <a:lnTo>
                  <a:pt x="10799322" y="0"/>
                </a:lnTo>
                <a:lnTo>
                  <a:pt x="10799322" y="2513297"/>
                </a:lnTo>
                <a:lnTo>
                  <a:pt x="0" y="251329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1987" y="2856219"/>
            <a:ext cx="5430022" cy="3317250"/>
          </a:xfrm>
          <a:custGeom>
            <a:avLst/>
            <a:gdLst/>
            <a:ahLst/>
            <a:cxnLst/>
            <a:rect l="l" t="t" r="r" b="b"/>
            <a:pathLst>
              <a:path w="5430022" h="3317250">
                <a:moveTo>
                  <a:pt x="0" y="0"/>
                </a:moveTo>
                <a:lnTo>
                  <a:pt x="5430021" y="0"/>
                </a:lnTo>
                <a:lnTo>
                  <a:pt x="5430021" y="3317249"/>
                </a:lnTo>
                <a:lnTo>
                  <a:pt x="0" y="331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737103" y="2915938"/>
            <a:ext cx="5430022" cy="3317250"/>
          </a:xfrm>
          <a:custGeom>
            <a:avLst/>
            <a:gdLst/>
            <a:ahLst/>
            <a:cxnLst/>
            <a:rect l="l" t="t" r="r" b="b"/>
            <a:pathLst>
              <a:path w="5430022" h="3317250">
                <a:moveTo>
                  <a:pt x="0" y="0"/>
                </a:moveTo>
                <a:lnTo>
                  <a:pt x="5430022" y="0"/>
                </a:lnTo>
                <a:lnTo>
                  <a:pt x="5430022" y="3317249"/>
                </a:lnTo>
                <a:lnTo>
                  <a:pt x="0" y="331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657732" y="6804687"/>
            <a:ext cx="5430022" cy="3317250"/>
          </a:xfrm>
          <a:custGeom>
            <a:avLst/>
            <a:gdLst/>
            <a:ahLst/>
            <a:cxnLst/>
            <a:rect l="l" t="t" r="r" b="b"/>
            <a:pathLst>
              <a:path w="5430022" h="3317250">
                <a:moveTo>
                  <a:pt x="0" y="0"/>
                </a:moveTo>
                <a:lnTo>
                  <a:pt x="5430021" y="0"/>
                </a:lnTo>
                <a:lnTo>
                  <a:pt x="5430021" y="3317250"/>
                </a:lnTo>
                <a:lnTo>
                  <a:pt x="0" y="331725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8995801" y="6908557"/>
            <a:ext cx="5430022" cy="3317250"/>
          </a:xfrm>
          <a:custGeom>
            <a:avLst/>
            <a:gdLst/>
            <a:ahLst/>
            <a:cxnLst/>
            <a:rect l="l" t="t" r="r" b="b"/>
            <a:pathLst>
              <a:path w="5430022" h="3317250">
                <a:moveTo>
                  <a:pt x="0" y="0"/>
                </a:moveTo>
                <a:lnTo>
                  <a:pt x="5430022" y="0"/>
                </a:lnTo>
                <a:lnTo>
                  <a:pt x="5430022" y="3317249"/>
                </a:lnTo>
                <a:lnTo>
                  <a:pt x="0" y="331724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452586" y="1593978"/>
            <a:ext cx="1804238" cy="1801983"/>
          </a:xfrm>
          <a:custGeom>
            <a:avLst/>
            <a:gdLst/>
            <a:ahLst/>
            <a:cxnLst/>
            <a:rect l="l" t="t" r="r" b="b"/>
            <a:pathLst>
              <a:path w="1804238" h="1801983">
                <a:moveTo>
                  <a:pt x="0" y="0"/>
                </a:moveTo>
                <a:lnTo>
                  <a:pt x="1804238" y="0"/>
                </a:lnTo>
                <a:lnTo>
                  <a:pt x="1804238" y="1801983"/>
                </a:lnTo>
                <a:lnTo>
                  <a:pt x="0" y="180198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 rot="-147218">
            <a:off x="-3599433" y="1442674"/>
            <a:ext cx="7096192" cy="9461589"/>
          </a:xfrm>
          <a:custGeom>
            <a:avLst/>
            <a:gdLst/>
            <a:ahLst/>
            <a:cxnLst/>
            <a:rect l="l" t="t" r="r" b="b"/>
            <a:pathLst>
              <a:path w="7096192" h="9461589">
                <a:moveTo>
                  <a:pt x="0" y="0"/>
                </a:moveTo>
                <a:lnTo>
                  <a:pt x="7096192" y="0"/>
                </a:lnTo>
                <a:lnTo>
                  <a:pt x="7096192" y="9461589"/>
                </a:lnTo>
                <a:lnTo>
                  <a:pt x="0" y="9461589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425823" y="3076341"/>
            <a:ext cx="5966898" cy="7955864"/>
          </a:xfrm>
          <a:custGeom>
            <a:avLst/>
            <a:gdLst/>
            <a:ahLst/>
            <a:cxnLst/>
            <a:rect l="l" t="t" r="r" b="b"/>
            <a:pathLst>
              <a:path w="5966898" h="7955864">
                <a:moveTo>
                  <a:pt x="0" y="0"/>
                </a:moveTo>
                <a:lnTo>
                  <a:pt x="5966898" y="0"/>
                </a:lnTo>
                <a:lnTo>
                  <a:pt x="5966898" y="7955864"/>
                </a:lnTo>
                <a:lnTo>
                  <a:pt x="0" y="795586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 rot="-422588">
            <a:off x="3741183" y="4405612"/>
            <a:ext cx="7200201" cy="9600268"/>
          </a:xfrm>
          <a:custGeom>
            <a:avLst/>
            <a:gdLst/>
            <a:ahLst/>
            <a:cxnLst/>
            <a:rect l="l" t="t" r="r" b="b"/>
            <a:pathLst>
              <a:path w="7200201" h="9600268">
                <a:moveTo>
                  <a:pt x="0" y="0"/>
                </a:moveTo>
                <a:lnTo>
                  <a:pt x="7200201" y="0"/>
                </a:lnTo>
                <a:lnTo>
                  <a:pt x="7200201" y="9600268"/>
                </a:lnTo>
                <a:lnTo>
                  <a:pt x="0" y="9600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27" name="TextBox 27"/>
          <p:cNvSpPr txBox="1"/>
          <p:nvPr/>
        </p:nvSpPr>
        <p:spPr>
          <a:xfrm>
            <a:off x="5522008" y="571765"/>
            <a:ext cx="9615987" cy="1201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11"/>
              </a:lnSpc>
              <a:spcBef>
                <a:spcPct val="0"/>
              </a:spcBef>
            </a:pPr>
            <a:r>
              <a:rPr lang="en-US" sz="2830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навчання розподіляються на 4 групи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80980" y="3234036"/>
            <a:ext cx="4320058" cy="2489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  <a:spcBef>
                <a:spcPct val="0"/>
              </a:spcBef>
            </a:pPr>
            <a:r>
              <a:rPr lang="en-US" sz="2938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КООПЕРАТИВНОГО НАВЧАННЯ;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463671" y="3324126"/>
            <a:ext cx="4636961" cy="2728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55"/>
              </a:lnSpc>
            </a:pPr>
            <a:r>
              <a:rPr lang="en-US" sz="2738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КОЛЕКТИВНО-ГРУПОВОГО НАВЧАННЯ</a:t>
            </a:r>
          </a:p>
          <a:p>
            <a:pPr algn="ctr">
              <a:lnSpc>
                <a:spcPts val="2785"/>
              </a:lnSpc>
              <a:spcBef>
                <a:spcPct val="0"/>
              </a:spcBef>
            </a:pPr>
            <a:endParaRPr lang="en-US" sz="2738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2256824" y="7214262"/>
            <a:ext cx="4320058" cy="2543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65"/>
              </a:lnSpc>
            </a:pPr>
            <a:r>
              <a:rPr lang="en-US" sz="3038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ТЕХНОЛОГІЇ СИТУАТИВНОГО МОДЕЛЮВАННЯ</a:t>
            </a:r>
          </a:p>
          <a:p>
            <a:pPr algn="ctr">
              <a:lnSpc>
                <a:spcPts val="4995"/>
              </a:lnSpc>
              <a:spcBef>
                <a:spcPct val="0"/>
              </a:spcBef>
            </a:pPr>
            <a:endParaRPr lang="en-US" sz="3038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741084" y="7091342"/>
            <a:ext cx="4320058" cy="3134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5"/>
              </a:lnSpc>
            </a:pPr>
            <a:r>
              <a:rPr lang="en-US" sz="2938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ТЕХНОЛОГІЇ ОПРАЦЮВАННЯ ДИСКУСІЙНИХ ПИТАНЬ</a:t>
            </a:r>
          </a:p>
          <a:p>
            <a:pPr algn="ctr">
              <a:lnSpc>
                <a:spcPts val="5165"/>
              </a:lnSpc>
              <a:spcBef>
                <a:spcPct val="0"/>
              </a:spcBef>
            </a:pPr>
            <a:endParaRPr lang="en-US" sz="2938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803804">
            <a:off x="1153274" y="1960069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2" y="0"/>
                </a:lnTo>
                <a:lnTo>
                  <a:pt x="3822152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19" name="AutoShape 19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3559052" y="1960069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1" y="0"/>
                </a:lnTo>
                <a:lnTo>
                  <a:pt x="3822151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028700" y="7409549"/>
            <a:ext cx="7315200" cy="3697501"/>
          </a:xfrm>
          <a:custGeom>
            <a:avLst/>
            <a:gdLst/>
            <a:ahLst/>
            <a:cxnLst/>
            <a:rect l="l" t="t" r="r" b="b"/>
            <a:pathLst>
              <a:path w="7315200" h="3697501">
                <a:moveTo>
                  <a:pt x="0" y="0"/>
                </a:moveTo>
                <a:lnTo>
                  <a:pt x="7315200" y="0"/>
                </a:lnTo>
                <a:lnTo>
                  <a:pt x="7315200" y="3697502"/>
                </a:lnTo>
                <a:lnTo>
                  <a:pt x="0" y="369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22" name="TextBox 22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колективного навчання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468174">
            <a:off x="5428677" y="2182539"/>
            <a:ext cx="3973716" cy="5246370"/>
            <a:chOff x="0" y="0"/>
            <a:chExt cx="3790950" cy="5005070"/>
          </a:xfrm>
        </p:grpSpPr>
        <p:sp>
          <p:nvSpPr>
            <p:cNvPr id="24" name="Freeform 24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9"/>
              <a:stretch>
                <a:fillRect l="-8958" r="-8958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79826">
            <a:off x="9683059" y="4807596"/>
            <a:ext cx="3973716" cy="5246370"/>
            <a:chOff x="0" y="0"/>
            <a:chExt cx="3790950" cy="5005070"/>
          </a:xfrm>
        </p:grpSpPr>
        <p:sp>
          <p:nvSpPr>
            <p:cNvPr id="27" name="Freeform 27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10"/>
              <a:stretch>
                <a:fillRect l="-607" r="-607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9" name="TextBox 29"/>
          <p:cNvSpPr txBox="1"/>
          <p:nvPr/>
        </p:nvSpPr>
        <p:spPr>
          <a:xfrm rot="-827814">
            <a:off x="1699967" y="2425907"/>
            <a:ext cx="2568414" cy="169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Робота в парах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26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 rot="-838347">
            <a:off x="1537547" y="3825539"/>
            <a:ext cx="3375345" cy="1888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60"/>
              </a:lnSpc>
              <a:spcBef>
                <a:spcPct val="0"/>
              </a:spcBef>
            </a:pPr>
            <a:r>
              <a:rPr lang="en-US" sz="221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Школярі працюють в парах, виконуючи завдання.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4690886" y="2421175"/>
            <a:ext cx="2568414" cy="679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2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2+2=4.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3606714" y="3371751"/>
            <a:ext cx="3623065" cy="32536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0"/>
              </a:lnSpc>
            </a:pPr>
            <a:r>
              <a:rPr lang="en-US" sz="171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Дві пари окремо працюють над вправою протягом певного</a:t>
            </a:r>
          </a:p>
          <a:p>
            <a:pPr algn="ctr">
              <a:lnSpc>
                <a:spcPts val="2910"/>
              </a:lnSpc>
            </a:pPr>
            <a:r>
              <a:rPr lang="en-US" sz="171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часу (2-3 хвилини), обов’язково доходять до спільного рішення, потім</a:t>
            </a:r>
          </a:p>
          <a:p>
            <a:pPr algn="ctr">
              <a:lnSpc>
                <a:spcPts val="2910"/>
              </a:lnSpc>
            </a:pPr>
            <a:r>
              <a:rPr lang="en-US" sz="171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об’єднуються і діляться набутим.</a:t>
            </a:r>
          </a:p>
          <a:p>
            <a:pPr algn="ctr">
              <a:lnSpc>
                <a:spcPts val="2910"/>
              </a:lnSpc>
              <a:spcBef>
                <a:spcPct val="0"/>
              </a:spcBef>
            </a:pPr>
            <a:endParaRPr lang="en-US" sz="1712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93517" y="7483869"/>
            <a:ext cx="2519720" cy="69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1"/>
              </a:lnSpc>
              <a:spcBef>
                <a:spcPct val="0"/>
              </a:spcBef>
            </a:pPr>
            <a:r>
              <a:rPr lang="en-US" sz="33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карусель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70254" y="8198236"/>
            <a:ext cx="2583061" cy="69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1"/>
              </a:lnSpc>
              <a:spcBef>
                <a:spcPct val="0"/>
              </a:spcBef>
            </a:pPr>
            <a:r>
              <a:rPr lang="en-US" sz="33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коло ідей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04376" y="9004824"/>
            <a:ext cx="270602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2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акваріум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колективного навчання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0" name="Freeform 20"/>
          <p:cNvSpPr/>
          <p:nvPr/>
        </p:nvSpPr>
        <p:spPr>
          <a:xfrm rot="-60087">
            <a:off x="5587069" y="2208911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2" y="0"/>
                </a:lnTo>
                <a:lnTo>
                  <a:pt x="3822152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645452">
            <a:off x="13948445" y="1878742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1" y="0"/>
                </a:lnTo>
                <a:lnTo>
                  <a:pt x="3822151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1028700" y="7409549"/>
            <a:ext cx="7315200" cy="3697501"/>
          </a:xfrm>
          <a:custGeom>
            <a:avLst/>
            <a:gdLst/>
            <a:ahLst/>
            <a:cxnLst/>
            <a:rect l="l" t="t" r="r" b="b"/>
            <a:pathLst>
              <a:path w="7315200" h="3697501">
                <a:moveTo>
                  <a:pt x="0" y="0"/>
                </a:moveTo>
                <a:lnTo>
                  <a:pt x="7315200" y="0"/>
                </a:lnTo>
                <a:lnTo>
                  <a:pt x="7315200" y="3697502"/>
                </a:lnTo>
                <a:lnTo>
                  <a:pt x="0" y="36975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 rot="-235301">
            <a:off x="9658446" y="4779018"/>
            <a:ext cx="3973716" cy="5246370"/>
            <a:chOff x="0" y="0"/>
            <a:chExt cx="3790950" cy="5005070"/>
          </a:xfrm>
        </p:grpSpPr>
        <p:sp>
          <p:nvSpPr>
            <p:cNvPr id="24" name="Freeform 24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9"/>
              <a:stretch>
                <a:fillRect l="-607" r="-607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475858">
            <a:off x="904243" y="2026088"/>
            <a:ext cx="3973716" cy="5246370"/>
            <a:chOff x="0" y="0"/>
            <a:chExt cx="3790950" cy="5005070"/>
          </a:xfrm>
        </p:grpSpPr>
        <p:sp>
          <p:nvSpPr>
            <p:cNvPr id="27" name="Freeform 27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10"/>
              <a:stretch>
                <a:fillRect l="-70048" r="-70048"/>
              </a:stretch>
            </a:blipFill>
          </p:spPr>
        </p:sp>
        <p:sp>
          <p:nvSpPr>
            <p:cNvPr id="28" name="Freeform 28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9" name="TextBox 29"/>
          <p:cNvSpPr txBox="1"/>
          <p:nvPr/>
        </p:nvSpPr>
        <p:spPr>
          <a:xfrm rot="713639">
            <a:off x="14142465" y="3337656"/>
            <a:ext cx="3242033" cy="3593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93"/>
              </a:lnSpc>
            </a:pPr>
            <a:r>
              <a:rPr lang="en-US" sz="13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Цей метод трохи складніший: всі трійки класу</a:t>
            </a:r>
          </a:p>
          <a:p>
            <a:pPr algn="ctr">
              <a:lnSpc>
                <a:spcPts val="2293"/>
              </a:lnSpc>
            </a:pPr>
            <a:r>
              <a:rPr lang="en-US" sz="13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отримують одне й те ж завдання, а після обговорення один член трійки йде в</a:t>
            </a:r>
          </a:p>
          <a:p>
            <a:pPr algn="ctr">
              <a:lnSpc>
                <a:spcPts val="2293"/>
              </a:lnSpc>
            </a:pPr>
            <a:r>
              <a:rPr lang="en-US" sz="13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наступну, один в попередню і ознайомлює членів новостворених трійок з</a:t>
            </a:r>
          </a:p>
          <a:p>
            <a:pPr algn="ctr">
              <a:lnSpc>
                <a:spcPts val="2293"/>
              </a:lnSpc>
            </a:pPr>
            <a:r>
              <a:rPr lang="en-US" sz="13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набутком своєї.</a:t>
            </a:r>
          </a:p>
          <a:p>
            <a:pPr algn="ctr">
              <a:lnSpc>
                <a:spcPts val="3267"/>
              </a:lnSpc>
              <a:spcBef>
                <a:spcPct val="0"/>
              </a:spcBef>
            </a:pPr>
            <a:endParaRPr lang="en-US" sz="1348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452896" y="2707746"/>
            <a:ext cx="2568414" cy="169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Робота в трійках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26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1" name="TextBox 31"/>
          <p:cNvSpPr txBox="1"/>
          <p:nvPr/>
        </p:nvSpPr>
        <p:spPr>
          <a:xfrm rot="690125">
            <a:off x="15008924" y="2271340"/>
            <a:ext cx="2568414" cy="112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  <a:spcBef>
                <a:spcPct val="0"/>
              </a:spcBef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Змінювані трійкі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5787645" y="3793150"/>
            <a:ext cx="3507788" cy="2927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8"/>
              </a:lnSpc>
            </a:pPr>
            <a:r>
              <a:rPr lang="en-US" sz="15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По суті, це ускладнена робота в парах. Найкраще</a:t>
            </a:r>
          </a:p>
          <a:p>
            <a:pPr algn="ctr">
              <a:lnSpc>
                <a:spcPts val="3098"/>
              </a:lnSpc>
            </a:pPr>
            <a:r>
              <a:rPr lang="en-US" sz="18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 трійках проводити обговорення, обмін думками, підведення підсумків чи</a:t>
            </a:r>
          </a:p>
          <a:p>
            <a:pPr algn="ctr">
              <a:lnSpc>
                <a:spcPts val="2588"/>
              </a:lnSpc>
            </a:pPr>
            <a:r>
              <a:rPr lang="en-US" sz="15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навпаки, виділення несхожих думок).</a:t>
            </a:r>
          </a:p>
          <a:p>
            <a:pPr algn="ctr">
              <a:lnSpc>
                <a:spcPts val="127"/>
              </a:lnSpc>
              <a:spcBef>
                <a:spcPct val="0"/>
              </a:spcBef>
            </a:pPr>
            <a:endParaRPr lang="en-US" sz="1522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1993517" y="7483869"/>
            <a:ext cx="2519720" cy="69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1"/>
              </a:lnSpc>
              <a:spcBef>
                <a:spcPct val="0"/>
              </a:spcBef>
            </a:pPr>
            <a:r>
              <a:rPr lang="en-US" sz="33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карусель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970254" y="8198236"/>
            <a:ext cx="2583061" cy="692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91"/>
              </a:lnSpc>
              <a:spcBef>
                <a:spcPct val="0"/>
              </a:spcBef>
            </a:pPr>
            <a:r>
              <a:rPr lang="en-US" sz="33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коло ідей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304376" y="9004824"/>
            <a:ext cx="2706024" cy="7053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21"/>
              </a:lnSpc>
              <a:spcBef>
                <a:spcPct val="0"/>
              </a:spcBef>
            </a:pPr>
            <a:r>
              <a:rPr lang="en-US" sz="32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акваріум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технології колективно-групового навчання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0" name="Freeform 20"/>
          <p:cNvSpPr/>
          <p:nvPr/>
        </p:nvSpPr>
        <p:spPr>
          <a:xfrm rot="-60087">
            <a:off x="5587069" y="2208911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2" y="0"/>
                </a:lnTo>
                <a:lnTo>
                  <a:pt x="3822152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645452">
            <a:off x="13948445" y="1878742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1" y="0"/>
                </a:lnTo>
                <a:lnTo>
                  <a:pt x="3822151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75858">
            <a:off x="904243" y="2026088"/>
            <a:ext cx="3973716" cy="5246370"/>
            <a:chOff x="0" y="0"/>
            <a:chExt cx="3790950" cy="5005070"/>
          </a:xfrm>
        </p:grpSpPr>
        <p:sp>
          <p:nvSpPr>
            <p:cNvPr id="23" name="Freeform 23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7"/>
              <a:stretch>
                <a:fillRect l="-607" r="-607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742077">
            <a:off x="9416651" y="5517551"/>
            <a:ext cx="5803171" cy="4320297"/>
            <a:chOff x="0" y="0"/>
            <a:chExt cx="2481072" cy="1847088"/>
          </a:xfrm>
        </p:grpSpPr>
        <p:sp>
          <p:nvSpPr>
            <p:cNvPr id="26" name="Freeform 26"/>
            <p:cNvSpPr/>
            <p:nvPr/>
          </p:nvSpPr>
          <p:spPr>
            <a:xfrm>
              <a:off x="96139" y="58166"/>
              <a:ext cx="2301367" cy="1709928"/>
            </a:xfrm>
            <a:custGeom>
              <a:avLst/>
              <a:gdLst/>
              <a:ahLst/>
              <a:cxnLst/>
              <a:rect l="l" t="t" r="r" b="b"/>
              <a:pathLst>
                <a:path w="2301367" h="1709928">
                  <a:moveTo>
                    <a:pt x="2301240" y="1709928"/>
                  </a:moveTo>
                  <a:lnTo>
                    <a:pt x="0" y="1709928"/>
                  </a:lnTo>
                  <a:lnTo>
                    <a:pt x="0" y="0"/>
                  </a:lnTo>
                  <a:lnTo>
                    <a:pt x="2301367" y="0"/>
                  </a:lnTo>
                  <a:lnTo>
                    <a:pt x="2301367" y="1709928"/>
                  </a:lnTo>
                  <a:close/>
                </a:path>
              </a:pathLst>
            </a:custGeom>
            <a:blipFill>
              <a:blip r:embed="rId8"/>
              <a:stretch>
                <a:fillRect l="-16044" r="-16044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481072" cy="1847088"/>
            </a:xfrm>
            <a:custGeom>
              <a:avLst/>
              <a:gdLst/>
              <a:ahLst/>
              <a:cxnLst/>
              <a:rect l="l" t="t" r="r" b="b"/>
              <a:pathLst>
                <a:path w="2481072" h="1847088">
                  <a:moveTo>
                    <a:pt x="2481072" y="1847088"/>
                  </a:moveTo>
                  <a:lnTo>
                    <a:pt x="0" y="1847088"/>
                  </a:lnTo>
                  <a:lnTo>
                    <a:pt x="0" y="0"/>
                  </a:lnTo>
                  <a:lnTo>
                    <a:pt x="2481072" y="0"/>
                  </a:lnTo>
                  <a:lnTo>
                    <a:pt x="2481072" y="1847088"/>
                  </a:lnTo>
                  <a:close/>
                </a:path>
              </a:pathLst>
            </a:custGeom>
            <a:blipFill>
              <a:blip r:embed="rId9"/>
              <a:stretch>
                <a:fillRect t="-35" b="-35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2256824" y="6882805"/>
            <a:ext cx="6480763" cy="3893743"/>
          </a:xfrm>
          <a:custGeom>
            <a:avLst/>
            <a:gdLst/>
            <a:ahLst/>
            <a:cxnLst/>
            <a:rect l="l" t="t" r="r" b="b"/>
            <a:pathLst>
              <a:path w="6480763" h="3893743">
                <a:moveTo>
                  <a:pt x="0" y="0"/>
                </a:moveTo>
                <a:lnTo>
                  <a:pt x="6480763" y="0"/>
                </a:lnTo>
                <a:lnTo>
                  <a:pt x="6480763" y="3893743"/>
                </a:lnTo>
                <a:lnTo>
                  <a:pt x="0" y="389374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t="-12415" b="-12415"/>
            </a:stretch>
          </a:blipFill>
        </p:spPr>
      </p:sp>
      <p:sp>
        <p:nvSpPr>
          <p:cNvPr id="29" name="TextBox 29"/>
          <p:cNvSpPr txBox="1"/>
          <p:nvPr/>
        </p:nvSpPr>
        <p:spPr>
          <a:xfrm rot="713639">
            <a:off x="14178009" y="3331833"/>
            <a:ext cx="3242033" cy="326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16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Мета “мозкового</a:t>
            </a:r>
          </a:p>
          <a:p>
            <a:pPr algn="ctr">
              <a:lnSpc>
                <a:spcPts val="2803"/>
              </a:lnSpc>
            </a:pPr>
            <a:r>
              <a:rPr lang="en-US" sz="16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штурму” чи “мозкової атаки” в тому, щоб зібрати якомога більше ідей щодо</a:t>
            </a:r>
          </a:p>
          <a:p>
            <a:pPr algn="ctr">
              <a:lnSpc>
                <a:spcPts val="2803"/>
              </a:lnSpc>
            </a:pPr>
            <a:r>
              <a:rPr lang="en-US" sz="164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проблеми від усіх протягом обмеженого періоду часу.</a:t>
            </a:r>
          </a:p>
          <a:p>
            <a:pPr algn="ctr">
              <a:lnSpc>
                <a:spcPts val="3777"/>
              </a:lnSpc>
              <a:spcBef>
                <a:spcPct val="0"/>
              </a:spcBef>
            </a:pPr>
            <a:endParaRPr lang="en-US" sz="1648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452896" y="2707746"/>
            <a:ext cx="2568414" cy="1123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Мікрофон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26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1" name="TextBox 31"/>
          <p:cNvSpPr txBox="1"/>
          <p:nvPr/>
        </p:nvSpPr>
        <p:spPr>
          <a:xfrm rot="690125">
            <a:off x="14952146" y="2265621"/>
            <a:ext cx="2568414" cy="169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Мозковий штурм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26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943793" y="3310386"/>
            <a:ext cx="3507788" cy="3656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8"/>
              </a:lnSpc>
            </a:pPr>
            <a:r>
              <a:rPr lang="en-US" sz="15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Різновидом загально групового обговорення є технологія</a:t>
            </a:r>
          </a:p>
          <a:p>
            <a:pPr algn="ctr">
              <a:lnSpc>
                <a:spcPts val="2588"/>
              </a:lnSpc>
            </a:pPr>
            <a:r>
              <a:rPr lang="en-US" sz="15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“Мікрофон”, яка надає можливість кожному сказати щось швидко, по черзі,</a:t>
            </a:r>
          </a:p>
          <a:p>
            <a:pPr algn="ctr">
              <a:lnSpc>
                <a:spcPts val="2588"/>
              </a:lnSpc>
            </a:pPr>
            <a:r>
              <a:rPr lang="en-US" sz="152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відповідаючи на запитання або висловлюючи свою думку чи позицію</a:t>
            </a:r>
          </a:p>
          <a:p>
            <a:pPr algn="ctr">
              <a:lnSpc>
                <a:spcPts val="127"/>
              </a:lnSpc>
              <a:spcBef>
                <a:spcPct val="0"/>
              </a:spcBef>
            </a:pPr>
            <a:endParaRPr lang="en-US" sz="1522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технології колективно-групового навчання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0" name="Freeform 20"/>
          <p:cNvSpPr/>
          <p:nvPr/>
        </p:nvSpPr>
        <p:spPr>
          <a:xfrm rot="-60087">
            <a:off x="5587069" y="2208911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2" y="0"/>
                </a:lnTo>
                <a:lnTo>
                  <a:pt x="3822152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 rot="645452">
            <a:off x="13948445" y="1878742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1" y="0"/>
                </a:lnTo>
                <a:lnTo>
                  <a:pt x="3822151" y="4880723"/>
                </a:lnTo>
                <a:lnTo>
                  <a:pt x="0" y="48807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grpSp>
        <p:nvGrpSpPr>
          <p:cNvPr id="22" name="Group 22"/>
          <p:cNvGrpSpPr>
            <a:grpSpLocks noChangeAspect="1"/>
          </p:cNvGrpSpPr>
          <p:nvPr/>
        </p:nvGrpSpPr>
        <p:grpSpPr>
          <a:xfrm rot="-475858">
            <a:off x="672961" y="2026088"/>
            <a:ext cx="3973716" cy="5246370"/>
            <a:chOff x="0" y="0"/>
            <a:chExt cx="3790950" cy="5005070"/>
          </a:xfrm>
        </p:grpSpPr>
        <p:sp>
          <p:nvSpPr>
            <p:cNvPr id="23" name="Freeform 23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7"/>
              <a:stretch>
                <a:fillRect t="-15865" b="-15865"/>
              </a:stretch>
            </a:blip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742077">
            <a:off x="3506990" y="6047737"/>
            <a:ext cx="5803171" cy="4320297"/>
            <a:chOff x="0" y="0"/>
            <a:chExt cx="2481072" cy="1847088"/>
          </a:xfrm>
        </p:grpSpPr>
        <p:sp>
          <p:nvSpPr>
            <p:cNvPr id="26" name="Freeform 26"/>
            <p:cNvSpPr/>
            <p:nvPr/>
          </p:nvSpPr>
          <p:spPr>
            <a:xfrm>
              <a:off x="96139" y="58166"/>
              <a:ext cx="2301367" cy="1709928"/>
            </a:xfrm>
            <a:custGeom>
              <a:avLst/>
              <a:gdLst/>
              <a:ahLst/>
              <a:cxnLst/>
              <a:rect l="l" t="t" r="r" b="b"/>
              <a:pathLst>
                <a:path w="2301367" h="1709928">
                  <a:moveTo>
                    <a:pt x="2301240" y="1709928"/>
                  </a:moveTo>
                  <a:lnTo>
                    <a:pt x="0" y="1709928"/>
                  </a:lnTo>
                  <a:lnTo>
                    <a:pt x="0" y="0"/>
                  </a:lnTo>
                  <a:lnTo>
                    <a:pt x="2301367" y="0"/>
                  </a:lnTo>
                  <a:lnTo>
                    <a:pt x="2301367" y="1709928"/>
                  </a:lnTo>
                  <a:close/>
                </a:path>
              </a:pathLst>
            </a:custGeom>
            <a:blipFill>
              <a:blip r:embed="rId8"/>
              <a:stretch>
                <a:fillRect t="-470" b="-470"/>
              </a:stretch>
            </a:blipFill>
          </p:spPr>
        </p:sp>
        <p:sp>
          <p:nvSpPr>
            <p:cNvPr id="27" name="Freeform 27"/>
            <p:cNvSpPr/>
            <p:nvPr/>
          </p:nvSpPr>
          <p:spPr>
            <a:xfrm>
              <a:off x="0" y="0"/>
              <a:ext cx="2481072" cy="1847088"/>
            </a:xfrm>
            <a:custGeom>
              <a:avLst/>
              <a:gdLst/>
              <a:ahLst/>
              <a:cxnLst/>
              <a:rect l="l" t="t" r="r" b="b"/>
              <a:pathLst>
                <a:path w="2481072" h="1847088">
                  <a:moveTo>
                    <a:pt x="2481072" y="1847088"/>
                  </a:moveTo>
                  <a:lnTo>
                    <a:pt x="0" y="1847088"/>
                  </a:lnTo>
                  <a:lnTo>
                    <a:pt x="0" y="0"/>
                  </a:lnTo>
                  <a:lnTo>
                    <a:pt x="2481072" y="0"/>
                  </a:lnTo>
                  <a:lnTo>
                    <a:pt x="2481072" y="1847088"/>
                  </a:lnTo>
                  <a:close/>
                </a:path>
              </a:pathLst>
            </a:custGeom>
            <a:blipFill>
              <a:blip r:embed="rId9"/>
              <a:stretch>
                <a:fillRect t="-35" b="-35"/>
              </a:stretch>
            </a:blipFill>
          </p:spPr>
        </p:sp>
      </p:grpSp>
      <p:sp>
        <p:nvSpPr>
          <p:cNvPr id="28" name="Freeform 28"/>
          <p:cNvSpPr/>
          <p:nvPr/>
        </p:nvSpPr>
        <p:spPr>
          <a:xfrm>
            <a:off x="9736901" y="4649273"/>
            <a:ext cx="3822151" cy="4880723"/>
          </a:xfrm>
          <a:custGeom>
            <a:avLst/>
            <a:gdLst/>
            <a:ahLst/>
            <a:cxnLst/>
            <a:rect l="l" t="t" r="r" b="b"/>
            <a:pathLst>
              <a:path w="3822151" h="4880723">
                <a:moveTo>
                  <a:pt x="0" y="0"/>
                </a:moveTo>
                <a:lnTo>
                  <a:pt x="3822151" y="0"/>
                </a:lnTo>
                <a:lnTo>
                  <a:pt x="3822151" y="4880722"/>
                </a:lnTo>
                <a:lnTo>
                  <a:pt x="0" y="488072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2171" r="-12171"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29" name="TextBox 29"/>
          <p:cNvSpPr txBox="1"/>
          <p:nvPr/>
        </p:nvSpPr>
        <p:spPr>
          <a:xfrm rot="713639">
            <a:off x="14229458" y="3337193"/>
            <a:ext cx="3165091" cy="3507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19"/>
              </a:lnSpc>
            </a:pPr>
            <a:r>
              <a:rPr lang="en-US" sz="14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Робота за такою методикою дає присутнім змогу</a:t>
            </a:r>
          </a:p>
          <a:p>
            <a:pPr algn="ctr">
              <a:lnSpc>
                <a:spcPts val="2519"/>
              </a:lnSpc>
            </a:pPr>
            <a:r>
              <a:rPr lang="en-US" sz="14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долати стереотипи, вільніше висловлюватися щодо запропонованих тем,</a:t>
            </a:r>
          </a:p>
          <a:p>
            <a:pPr algn="ctr">
              <a:lnSpc>
                <a:spcPts val="2519"/>
              </a:lnSpc>
            </a:pPr>
            <a:r>
              <a:rPr lang="en-US" sz="14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відпрацьовувати вміння говорити коротко, але по суті й переконливо</a:t>
            </a:r>
          </a:p>
          <a:p>
            <a:pPr algn="ctr">
              <a:lnSpc>
                <a:spcPts val="2974"/>
              </a:lnSpc>
              <a:spcBef>
                <a:spcPct val="0"/>
              </a:spcBef>
            </a:pPr>
            <a:endParaRPr lang="en-US" sz="1482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45315" y="2669043"/>
            <a:ext cx="2998685" cy="15595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7"/>
              </a:lnSpc>
            </a:pPr>
            <a:r>
              <a:rPr lang="en-US" sz="1839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Обговорення проблем у загальному колі</a:t>
            </a:r>
          </a:p>
          <a:p>
            <a:pPr algn="ctr">
              <a:lnSpc>
                <a:spcPts val="3127"/>
              </a:lnSpc>
              <a:spcBef>
                <a:spcPct val="0"/>
              </a:spcBef>
            </a:pPr>
            <a:endParaRPr lang="en-US" sz="1839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1" name="TextBox 31"/>
          <p:cNvSpPr txBox="1"/>
          <p:nvPr/>
        </p:nvSpPr>
        <p:spPr>
          <a:xfrm rot="690125">
            <a:off x="14952146" y="2265621"/>
            <a:ext cx="2568414" cy="16926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1"/>
              </a:lnSpc>
            </a:pPr>
            <a:r>
              <a:rPr lang="en-US" sz="26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Незакінчені речення</a:t>
            </a:r>
          </a:p>
          <a:p>
            <a:pPr algn="ctr">
              <a:lnSpc>
                <a:spcPts val="4501"/>
              </a:lnSpc>
              <a:spcBef>
                <a:spcPct val="0"/>
              </a:spcBef>
            </a:pPr>
            <a:endParaRPr lang="en-US" sz="26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2" name="TextBox 32"/>
          <p:cNvSpPr txBox="1"/>
          <p:nvPr/>
        </p:nvSpPr>
        <p:spPr>
          <a:xfrm>
            <a:off x="5491600" y="4002351"/>
            <a:ext cx="4013091" cy="185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17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Це загальновідома</a:t>
            </a:r>
          </a:p>
          <a:p>
            <a:pPr algn="ctr">
              <a:lnSpc>
                <a:spcPts val="2971"/>
              </a:lnSpc>
              <a:spcBef>
                <a:spcPct val="0"/>
              </a:spcBef>
            </a:pPr>
            <a:r>
              <a:rPr lang="en-US" sz="1747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технологія, яка застосовується, як правило, в комбінації з іншими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198247" y="5004131"/>
            <a:ext cx="3211004" cy="19210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21"/>
              </a:lnSpc>
            </a:pPr>
            <a:r>
              <a:rPr lang="en-US" sz="2247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Ажурна пилка (“Мозаїка”, “Джиг-со”).</a:t>
            </a:r>
          </a:p>
          <a:p>
            <a:pPr algn="ctr">
              <a:lnSpc>
                <a:spcPts val="3991"/>
              </a:lnSpc>
              <a:spcBef>
                <a:spcPct val="0"/>
              </a:spcBef>
            </a:pPr>
            <a:endParaRPr lang="en-US" sz="2247">
              <a:solidFill>
                <a:srgbClr val="67282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10065431" y="6468479"/>
            <a:ext cx="3165091" cy="23611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99"/>
              </a:lnSpc>
            </a:pPr>
            <a:r>
              <a:rPr lang="en-US" sz="18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засвоєння великої кількості інформації за короткий</a:t>
            </a:r>
          </a:p>
          <a:p>
            <a:pPr algn="ctr">
              <a:lnSpc>
                <a:spcPts val="3199"/>
              </a:lnSpc>
            </a:pPr>
            <a:r>
              <a:rPr lang="en-US" sz="18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проміжок часу</a:t>
            </a:r>
          </a:p>
          <a:p>
            <a:pPr algn="ctr">
              <a:lnSpc>
                <a:spcPts val="2974"/>
              </a:lnSpc>
              <a:spcBef>
                <a:spcPct val="0"/>
              </a:spcBef>
            </a:pPr>
            <a:endParaRPr lang="en-US" sz="1882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ситуативного моделювання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475858">
            <a:off x="7449136" y="1935355"/>
            <a:ext cx="3973716" cy="5246370"/>
            <a:chOff x="0" y="0"/>
            <a:chExt cx="3790950" cy="5005070"/>
          </a:xfrm>
        </p:grpSpPr>
        <p:sp>
          <p:nvSpPr>
            <p:cNvPr id="21" name="Freeform 21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6"/>
              <a:stretch>
                <a:fillRect t="-15865" b="-15865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742077">
            <a:off x="5591556" y="6078224"/>
            <a:ext cx="5803171" cy="4320297"/>
            <a:chOff x="0" y="0"/>
            <a:chExt cx="2481072" cy="1847088"/>
          </a:xfrm>
        </p:grpSpPr>
        <p:sp>
          <p:nvSpPr>
            <p:cNvPr id="24" name="Freeform 24"/>
            <p:cNvSpPr/>
            <p:nvPr/>
          </p:nvSpPr>
          <p:spPr>
            <a:xfrm>
              <a:off x="96139" y="58166"/>
              <a:ext cx="2301367" cy="1709928"/>
            </a:xfrm>
            <a:custGeom>
              <a:avLst/>
              <a:gdLst/>
              <a:ahLst/>
              <a:cxnLst/>
              <a:rect l="l" t="t" r="r" b="b"/>
              <a:pathLst>
                <a:path w="2301367" h="1709928">
                  <a:moveTo>
                    <a:pt x="2301240" y="1709928"/>
                  </a:moveTo>
                  <a:lnTo>
                    <a:pt x="0" y="1709928"/>
                  </a:lnTo>
                  <a:lnTo>
                    <a:pt x="0" y="0"/>
                  </a:lnTo>
                  <a:lnTo>
                    <a:pt x="2301367" y="0"/>
                  </a:lnTo>
                  <a:lnTo>
                    <a:pt x="2301367" y="1709928"/>
                  </a:lnTo>
                  <a:close/>
                </a:path>
              </a:pathLst>
            </a:custGeom>
            <a:blipFill>
              <a:blip r:embed="rId7"/>
              <a:stretch>
                <a:fillRect l="-16044" r="-1604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2481072" cy="1847088"/>
            </a:xfrm>
            <a:custGeom>
              <a:avLst/>
              <a:gdLst/>
              <a:ahLst/>
              <a:cxnLst/>
              <a:rect l="l" t="t" r="r" b="b"/>
              <a:pathLst>
                <a:path w="2481072" h="1847088">
                  <a:moveTo>
                    <a:pt x="2481072" y="1847088"/>
                  </a:moveTo>
                  <a:lnTo>
                    <a:pt x="0" y="1847088"/>
                  </a:lnTo>
                  <a:lnTo>
                    <a:pt x="0" y="0"/>
                  </a:lnTo>
                  <a:lnTo>
                    <a:pt x="2481072" y="0"/>
                  </a:lnTo>
                  <a:lnTo>
                    <a:pt x="2481072" y="1847088"/>
                  </a:lnTo>
                  <a:close/>
                </a:path>
              </a:pathLst>
            </a:custGeom>
            <a:blipFill>
              <a:blip r:embed="rId8"/>
              <a:stretch>
                <a:fillRect t="-35" b="-35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286494">
            <a:off x="280749" y="2472718"/>
            <a:ext cx="5753047" cy="6356958"/>
          </a:xfrm>
          <a:custGeom>
            <a:avLst/>
            <a:gdLst/>
            <a:ahLst/>
            <a:cxnLst/>
            <a:rect l="l" t="t" r="r" b="b"/>
            <a:pathLst>
              <a:path w="5753047" h="6356958">
                <a:moveTo>
                  <a:pt x="0" y="0"/>
                </a:moveTo>
                <a:lnTo>
                  <a:pt x="5753047" y="0"/>
                </a:lnTo>
                <a:lnTo>
                  <a:pt x="57530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-488905">
            <a:off x="11871722" y="2784840"/>
            <a:ext cx="5753047" cy="6356958"/>
          </a:xfrm>
          <a:custGeom>
            <a:avLst/>
            <a:gdLst/>
            <a:ahLst/>
            <a:cxnLst/>
            <a:rect l="l" t="t" r="r" b="b"/>
            <a:pathLst>
              <a:path w="5753047" h="6356958">
                <a:moveTo>
                  <a:pt x="0" y="0"/>
                </a:moveTo>
                <a:lnTo>
                  <a:pt x="5753047" y="0"/>
                </a:lnTo>
                <a:lnTo>
                  <a:pt x="5753047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TextBox 28"/>
          <p:cNvSpPr txBox="1"/>
          <p:nvPr/>
        </p:nvSpPr>
        <p:spPr>
          <a:xfrm rot="-652643">
            <a:off x="1001166" y="3504426"/>
            <a:ext cx="4285251" cy="401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Модель навчання у грі – це побудова освітнього процесу процесу за</a:t>
            </a:r>
          </a:p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допомогою включення учня в гру.</a:t>
            </a:r>
          </a:p>
          <a:p>
            <a:pPr algn="ctr">
              <a:lnSpc>
                <a:spcPts val="835"/>
              </a:lnSpc>
              <a:spcBef>
                <a:spcPct val="0"/>
              </a:spcBef>
            </a:pPr>
            <a:endParaRPr lang="en-US" sz="2560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9" name="TextBox 29"/>
          <p:cNvSpPr txBox="1"/>
          <p:nvPr/>
        </p:nvSpPr>
        <p:spPr>
          <a:xfrm rot="-683963">
            <a:off x="12095118" y="3181500"/>
            <a:ext cx="5278016" cy="57033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Арсенал інтерактивних ігор досить великий, але найбільш поширений з них є моделюючий.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•Стимуляційні або імітаційні ігри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•Спрощене судове слухання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•Громадське слухання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•Розігрування ситуацій за ролями</a:t>
            </a:r>
          </a:p>
          <a:p>
            <a:pPr algn="ctr">
              <a:lnSpc>
                <a:spcPts val="835"/>
              </a:lnSpc>
              <a:spcBef>
                <a:spcPct val="0"/>
              </a:spcBef>
            </a:pPr>
            <a:endParaRPr lang="en-US" sz="2358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AutoShape 18"/>
          <p:cNvSpPr/>
          <p:nvPr/>
        </p:nvSpPr>
        <p:spPr>
          <a:xfrm>
            <a:off x="330018" y="224866"/>
            <a:ext cx="13812536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9" name="TextBox 19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Інтерактивні технології опрацювання дискусійних питань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grpSp>
        <p:nvGrpSpPr>
          <p:cNvPr id="20" name="Group 20"/>
          <p:cNvGrpSpPr>
            <a:grpSpLocks noChangeAspect="1"/>
          </p:cNvGrpSpPr>
          <p:nvPr/>
        </p:nvGrpSpPr>
        <p:grpSpPr>
          <a:xfrm rot="-475858">
            <a:off x="7449136" y="1935355"/>
            <a:ext cx="3973716" cy="5246370"/>
            <a:chOff x="0" y="0"/>
            <a:chExt cx="3790950" cy="5005070"/>
          </a:xfrm>
        </p:grpSpPr>
        <p:sp>
          <p:nvSpPr>
            <p:cNvPr id="21" name="Freeform 21"/>
            <p:cNvSpPr/>
            <p:nvPr/>
          </p:nvSpPr>
          <p:spPr>
            <a:xfrm>
              <a:off x="158750" y="158750"/>
              <a:ext cx="3473450" cy="4687570"/>
            </a:xfrm>
            <a:custGeom>
              <a:avLst/>
              <a:gdLst/>
              <a:ahLst/>
              <a:cxnLst/>
              <a:rect l="l" t="t" r="r" b="b"/>
              <a:pathLst>
                <a:path w="3473450" h="4687570">
                  <a:moveTo>
                    <a:pt x="0" y="0"/>
                  </a:moveTo>
                  <a:lnTo>
                    <a:pt x="3473450" y="0"/>
                  </a:lnTo>
                  <a:lnTo>
                    <a:pt x="3473450" y="4687570"/>
                  </a:lnTo>
                  <a:lnTo>
                    <a:pt x="0" y="4687570"/>
                  </a:lnTo>
                  <a:close/>
                </a:path>
              </a:pathLst>
            </a:custGeom>
            <a:blipFill>
              <a:blip r:embed="rId6"/>
              <a:stretch>
                <a:fillRect l="-4740" r="-4740"/>
              </a:stretch>
            </a:blipFill>
          </p:spPr>
        </p:sp>
        <p:sp>
          <p:nvSpPr>
            <p:cNvPr id="22" name="Freeform 22"/>
            <p:cNvSpPr/>
            <p:nvPr/>
          </p:nvSpPr>
          <p:spPr>
            <a:xfrm>
              <a:off x="0" y="0"/>
              <a:ext cx="3790950" cy="5005070"/>
            </a:xfrm>
            <a:custGeom>
              <a:avLst/>
              <a:gdLst/>
              <a:ahLst/>
              <a:cxnLst/>
              <a:rect l="l" t="t" r="r" b="b"/>
              <a:pathLst>
                <a:path w="3790950" h="5005070">
                  <a:moveTo>
                    <a:pt x="3790950" y="5005070"/>
                  </a:moveTo>
                  <a:lnTo>
                    <a:pt x="0" y="5005070"/>
                  </a:lnTo>
                  <a:lnTo>
                    <a:pt x="0" y="0"/>
                  </a:lnTo>
                  <a:lnTo>
                    <a:pt x="3790950" y="0"/>
                  </a:lnTo>
                  <a:lnTo>
                    <a:pt x="3790950" y="5005070"/>
                  </a:lnTo>
                  <a:close/>
                  <a:moveTo>
                    <a:pt x="63500" y="4941570"/>
                  </a:moveTo>
                  <a:lnTo>
                    <a:pt x="3727450" y="4941570"/>
                  </a:lnTo>
                  <a:lnTo>
                    <a:pt x="3727450" y="63500"/>
                  </a:lnTo>
                  <a:lnTo>
                    <a:pt x="63500" y="63500"/>
                  </a:lnTo>
                  <a:lnTo>
                    <a:pt x="63500" y="4941570"/>
                  </a:lnTo>
                  <a:close/>
                  <a:moveTo>
                    <a:pt x="3663950" y="4878070"/>
                  </a:moveTo>
                  <a:lnTo>
                    <a:pt x="127000" y="4878070"/>
                  </a:lnTo>
                  <a:lnTo>
                    <a:pt x="127000" y="127000"/>
                  </a:lnTo>
                  <a:lnTo>
                    <a:pt x="3663950" y="127000"/>
                  </a:lnTo>
                  <a:lnTo>
                    <a:pt x="3663950" y="4878070"/>
                  </a:lnTo>
                  <a:close/>
                  <a:moveTo>
                    <a:pt x="190500" y="4814570"/>
                  </a:moveTo>
                  <a:lnTo>
                    <a:pt x="3600450" y="4814570"/>
                  </a:lnTo>
                  <a:lnTo>
                    <a:pt x="3600450" y="190500"/>
                  </a:lnTo>
                  <a:lnTo>
                    <a:pt x="190500" y="190500"/>
                  </a:lnTo>
                  <a:lnTo>
                    <a:pt x="190500" y="4814570"/>
                  </a:ln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742077">
            <a:off x="4943632" y="5951178"/>
            <a:ext cx="5803171" cy="4320297"/>
            <a:chOff x="0" y="0"/>
            <a:chExt cx="2481072" cy="1847088"/>
          </a:xfrm>
        </p:grpSpPr>
        <p:sp>
          <p:nvSpPr>
            <p:cNvPr id="24" name="Freeform 24"/>
            <p:cNvSpPr/>
            <p:nvPr/>
          </p:nvSpPr>
          <p:spPr>
            <a:xfrm>
              <a:off x="96139" y="58166"/>
              <a:ext cx="2301367" cy="1709928"/>
            </a:xfrm>
            <a:custGeom>
              <a:avLst/>
              <a:gdLst/>
              <a:ahLst/>
              <a:cxnLst/>
              <a:rect l="l" t="t" r="r" b="b"/>
              <a:pathLst>
                <a:path w="2301367" h="1709928">
                  <a:moveTo>
                    <a:pt x="2301240" y="1709928"/>
                  </a:moveTo>
                  <a:lnTo>
                    <a:pt x="0" y="1709928"/>
                  </a:lnTo>
                  <a:lnTo>
                    <a:pt x="0" y="0"/>
                  </a:lnTo>
                  <a:lnTo>
                    <a:pt x="2301367" y="0"/>
                  </a:lnTo>
                  <a:lnTo>
                    <a:pt x="2301367" y="1709928"/>
                  </a:lnTo>
                  <a:close/>
                </a:path>
              </a:pathLst>
            </a:custGeom>
            <a:blipFill>
              <a:blip r:embed="rId7"/>
              <a:stretch>
                <a:fillRect t="-69634" b="-69634"/>
              </a:stretch>
            </a:blipFill>
          </p:spPr>
        </p:sp>
        <p:sp>
          <p:nvSpPr>
            <p:cNvPr id="25" name="Freeform 25"/>
            <p:cNvSpPr/>
            <p:nvPr/>
          </p:nvSpPr>
          <p:spPr>
            <a:xfrm>
              <a:off x="0" y="0"/>
              <a:ext cx="2481072" cy="1847088"/>
            </a:xfrm>
            <a:custGeom>
              <a:avLst/>
              <a:gdLst/>
              <a:ahLst/>
              <a:cxnLst/>
              <a:rect l="l" t="t" r="r" b="b"/>
              <a:pathLst>
                <a:path w="2481072" h="1847088">
                  <a:moveTo>
                    <a:pt x="2481072" y="1847088"/>
                  </a:moveTo>
                  <a:lnTo>
                    <a:pt x="0" y="1847088"/>
                  </a:lnTo>
                  <a:lnTo>
                    <a:pt x="0" y="0"/>
                  </a:lnTo>
                  <a:lnTo>
                    <a:pt x="2481072" y="0"/>
                  </a:lnTo>
                  <a:lnTo>
                    <a:pt x="2481072" y="1847088"/>
                  </a:lnTo>
                  <a:close/>
                </a:path>
              </a:pathLst>
            </a:custGeom>
            <a:blipFill>
              <a:blip r:embed="rId8"/>
              <a:stretch>
                <a:fillRect t="-35" b="-35"/>
              </a:stretch>
            </a:blipFill>
          </p:spPr>
        </p:sp>
      </p:grpSp>
      <p:sp>
        <p:nvSpPr>
          <p:cNvPr id="26" name="Freeform 26"/>
          <p:cNvSpPr/>
          <p:nvPr/>
        </p:nvSpPr>
        <p:spPr>
          <a:xfrm rot="286494">
            <a:off x="493243" y="2563189"/>
            <a:ext cx="5328060" cy="5887359"/>
          </a:xfrm>
          <a:custGeom>
            <a:avLst/>
            <a:gdLst/>
            <a:ahLst/>
            <a:cxnLst/>
            <a:rect l="l" t="t" r="r" b="b"/>
            <a:pathLst>
              <a:path w="5328060" h="5887359">
                <a:moveTo>
                  <a:pt x="0" y="0"/>
                </a:moveTo>
                <a:lnTo>
                  <a:pt x="5328059" y="0"/>
                </a:lnTo>
                <a:lnTo>
                  <a:pt x="5328059" y="5887359"/>
                </a:lnTo>
                <a:lnTo>
                  <a:pt x="0" y="5887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491373">
            <a:off x="12580809" y="2515287"/>
            <a:ext cx="4757065" cy="5256425"/>
          </a:xfrm>
          <a:custGeom>
            <a:avLst/>
            <a:gdLst/>
            <a:ahLst/>
            <a:cxnLst/>
            <a:rect l="l" t="t" r="r" b="b"/>
            <a:pathLst>
              <a:path w="4757065" h="5256425">
                <a:moveTo>
                  <a:pt x="0" y="0"/>
                </a:moveTo>
                <a:lnTo>
                  <a:pt x="4757065" y="0"/>
                </a:lnTo>
                <a:lnTo>
                  <a:pt x="4757065" y="5256426"/>
                </a:lnTo>
                <a:lnTo>
                  <a:pt x="0" y="5256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0796469" y="5963319"/>
            <a:ext cx="7491531" cy="4323681"/>
          </a:xfrm>
          <a:custGeom>
            <a:avLst/>
            <a:gdLst/>
            <a:ahLst/>
            <a:cxnLst/>
            <a:rect l="l" t="t" r="r" b="b"/>
            <a:pathLst>
              <a:path w="7491531" h="4323681">
                <a:moveTo>
                  <a:pt x="0" y="0"/>
                </a:moveTo>
                <a:lnTo>
                  <a:pt x="7491531" y="0"/>
                </a:lnTo>
                <a:lnTo>
                  <a:pt x="7491531" y="4323681"/>
                </a:lnTo>
                <a:lnTo>
                  <a:pt x="0" y="43236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1301" r="-1301"/>
            </a:stretch>
          </a:blipFill>
        </p:spPr>
      </p:sp>
      <p:sp>
        <p:nvSpPr>
          <p:cNvPr id="29" name="TextBox 29"/>
          <p:cNvSpPr txBox="1"/>
          <p:nvPr/>
        </p:nvSpPr>
        <p:spPr>
          <a:xfrm rot="-652643">
            <a:off x="856169" y="3304333"/>
            <a:ext cx="4285251" cy="4010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1. Метод ПРЕС</a:t>
            </a:r>
          </a:p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2. Займи позицію</a:t>
            </a:r>
          </a:p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3. Зміни позицію</a:t>
            </a:r>
          </a:p>
          <a:p>
            <a:pPr algn="ctr">
              <a:lnSpc>
                <a:spcPts val="4352"/>
              </a:lnSpc>
            </a:pPr>
            <a:r>
              <a:rPr lang="en-US" sz="256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4. Неперервна шкала думок (Нескінчений ланцюжок).</a:t>
            </a:r>
          </a:p>
          <a:p>
            <a:pPr algn="ctr">
              <a:lnSpc>
                <a:spcPts val="835"/>
              </a:lnSpc>
              <a:spcBef>
                <a:spcPct val="0"/>
              </a:spcBef>
            </a:pPr>
            <a:endParaRPr lang="en-US" sz="2560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 rot="523964">
            <a:off x="12762232" y="2922445"/>
            <a:ext cx="4316768" cy="267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5. Дискусія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6. Дискусія в стилі телевізійного ток-шоу.</a:t>
            </a:r>
          </a:p>
          <a:p>
            <a:pPr algn="ctr">
              <a:lnSpc>
                <a:spcPts val="4009"/>
              </a:lnSpc>
            </a:pPr>
            <a:r>
              <a:rPr lang="en-US" sz="235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7. Дебати</a:t>
            </a:r>
          </a:p>
          <a:p>
            <a:pPr algn="ctr">
              <a:lnSpc>
                <a:spcPts val="835"/>
              </a:lnSpc>
              <a:spcBef>
                <a:spcPct val="0"/>
              </a:spcBef>
            </a:pPr>
            <a:endParaRPr lang="en-US" sz="2358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7484987" y="-839143"/>
            <a:ext cx="11368491" cy="11368491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1" y="0"/>
                </a:lnTo>
                <a:lnTo>
                  <a:pt x="11368491" y="11368491"/>
                </a:lnTo>
                <a:lnTo>
                  <a:pt x="0" y="1136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46544" y="1028700"/>
            <a:ext cx="7496417" cy="8229600"/>
          </a:xfrm>
          <a:custGeom>
            <a:avLst/>
            <a:gdLst/>
            <a:ahLst/>
            <a:cxnLst/>
            <a:rect l="l" t="t" r="r" b="b"/>
            <a:pathLst>
              <a:path w="7496417" h="8229600">
                <a:moveTo>
                  <a:pt x="0" y="0"/>
                </a:moveTo>
                <a:lnTo>
                  <a:pt x="7496417" y="0"/>
                </a:lnTo>
                <a:lnTo>
                  <a:pt x="74964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10800000">
            <a:off x="5364487" y="3188970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1" y="0"/>
                </a:lnTo>
                <a:lnTo>
                  <a:pt x="12405981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AutoShape 7"/>
          <p:cNvSpPr/>
          <p:nvPr/>
        </p:nvSpPr>
        <p:spPr>
          <a:xfrm>
            <a:off x="0" y="253141"/>
            <a:ext cx="9144000" cy="10033859"/>
          </a:xfrm>
          <a:prstGeom prst="rect">
            <a:avLst/>
          </a:prstGeom>
          <a:solidFill>
            <a:srgbClr val="FFFFFF">
              <a:alpha val="19608"/>
            </a:srgbClr>
          </a:solidFill>
          <a:ln w="180975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6704814" y="2408796"/>
            <a:ext cx="1560347" cy="156034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368464" y="-839143"/>
            <a:ext cx="7919536" cy="11886733"/>
          </a:xfrm>
          <a:custGeom>
            <a:avLst/>
            <a:gdLst/>
            <a:ahLst/>
            <a:cxnLst/>
            <a:rect l="l" t="t" r="r" b="b"/>
            <a:pathLst>
              <a:path w="7919536" h="11886733">
                <a:moveTo>
                  <a:pt x="0" y="0"/>
                </a:moveTo>
                <a:lnTo>
                  <a:pt x="7919536" y="0"/>
                </a:lnTo>
                <a:lnTo>
                  <a:pt x="7919536" y="11886733"/>
                </a:lnTo>
                <a:lnTo>
                  <a:pt x="0" y="1188673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0" y="445069"/>
            <a:ext cx="8775417" cy="81778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ПІП Здоровцова Ольга Вячеславівна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Дата народження 24.03.1992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Освіта - вища,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Навчальний заклад Кам’янець-Подільський національний університет імені Івана Огієнка, 2009 рік.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2013-освітньо-кваліфікаційний рівень бакалавр.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2014-освітньо-кваліфікаційний рівень спеціаліст.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Стаж роботи 10 років</a:t>
            </a:r>
          </a:p>
          <a:p>
            <a:pPr algn="ctr">
              <a:lnSpc>
                <a:spcPts val="5465"/>
              </a:lnSpc>
              <a:spcBef>
                <a:spcPct val="0"/>
              </a:spcBef>
            </a:pPr>
            <a:r>
              <a:rPr lang="en-US" sz="3214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Місце роботи ЗПШ “Еврика”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412789" y="-393981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9" y="5712438"/>
                </a:lnTo>
                <a:lnTo>
                  <a:pt x="11598859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23454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656361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3" y="0"/>
                </a:lnTo>
                <a:lnTo>
                  <a:pt x="3613633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2089269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382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1028700" y="6149591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5732377" y="6387173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8"/>
                </a:lnTo>
                <a:lnTo>
                  <a:pt x="0" y="371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33350" cap="sq">
            <a:solidFill>
              <a:srgbClr val="000000"/>
            </a:solidFill>
            <a:prstDash val="solid"/>
            <a:miter/>
          </a:ln>
        </p:spPr>
      </p:sp>
      <p:sp>
        <p:nvSpPr>
          <p:cNvPr id="23" name="AutoShape 23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24" name="Freeform 24"/>
          <p:cNvSpPr/>
          <p:nvPr/>
        </p:nvSpPr>
        <p:spPr>
          <a:xfrm>
            <a:off x="8892431" y="3807350"/>
            <a:ext cx="11586765" cy="6517555"/>
          </a:xfrm>
          <a:custGeom>
            <a:avLst/>
            <a:gdLst/>
            <a:ahLst/>
            <a:cxnLst/>
            <a:rect l="l" t="t" r="r" b="b"/>
            <a:pathLst>
              <a:path w="11586765" h="6517555">
                <a:moveTo>
                  <a:pt x="0" y="0"/>
                </a:moveTo>
                <a:lnTo>
                  <a:pt x="11586764" y="0"/>
                </a:lnTo>
                <a:lnTo>
                  <a:pt x="11586764" y="6517555"/>
                </a:lnTo>
                <a:lnTo>
                  <a:pt x="0" y="651755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5" name="TextBox 25"/>
          <p:cNvSpPr txBox="1"/>
          <p:nvPr/>
        </p:nvSpPr>
        <p:spPr>
          <a:xfrm>
            <a:off x="-176914" y="465033"/>
            <a:ext cx="14566213" cy="69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Мої плани на майбутнє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2058859" y="2328888"/>
            <a:ext cx="2268543" cy="35186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33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Сприяти участі дітей у шкільних конкурсах, олімпіадах;</a:t>
            </a:r>
          </a:p>
          <a:p>
            <a:pPr algn="ctr">
              <a:lnSpc>
                <a:spcPts val="3975"/>
              </a:lnSpc>
              <a:spcBef>
                <a:spcPct val="0"/>
              </a:spcBef>
            </a:pPr>
            <a:endParaRPr lang="en-US" sz="2338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358837" y="2252918"/>
            <a:ext cx="2738399" cy="358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2393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З метою підвищення педагогічної майстерності займатися самоосвітою;</a:t>
            </a:r>
          </a:p>
          <a:p>
            <a:pPr algn="ctr">
              <a:lnSpc>
                <a:spcPts val="4069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794119" y="2380607"/>
            <a:ext cx="2716965" cy="34541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2304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Поповнювати матеріали уроків, шкільних та позашкільних заходів;</a:t>
            </a:r>
          </a:p>
          <a:p>
            <a:pPr algn="ctr">
              <a:lnSpc>
                <a:spcPts val="3917"/>
              </a:lnSpc>
              <a:spcBef>
                <a:spcPct val="0"/>
              </a:spcBef>
            </a:pPr>
            <a:endParaRPr lang="en-US" sz="2304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1597174" y="6510834"/>
            <a:ext cx="2730228" cy="28361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2613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Брати участь в професійних конкурсах;</a:t>
            </a:r>
          </a:p>
          <a:p>
            <a:pPr algn="ctr">
              <a:lnSpc>
                <a:spcPts val="4859"/>
              </a:lnSpc>
              <a:spcBef>
                <a:spcPct val="0"/>
              </a:spcBef>
            </a:pPr>
            <a:endParaRPr lang="en-US" sz="2613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185955" y="6901523"/>
            <a:ext cx="2706475" cy="1717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60"/>
              </a:lnSpc>
              <a:spcBef>
                <a:spcPct val="0"/>
              </a:spcBef>
            </a:pPr>
            <a:r>
              <a:rPr lang="en-US" sz="2682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Відповідати вимогам своїх учнів.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019800" cy="4419600"/>
            </a:xfrm>
            <a:prstGeom prst="rect">
              <a:avLst/>
            </a:prstGeom>
            <a:solidFill>
              <a:srgbClr val="67282F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3260" r="13260"/>
            <a:stretch>
              <a:fillRect/>
            </a:stretch>
          </p:blipFill>
          <p:spPr>
            <a:xfrm>
              <a:off x="0" y="4572000"/>
              <a:ext cx="6019800" cy="4572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1103" r="22791"/>
            <a:stretch>
              <a:fillRect/>
            </a:stretch>
          </p:blipFill>
          <p:spPr>
            <a:xfrm>
              <a:off x="0" y="9296400"/>
              <a:ext cx="6019800" cy="44196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479" b="479"/>
            <a:stretch>
              <a:fillRect/>
            </a:stretch>
          </p:blipFill>
          <p:spPr>
            <a:xfrm>
              <a:off x="6172200" y="0"/>
              <a:ext cx="12039600" cy="67818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70" r="70"/>
            <a:stretch>
              <a:fillRect/>
            </a:stretch>
          </p:blipFill>
          <p:spPr>
            <a:xfrm>
              <a:off x="6172200" y="6934200"/>
              <a:ext cx="12039600" cy="6781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l="11862" r="11862"/>
            <a:stretch>
              <a:fillRect/>
            </a:stretch>
          </p:blipFill>
          <p:spPr>
            <a:xfrm>
              <a:off x="18364200" y="0"/>
              <a:ext cx="6019800" cy="44196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l="12557" r="12557"/>
            <a:stretch>
              <a:fillRect/>
            </a:stretch>
          </p:blipFill>
          <p:spPr>
            <a:xfrm>
              <a:off x="18364200" y="4572000"/>
              <a:ext cx="6019800" cy="4572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 l="11788" r="11788"/>
            <a:stretch>
              <a:fillRect/>
            </a:stretch>
          </p:blipFill>
          <p:spPr>
            <a:xfrm>
              <a:off x="18364200" y="9296400"/>
              <a:ext cx="6019800" cy="441960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348143" y="646900"/>
            <a:ext cx="3783395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 spc="181">
                <a:solidFill>
                  <a:srgbClr val="E8E4D7"/>
                </a:solidFill>
                <a:latin typeface="Sports World"/>
                <a:ea typeface="Sports World"/>
                <a:cs typeface="Sports World"/>
                <a:sym typeface="Sports World"/>
              </a:rPr>
              <a:t>Наші</a:t>
            </a:r>
          </a:p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899" spc="181">
                <a:solidFill>
                  <a:srgbClr val="E8E4D7"/>
                </a:solidFill>
                <a:latin typeface="Sports World"/>
                <a:ea typeface="Sports World"/>
                <a:cs typeface="Sports World"/>
                <a:sym typeface="Sports World"/>
              </a:rPr>
              <a:t>проєкти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4D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6019800" cy="4419600"/>
            </a:xfrm>
            <a:prstGeom prst="rect">
              <a:avLst/>
            </a:prstGeom>
            <a:solidFill>
              <a:srgbClr val="67282F"/>
            </a:solidFill>
          </p:spPr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/>
            <a:srcRect l="12968" r="12968"/>
            <a:stretch>
              <a:fillRect/>
            </a:stretch>
          </p:blipFill>
          <p:spPr>
            <a:xfrm>
              <a:off x="0" y="4572000"/>
              <a:ext cx="6019800" cy="4572000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3"/>
            <a:srcRect l="4556" r="4556"/>
            <a:stretch>
              <a:fillRect/>
            </a:stretch>
          </p:blipFill>
          <p:spPr>
            <a:xfrm>
              <a:off x="0" y="9296400"/>
              <a:ext cx="6019800" cy="4419600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4"/>
            <a:srcRect t="12447" b="12447"/>
            <a:stretch>
              <a:fillRect/>
            </a:stretch>
          </p:blipFill>
          <p:spPr>
            <a:xfrm>
              <a:off x="6172200" y="0"/>
              <a:ext cx="12039600" cy="6781800"/>
            </a:xfrm>
            <a:prstGeom prst="rect">
              <a:avLst/>
            </a:prstGeom>
          </p:spPr>
        </p:pic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5"/>
            <a:srcRect l="130" r="130"/>
            <a:stretch>
              <a:fillRect/>
            </a:stretch>
          </p:blipFill>
          <p:spPr>
            <a:xfrm>
              <a:off x="6172200" y="6934200"/>
              <a:ext cx="12039600" cy="6781800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/>
            <a:srcRect t="22501" b="22501"/>
            <a:stretch>
              <a:fillRect/>
            </a:stretch>
          </p:blipFill>
          <p:spPr>
            <a:xfrm>
              <a:off x="18364200" y="0"/>
              <a:ext cx="6019800" cy="4419600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7"/>
            <a:srcRect t="21553" b="21553"/>
            <a:stretch>
              <a:fillRect/>
            </a:stretch>
          </p:blipFill>
          <p:spPr>
            <a:xfrm>
              <a:off x="18364200" y="4572000"/>
              <a:ext cx="6019800" cy="4572000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/>
            <a:srcRect l="11691" r="11691"/>
            <a:stretch>
              <a:fillRect/>
            </a:stretch>
          </p:blipFill>
          <p:spPr>
            <a:xfrm>
              <a:off x="18364200" y="9296400"/>
              <a:ext cx="6019800" cy="4419600"/>
            </a:xfrm>
            <a:prstGeom prst="rect">
              <a:avLst/>
            </a:prstGeom>
          </p:spPr>
        </p:pic>
      </p:grpSp>
      <p:sp>
        <p:nvSpPr>
          <p:cNvPr id="11" name="TextBox 11"/>
          <p:cNvSpPr txBox="1"/>
          <p:nvPr/>
        </p:nvSpPr>
        <p:spPr>
          <a:xfrm>
            <a:off x="348143" y="646900"/>
            <a:ext cx="3783395" cy="1514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9"/>
              </a:lnSpc>
            </a:pPr>
            <a:r>
              <a:rPr lang="en-US" sz="4899" spc="181">
                <a:solidFill>
                  <a:srgbClr val="E8E4D7"/>
                </a:solidFill>
                <a:latin typeface="Sports World"/>
                <a:ea typeface="Sports World"/>
                <a:cs typeface="Sports World"/>
                <a:sym typeface="Sports World"/>
              </a:rPr>
              <a:t>Наші</a:t>
            </a:r>
          </a:p>
          <a:p>
            <a:pPr marL="0" lvl="0" indent="0" algn="ctr">
              <a:lnSpc>
                <a:spcPts val="5879"/>
              </a:lnSpc>
              <a:spcBef>
                <a:spcPct val="0"/>
              </a:spcBef>
            </a:pPr>
            <a:r>
              <a:rPr lang="en-US" sz="4899" spc="181">
                <a:solidFill>
                  <a:srgbClr val="E8E4D7"/>
                </a:solidFill>
                <a:latin typeface="Sports World"/>
                <a:ea typeface="Sports World"/>
                <a:cs typeface="Sports World"/>
                <a:sym typeface="Sports World"/>
              </a:rPr>
              <a:t>будні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41222"/>
            <a:ext cx="7293436" cy="5471216"/>
          </a:xfrm>
          <a:prstGeom prst="rect">
            <a:avLst/>
          </a:prstGeom>
          <a:solidFill>
            <a:srgbClr val="FFFFFF">
              <a:alpha val="19608"/>
            </a:srgbClr>
          </a:solidFill>
          <a:ln w="161925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3" name="Freeform 3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3331240" y="1403563"/>
            <a:ext cx="2057400" cy="2057400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5332137" y="1801085"/>
            <a:ext cx="7496417" cy="8229600"/>
          </a:xfrm>
          <a:custGeom>
            <a:avLst/>
            <a:gdLst/>
            <a:ahLst/>
            <a:cxnLst/>
            <a:rect l="l" t="t" r="r" b="b"/>
            <a:pathLst>
              <a:path w="7496417" h="8229600">
                <a:moveTo>
                  <a:pt x="0" y="0"/>
                </a:moveTo>
                <a:lnTo>
                  <a:pt x="7496418" y="0"/>
                </a:lnTo>
                <a:lnTo>
                  <a:pt x="7496418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3590850" y="-699095"/>
            <a:ext cx="11368491" cy="11368491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1" y="0"/>
                </a:lnTo>
                <a:lnTo>
                  <a:pt x="11368491" y="11368491"/>
                </a:lnTo>
                <a:lnTo>
                  <a:pt x="0" y="113684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5004443" y="4375808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2" y="0"/>
                </a:lnTo>
                <a:lnTo>
                  <a:pt x="12405982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0800000">
            <a:off x="2583023" y="3704399"/>
            <a:ext cx="12405981" cy="6109946"/>
          </a:xfrm>
          <a:custGeom>
            <a:avLst/>
            <a:gdLst/>
            <a:ahLst/>
            <a:cxnLst/>
            <a:rect l="l" t="t" r="r" b="b"/>
            <a:pathLst>
              <a:path w="12405981" h="6109946">
                <a:moveTo>
                  <a:pt x="0" y="0"/>
                </a:moveTo>
                <a:lnTo>
                  <a:pt x="12405981" y="0"/>
                </a:lnTo>
                <a:lnTo>
                  <a:pt x="12405981" y="6109946"/>
                </a:lnTo>
                <a:lnTo>
                  <a:pt x="0" y="61099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12" name="Group 12"/>
          <p:cNvGrpSpPr/>
          <p:nvPr/>
        </p:nvGrpSpPr>
        <p:grpSpPr>
          <a:xfrm>
            <a:off x="0" y="7175580"/>
            <a:ext cx="18288000" cy="2421491"/>
            <a:chOff x="0" y="0"/>
            <a:chExt cx="4816593" cy="6377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4816592" cy="637759"/>
            </a:xfrm>
            <a:custGeom>
              <a:avLst/>
              <a:gdLst/>
              <a:ahLst/>
              <a:cxnLst/>
              <a:rect l="l" t="t" r="r" b="b"/>
              <a:pathLst>
                <a:path w="4816592" h="637759">
                  <a:moveTo>
                    <a:pt x="0" y="0"/>
                  </a:moveTo>
                  <a:lnTo>
                    <a:pt x="4816592" y="0"/>
                  </a:lnTo>
                  <a:lnTo>
                    <a:pt x="4816592" y="637759"/>
                  </a:lnTo>
                  <a:lnTo>
                    <a:pt x="0" y="637759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4816593" cy="6758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5779165" y="0"/>
            <a:ext cx="10846028" cy="14461371"/>
          </a:xfrm>
          <a:custGeom>
            <a:avLst/>
            <a:gdLst/>
            <a:ahLst/>
            <a:cxnLst/>
            <a:rect l="l" t="t" r="r" b="b"/>
            <a:pathLst>
              <a:path w="10846028" h="14461371">
                <a:moveTo>
                  <a:pt x="0" y="0"/>
                </a:moveTo>
                <a:lnTo>
                  <a:pt x="10846028" y="0"/>
                </a:lnTo>
                <a:lnTo>
                  <a:pt x="10846028" y="14461371"/>
                </a:lnTo>
                <a:lnTo>
                  <a:pt x="0" y="1446137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30018" y="477498"/>
            <a:ext cx="6764329" cy="5234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70"/>
              </a:lnSpc>
            </a:pPr>
            <a:r>
              <a:rPr lang="en-US" sz="270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“В наших руках найвеличніша з усіх цінностей світу - Людина. Ми творимо Людину як скульптор-творець скульптуру з безформенного шматка мармуру:десь у глибині цієї мудрої глиби заховані прекрасні риси, які треба здобути, очистити від усього зайвого”.</a:t>
            </a:r>
          </a:p>
          <a:p>
            <a:pPr algn="l">
              <a:lnSpc>
                <a:spcPts val="2970"/>
              </a:lnSpc>
            </a:pPr>
            <a:r>
              <a:rPr lang="en-US" sz="270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                                           В.О.Сухомлинський</a:t>
            </a:r>
          </a:p>
          <a:p>
            <a:pPr algn="l">
              <a:lnSpc>
                <a:spcPts val="2970"/>
              </a:lnSpc>
            </a:pPr>
            <a:endParaRPr lang="en-US" sz="2700">
              <a:solidFill>
                <a:srgbClr val="000000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2941009" y="8151375"/>
            <a:ext cx="14566213" cy="88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99"/>
              </a:lnSpc>
            </a:pPr>
            <a:r>
              <a:rPr lang="en-US" sz="6799" spc="-339">
                <a:solidFill>
                  <a:srgbClr val="FFF1F1"/>
                </a:solidFill>
                <a:latin typeface="Atteron"/>
                <a:ea typeface="Atteron"/>
                <a:cs typeface="Atteron"/>
                <a:sym typeface="Atteron"/>
              </a:rPr>
              <a:t>Дякую за увагу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3797648" y="-435230"/>
            <a:ext cx="11368491" cy="11368491"/>
          </a:xfrm>
          <a:custGeom>
            <a:avLst/>
            <a:gdLst/>
            <a:ahLst/>
            <a:cxnLst/>
            <a:rect l="l" t="t" r="r" b="b"/>
            <a:pathLst>
              <a:path w="11368491" h="11368491">
                <a:moveTo>
                  <a:pt x="0" y="0"/>
                </a:moveTo>
                <a:lnTo>
                  <a:pt x="11368491" y="0"/>
                </a:lnTo>
                <a:lnTo>
                  <a:pt x="11368491" y="11368491"/>
                </a:lnTo>
                <a:lnTo>
                  <a:pt x="0" y="113684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8363826" y="1403563"/>
            <a:ext cx="1560347" cy="156034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46071" y="735936"/>
            <a:ext cx="12341929" cy="4407564"/>
            <a:chOff x="0" y="0"/>
            <a:chExt cx="1173981" cy="41925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173981" cy="419253"/>
            </a:xfrm>
            <a:custGeom>
              <a:avLst/>
              <a:gdLst/>
              <a:ahLst/>
              <a:cxnLst/>
              <a:rect l="l" t="t" r="r" b="b"/>
              <a:pathLst>
                <a:path w="1173981" h="419253">
                  <a:moveTo>
                    <a:pt x="970781" y="0"/>
                  </a:moveTo>
                  <a:lnTo>
                    <a:pt x="0" y="0"/>
                  </a:lnTo>
                  <a:lnTo>
                    <a:pt x="0" y="419253"/>
                  </a:lnTo>
                  <a:lnTo>
                    <a:pt x="970781" y="419253"/>
                  </a:lnTo>
                  <a:lnTo>
                    <a:pt x="1173981" y="209627"/>
                  </a:lnTo>
                  <a:lnTo>
                    <a:pt x="970781" y="0"/>
                  </a:lnTo>
                  <a:close/>
                </a:path>
              </a:pathLst>
            </a:custGeom>
            <a:solidFill>
              <a:srgbClr val="B1836F">
                <a:alpha val="38824"/>
              </a:srgbClr>
            </a:solidFill>
            <a:ln w="123825" cap="sq">
              <a:solidFill>
                <a:srgbClr val="000000">
                  <a:alpha val="38824"/>
                </a:srgbClr>
              </a:solidFill>
              <a:prstDash val="solid"/>
              <a:miter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133350"/>
              <a:ext cx="1059681" cy="55260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917747" y="5151304"/>
            <a:ext cx="10370253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-24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МОЄ ПЕДАГОГІЧНЕ КРЕДО</a:t>
            </a:r>
          </a:p>
          <a:p>
            <a:pPr algn="l">
              <a:lnSpc>
                <a:spcPts val="5759"/>
              </a:lnSpc>
            </a:pPr>
            <a:endParaRPr lang="en-US" sz="4800" spc="-240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grpSp>
        <p:nvGrpSpPr>
          <p:cNvPr id="12" name="Group 12"/>
          <p:cNvGrpSpPr/>
          <p:nvPr/>
        </p:nvGrpSpPr>
        <p:grpSpPr>
          <a:xfrm>
            <a:off x="7140950" y="5903779"/>
            <a:ext cx="9615047" cy="1841702"/>
            <a:chOff x="0" y="0"/>
            <a:chExt cx="1789666" cy="3427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89666" cy="342799"/>
            </a:xfrm>
            <a:custGeom>
              <a:avLst/>
              <a:gdLst/>
              <a:ahLst/>
              <a:cxnLst/>
              <a:rect l="l" t="t" r="r" b="b"/>
              <a:pathLst>
                <a:path w="1789666" h="342799">
                  <a:moveTo>
                    <a:pt x="1586466" y="0"/>
                  </a:moveTo>
                  <a:lnTo>
                    <a:pt x="0" y="0"/>
                  </a:lnTo>
                  <a:lnTo>
                    <a:pt x="0" y="342799"/>
                  </a:lnTo>
                  <a:lnTo>
                    <a:pt x="1586466" y="342799"/>
                  </a:lnTo>
                  <a:lnTo>
                    <a:pt x="1789666" y="171400"/>
                  </a:lnTo>
                  <a:lnTo>
                    <a:pt x="1586466" y="0"/>
                  </a:lnTo>
                  <a:close/>
                </a:path>
              </a:pathLst>
            </a:custGeom>
            <a:solidFill>
              <a:srgbClr val="B1836F">
                <a:alpha val="38824"/>
              </a:srgbClr>
            </a:solidFill>
            <a:ln w="123825" cap="sq">
              <a:solidFill>
                <a:srgbClr val="000000">
                  <a:alpha val="38824"/>
                </a:srgbClr>
              </a:solidFill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133350"/>
              <a:ext cx="1675366" cy="47614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570843" y="6167017"/>
            <a:ext cx="8037139" cy="1799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8"/>
              </a:lnSpc>
            </a:pPr>
            <a:r>
              <a:rPr lang="en-US" sz="2857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"У наших руках – найбільша з цінностей світу-ЛЮДИНА".</a:t>
            </a:r>
          </a:p>
          <a:p>
            <a:pPr algn="ctr">
              <a:lnSpc>
                <a:spcPts val="4858"/>
              </a:lnSpc>
              <a:spcBef>
                <a:spcPct val="0"/>
              </a:spcBef>
            </a:pPr>
            <a:endParaRPr lang="en-US" sz="2857">
              <a:solidFill>
                <a:srgbClr val="000000"/>
              </a:solidFill>
              <a:latin typeface="Arimo"/>
              <a:ea typeface="Arimo"/>
              <a:cs typeface="Arimo"/>
              <a:sym typeface="Arimo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7917747" y="7716906"/>
            <a:ext cx="10370253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-24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МОЄ ПЕДАГОГІЧНЕ КРЕДО</a:t>
            </a:r>
          </a:p>
          <a:p>
            <a:pPr algn="l">
              <a:lnSpc>
                <a:spcPts val="5759"/>
              </a:lnSpc>
            </a:pPr>
            <a:endParaRPr lang="en-US" sz="4800" spc="-240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8672953" y="8576353"/>
            <a:ext cx="9615047" cy="1427292"/>
            <a:chOff x="0" y="0"/>
            <a:chExt cx="1789666" cy="265664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789666" cy="265664"/>
            </a:xfrm>
            <a:custGeom>
              <a:avLst/>
              <a:gdLst/>
              <a:ahLst/>
              <a:cxnLst/>
              <a:rect l="l" t="t" r="r" b="b"/>
              <a:pathLst>
                <a:path w="1789666" h="265664">
                  <a:moveTo>
                    <a:pt x="1586466" y="0"/>
                  </a:moveTo>
                  <a:lnTo>
                    <a:pt x="0" y="0"/>
                  </a:lnTo>
                  <a:lnTo>
                    <a:pt x="0" y="265664"/>
                  </a:lnTo>
                  <a:lnTo>
                    <a:pt x="1586466" y="265664"/>
                  </a:lnTo>
                  <a:lnTo>
                    <a:pt x="1789666" y="132832"/>
                  </a:lnTo>
                  <a:lnTo>
                    <a:pt x="1586466" y="0"/>
                  </a:lnTo>
                  <a:close/>
                </a:path>
              </a:pathLst>
            </a:custGeom>
            <a:solidFill>
              <a:srgbClr val="B1836F">
                <a:alpha val="38824"/>
              </a:srgbClr>
            </a:solidFill>
            <a:ln w="123825" cap="sq">
              <a:solidFill>
                <a:srgbClr val="000000">
                  <a:alpha val="38824"/>
                </a:srgbClr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0" y="-133350"/>
              <a:ext cx="1675366" cy="3990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4419"/>
                </a:lnSpc>
              </a:pPr>
              <a:endParaRPr/>
            </a:p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118697" y="12036"/>
            <a:ext cx="6064768" cy="10274964"/>
          </a:xfrm>
          <a:custGeom>
            <a:avLst/>
            <a:gdLst/>
            <a:ahLst/>
            <a:cxnLst/>
            <a:rect l="l" t="t" r="r" b="b"/>
            <a:pathLst>
              <a:path w="6064768" h="10274964">
                <a:moveTo>
                  <a:pt x="0" y="0"/>
                </a:moveTo>
                <a:lnTo>
                  <a:pt x="6064768" y="0"/>
                </a:lnTo>
                <a:lnTo>
                  <a:pt x="6064768" y="10274964"/>
                </a:lnTo>
                <a:lnTo>
                  <a:pt x="0" y="102749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6438" r="-6438"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7917747" y="-16539"/>
            <a:ext cx="10370253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759"/>
              </a:lnSpc>
            </a:pPr>
            <a:r>
              <a:rPr lang="en-US" sz="4800" spc="-24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МОЯ ПРОФЕСІЙНА ФІЛОСОФІЯ</a:t>
            </a:r>
          </a:p>
          <a:p>
            <a:pPr algn="l">
              <a:lnSpc>
                <a:spcPts val="5759"/>
              </a:lnSpc>
            </a:pPr>
            <a:endParaRPr lang="en-US" sz="4800" spc="-240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6160326" y="946118"/>
            <a:ext cx="10405381" cy="37059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88"/>
              </a:lnSpc>
              <a:spcBef>
                <a:spcPct val="0"/>
              </a:spcBef>
            </a:pPr>
            <a:r>
              <a:rPr lang="en-US" sz="2522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Я намагаюсь працювати так, щоб кожна дитина, в класі була передусім мислячою, активною, допитливою, мандрівником у світ пізнання. Навчальний і виховний процес у класі намагаюся будувати так, щоб постійно відбувалась активна взаємодія учнів і вчителя, створюю сприятливі і комфортні умови навчання, за яких кожна дитина відчуває свою успішність, унікальність.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9144000" y="8848724"/>
            <a:ext cx="7216021" cy="657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9"/>
              </a:lnSpc>
              <a:spcBef>
                <a:spcPct val="0"/>
              </a:spcBef>
            </a:pPr>
            <a:r>
              <a:rPr lang="en-US" sz="3299">
                <a:solidFill>
                  <a:srgbClr val="000000"/>
                </a:solidFill>
                <a:latin typeface="Safira March"/>
                <a:ea typeface="Safira March"/>
                <a:cs typeface="Safira March"/>
                <a:sym typeface="Safira March"/>
              </a:rPr>
              <a:t>“Мети досягає той, хто її прагне!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AutoShape 4"/>
          <p:cNvSpPr/>
          <p:nvPr/>
        </p:nvSpPr>
        <p:spPr>
          <a:xfrm>
            <a:off x="759425" y="0"/>
            <a:ext cx="7569415" cy="10287000"/>
          </a:xfrm>
          <a:prstGeom prst="rect">
            <a:avLst/>
          </a:prstGeom>
          <a:solidFill>
            <a:srgbClr val="FFFFFF">
              <a:alpha val="19608"/>
            </a:srgbClr>
          </a:solidFill>
        </p:spPr>
      </p:sp>
      <p:sp>
        <p:nvSpPr>
          <p:cNvPr id="5" name="Freeform 5"/>
          <p:cNvSpPr/>
          <p:nvPr/>
        </p:nvSpPr>
        <p:spPr>
          <a:xfrm>
            <a:off x="1578789" y="1396758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578789" y="4153142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78789" y="7274167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6243012" y="784616"/>
            <a:ext cx="1560347" cy="1560347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10674432" y="2406260"/>
            <a:ext cx="10049042" cy="10049042"/>
          </a:xfrm>
          <a:custGeom>
            <a:avLst/>
            <a:gdLst/>
            <a:ahLst/>
            <a:cxnLst/>
            <a:rect l="l" t="t" r="r" b="b"/>
            <a:pathLst>
              <a:path w="10049042" h="10049042">
                <a:moveTo>
                  <a:pt x="0" y="0"/>
                </a:moveTo>
                <a:lnTo>
                  <a:pt x="10049042" y="0"/>
                </a:lnTo>
                <a:lnTo>
                  <a:pt x="10049042" y="10049042"/>
                </a:lnTo>
                <a:lnTo>
                  <a:pt x="0" y="1004904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-363549" y="447136"/>
            <a:ext cx="8990182" cy="9869461"/>
          </a:xfrm>
          <a:custGeom>
            <a:avLst/>
            <a:gdLst/>
            <a:ahLst/>
            <a:cxnLst/>
            <a:rect l="l" t="t" r="r" b="b"/>
            <a:pathLst>
              <a:path w="8990182" h="9869461">
                <a:moveTo>
                  <a:pt x="0" y="0"/>
                </a:moveTo>
                <a:lnTo>
                  <a:pt x="8990182" y="0"/>
                </a:lnTo>
                <a:lnTo>
                  <a:pt x="8990182" y="9869462"/>
                </a:lnTo>
                <a:lnTo>
                  <a:pt x="0" y="98694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328840" y="3064656"/>
            <a:ext cx="9959160" cy="7251942"/>
          </a:xfrm>
          <a:custGeom>
            <a:avLst/>
            <a:gdLst/>
            <a:ahLst/>
            <a:cxnLst/>
            <a:rect l="l" t="t" r="r" b="b"/>
            <a:pathLst>
              <a:path w="9959160" h="7251942">
                <a:moveTo>
                  <a:pt x="0" y="0"/>
                </a:moveTo>
                <a:lnTo>
                  <a:pt x="9959160" y="0"/>
                </a:lnTo>
                <a:lnTo>
                  <a:pt x="9959160" y="7251942"/>
                </a:lnTo>
                <a:lnTo>
                  <a:pt x="0" y="725194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5184" r="-4109"/>
            </a:stretch>
          </a:blipFill>
        </p:spPr>
      </p:sp>
      <p:sp>
        <p:nvSpPr>
          <p:cNvPr id="14" name="TextBox 14"/>
          <p:cNvSpPr txBox="1"/>
          <p:nvPr/>
        </p:nvSpPr>
        <p:spPr>
          <a:xfrm>
            <a:off x="9319918" y="394091"/>
            <a:ext cx="7939382" cy="220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МОЇ ПЕДАГОГІЧНІ ЦІЛІ</a:t>
            </a:r>
          </a:p>
          <a:p>
            <a:pPr algn="ctr">
              <a:lnSpc>
                <a:spcPts val="5759"/>
              </a:lnSpc>
            </a:pPr>
            <a:endParaRPr lang="en-US" sz="4800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2471645" y="1358658"/>
            <a:ext cx="4908192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Створити оптимальні умови для розвитку дитини</a:t>
            </a:r>
          </a:p>
          <a:p>
            <a:pPr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2471645" y="4115042"/>
            <a:ext cx="4666299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Сприяти самореалізації кожної особистості</a:t>
            </a:r>
          </a:p>
          <a:p>
            <a:pPr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471645" y="7236067"/>
            <a:ext cx="4504734" cy="1676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Стати для дітей другом, відкрити багатство їх душ</a:t>
            </a:r>
          </a:p>
          <a:p>
            <a:pPr algn="l">
              <a:lnSpc>
                <a:spcPts val="3240"/>
              </a:lnSpc>
            </a:pPr>
            <a:endParaRPr lang="en-US" sz="2700" b="1">
              <a:solidFill>
                <a:srgbClr val="000000"/>
              </a:solidFill>
              <a:latin typeface="Horizon"/>
              <a:ea typeface="Horizon"/>
              <a:cs typeface="Horizon"/>
              <a:sym typeface="Horizon"/>
            </a:endParaRP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6243012" y="784616"/>
            <a:ext cx="1560347" cy="1560347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674432" y="2406260"/>
            <a:ext cx="10049042" cy="10049042"/>
          </a:xfrm>
          <a:custGeom>
            <a:avLst/>
            <a:gdLst/>
            <a:ahLst/>
            <a:cxnLst/>
            <a:rect l="l" t="t" r="r" b="b"/>
            <a:pathLst>
              <a:path w="10049042" h="10049042">
                <a:moveTo>
                  <a:pt x="0" y="0"/>
                </a:moveTo>
                <a:lnTo>
                  <a:pt x="10049042" y="0"/>
                </a:lnTo>
                <a:lnTo>
                  <a:pt x="10049042" y="10049042"/>
                </a:lnTo>
                <a:lnTo>
                  <a:pt x="0" y="10049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576590" y="346896"/>
            <a:ext cx="7939382" cy="1476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59"/>
              </a:lnSpc>
            </a:pPr>
            <a:r>
              <a:rPr lang="en-US" sz="480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МОЇ досягнення</a:t>
            </a:r>
          </a:p>
          <a:p>
            <a:pPr algn="ctr">
              <a:lnSpc>
                <a:spcPts val="5759"/>
              </a:lnSpc>
            </a:pPr>
            <a:endParaRPr lang="en-US" sz="4800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279658" y="2344963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279658" y="3608999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7279658" y="4873282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AutoShape 11"/>
          <p:cNvSpPr/>
          <p:nvPr/>
        </p:nvSpPr>
        <p:spPr>
          <a:xfrm>
            <a:off x="6746312" y="-42878"/>
            <a:ext cx="8737235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12" name="Freeform 12"/>
          <p:cNvSpPr/>
          <p:nvPr/>
        </p:nvSpPr>
        <p:spPr>
          <a:xfrm>
            <a:off x="7279658" y="6316024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7"/>
                </a:lnTo>
                <a:lnTo>
                  <a:pt x="0" y="8356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279658" y="7761281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7279658" y="9211301"/>
            <a:ext cx="553623" cy="835657"/>
          </a:xfrm>
          <a:custGeom>
            <a:avLst/>
            <a:gdLst/>
            <a:ahLst/>
            <a:cxnLst/>
            <a:rect l="l" t="t" r="r" b="b"/>
            <a:pathLst>
              <a:path w="553623" h="835657">
                <a:moveTo>
                  <a:pt x="0" y="0"/>
                </a:moveTo>
                <a:lnTo>
                  <a:pt x="553623" y="0"/>
                </a:lnTo>
                <a:lnTo>
                  <a:pt x="553623" y="835658"/>
                </a:lnTo>
                <a:lnTo>
                  <a:pt x="0" y="8356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0" y="0"/>
            <a:ext cx="5753865" cy="10229093"/>
          </a:xfrm>
          <a:custGeom>
            <a:avLst/>
            <a:gdLst/>
            <a:ahLst/>
            <a:cxnLst/>
            <a:rect l="l" t="t" r="r" b="b"/>
            <a:pathLst>
              <a:path w="5753865" h="10229093">
                <a:moveTo>
                  <a:pt x="0" y="0"/>
                </a:moveTo>
                <a:lnTo>
                  <a:pt x="5753865" y="0"/>
                </a:lnTo>
                <a:lnTo>
                  <a:pt x="5753865" y="10229093"/>
                </a:lnTo>
                <a:lnTo>
                  <a:pt x="0" y="1022909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8220336" y="2089971"/>
            <a:ext cx="82966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Грамота  від 06.03.2023 № 40 «Від творчого вчителя до творчого учня» ІІІ місце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220336" y="3319982"/>
            <a:ext cx="8296608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Грамота  за невтомний творчий пошук, високий професіоналізм, сумлінне виконання освітніх завдань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220336" y="4776613"/>
            <a:ext cx="82966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Грамота  від 14.02.2024 № 55«Від творчого вчителя до творчого учня» ІІмісце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20336" y="6043438"/>
            <a:ext cx="10067664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Грамота (за сумлінну працю, досягнення високих результатів у роботі та за результатами 2023-2024 навчального року) 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220336" y="9189709"/>
            <a:ext cx="8296608" cy="857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Грамота  від 25.09.2024 № 225к/тр «Від творчого вчителя до творчого учня» ІІІ місце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220336" y="7723181"/>
            <a:ext cx="9583023" cy="1266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</a:pPr>
            <a:r>
              <a:rPr lang="en-US" sz="2700" b="1">
                <a:solidFill>
                  <a:srgbClr val="000000"/>
                </a:solidFill>
                <a:latin typeface="Horizon"/>
                <a:ea typeface="Horizon"/>
                <a:cs typeface="Horizon"/>
                <a:sym typeface="Horizon"/>
              </a:rPr>
              <a:t>Міжнародний конкурс педагогічної майстерності Сонце Сократа" в номінації "методична розробка", 1 місце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13860173" y="358140"/>
            <a:ext cx="1560347" cy="156034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7" name="AutoShape 7"/>
          <p:cNvSpPr/>
          <p:nvPr/>
        </p:nvSpPr>
        <p:spPr>
          <a:xfrm>
            <a:off x="2581311" y="91593"/>
            <a:ext cx="9932804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8" name="Freeform 8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453492" y="2349172"/>
            <a:ext cx="14966605" cy="7937828"/>
            <a:chOff x="0" y="0"/>
            <a:chExt cx="3941822" cy="209062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941822" cy="2090621"/>
            </a:xfrm>
            <a:custGeom>
              <a:avLst/>
              <a:gdLst/>
              <a:ahLst/>
              <a:cxnLst/>
              <a:rect l="l" t="t" r="r" b="b"/>
              <a:pathLst>
                <a:path w="3941822" h="2090621">
                  <a:moveTo>
                    <a:pt x="0" y="0"/>
                  </a:moveTo>
                  <a:lnTo>
                    <a:pt x="3941822" y="0"/>
                  </a:lnTo>
                  <a:lnTo>
                    <a:pt x="3941822" y="2090621"/>
                  </a:lnTo>
                  <a:lnTo>
                    <a:pt x="0" y="2090621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3941822" cy="212872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453492" y="2349172"/>
            <a:ext cx="5223440" cy="3968914"/>
            <a:chOff x="0" y="0"/>
            <a:chExt cx="6964586" cy="5291886"/>
          </a:xfrm>
        </p:grpSpPr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6"/>
            <a:srcRect t="8202" b="34810"/>
            <a:stretch>
              <a:fillRect/>
            </a:stretch>
          </p:blipFill>
          <p:spPr>
            <a:xfrm>
              <a:off x="0" y="0"/>
              <a:ext cx="6964586" cy="5291886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11569389" y="2353283"/>
            <a:ext cx="4850708" cy="3859217"/>
            <a:chOff x="0" y="0"/>
            <a:chExt cx="6467611" cy="5145623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7"/>
            <a:srcRect t="10568" b="10568"/>
            <a:stretch>
              <a:fillRect/>
            </a:stretch>
          </p:blipFill>
          <p:spPr>
            <a:xfrm>
              <a:off x="0" y="0"/>
              <a:ext cx="6467611" cy="5145623"/>
            </a:xfrm>
            <a:prstGeom prst="rect">
              <a:avLst/>
            </a:prstGeom>
          </p:spPr>
        </p:pic>
      </p:grpSp>
      <p:grpSp>
        <p:nvGrpSpPr>
          <p:cNvPr id="17" name="Group 17"/>
          <p:cNvGrpSpPr/>
          <p:nvPr/>
        </p:nvGrpSpPr>
        <p:grpSpPr>
          <a:xfrm>
            <a:off x="6676932" y="6318086"/>
            <a:ext cx="4892457" cy="3968914"/>
            <a:chOff x="0" y="0"/>
            <a:chExt cx="6523276" cy="5291886"/>
          </a:xfrm>
        </p:grpSpPr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/>
            <a:srcRect l="2276" r="2276" b="41928"/>
            <a:stretch>
              <a:fillRect/>
            </a:stretch>
          </p:blipFill>
          <p:spPr>
            <a:xfrm>
              <a:off x="0" y="0"/>
              <a:ext cx="6523276" cy="5291886"/>
            </a:xfrm>
            <a:prstGeom prst="rect">
              <a:avLst/>
            </a:prstGeom>
          </p:spPr>
        </p:pic>
      </p:grpSp>
      <p:sp>
        <p:nvSpPr>
          <p:cNvPr id="19" name="TextBox 19"/>
          <p:cNvSpPr txBox="1"/>
          <p:nvPr/>
        </p:nvSpPr>
        <p:spPr>
          <a:xfrm>
            <a:off x="2581311" y="415290"/>
            <a:ext cx="9701486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spc="-240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Беру активну участь у шкільному житті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805286" y="7074063"/>
            <a:ext cx="4519851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0"/>
              </a:lnSpc>
            </a:pPr>
            <a:r>
              <a:rPr lang="en-US" sz="3008" spc="-108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Виступи на нарадах,  педрадах, Метод Об’єднаннях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063752" y="7337811"/>
            <a:ext cx="3861982" cy="1695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spc="-100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Інформаційно-аналітична система “Evalued”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6925847" y="3217063"/>
            <a:ext cx="4356377" cy="1847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4"/>
              </a:lnSpc>
            </a:pPr>
            <a:r>
              <a:rPr lang="en-US" sz="3053" spc="-109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Проводила навчання в ТІЦ “Говоримо українською”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284332" y="-514102"/>
            <a:ext cx="3034086" cy="4285080"/>
            <a:chOff x="0" y="0"/>
            <a:chExt cx="3267456" cy="46146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3"/>
              <a:stretch>
                <a:fillRect l="-4015" r="-4015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3462357" y="2626544"/>
            <a:ext cx="3433477" cy="4849146"/>
            <a:chOff x="0" y="0"/>
            <a:chExt cx="3267456" cy="46146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7" name="Freeform 7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4"/>
              <a:stretch>
                <a:fillRect l="-4015" r="-4015"/>
              </a:stretch>
            </a:blip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284332" y="6477363"/>
            <a:ext cx="3034086" cy="4285080"/>
            <a:chOff x="0" y="0"/>
            <a:chExt cx="3267456" cy="46146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5"/>
              <a:stretch>
                <a:fillRect l="-21321" r="-21321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7074091" y="-523716"/>
            <a:ext cx="3331746" cy="4705469"/>
            <a:chOff x="0" y="0"/>
            <a:chExt cx="3267456" cy="461467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267456" cy="4618736"/>
            </a:xfrm>
            <a:custGeom>
              <a:avLst/>
              <a:gdLst/>
              <a:ahLst/>
              <a:cxnLst/>
              <a:rect l="l" t="t" r="r" b="b"/>
              <a:pathLst>
                <a:path w="3267456" h="4618736">
                  <a:moveTo>
                    <a:pt x="3267456" y="4618736"/>
                  </a:moveTo>
                  <a:lnTo>
                    <a:pt x="0" y="4618736"/>
                  </a:lnTo>
                  <a:lnTo>
                    <a:pt x="0" y="0"/>
                  </a:lnTo>
                  <a:lnTo>
                    <a:pt x="3267456" y="0"/>
                  </a:lnTo>
                  <a:lnTo>
                    <a:pt x="3267456" y="4618736"/>
                  </a:lnTo>
                  <a:close/>
                </a:path>
              </a:pathLst>
            </a:custGeom>
            <a:blipFill>
              <a:blip r:embed="rId2"/>
              <a:stretch>
                <a:fillRect l="-4" r="-4"/>
              </a:stretch>
            </a:blipFill>
          </p:spPr>
        </p:sp>
        <p:sp>
          <p:nvSpPr>
            <p:cNvPr id="13" name="Freeform 13"/>
            <p:cNvSpPr/>
            <p:nvPr/>
          </p:nvSpPr>
          <p:spPr>
            <a:xfrm>
              <a:off x="144163" y="140959"/>
              <a:ext cx="2993427" cy="4317015"/>
            </a:xfrm>
            <a:custGeom>
              <a:avLst/>
              <a:gdLst/>
              <a:ahLst/>
              <a:cxnLst/>
              <a:rect l="l" t="t" r="r" b="b"/>
              <a:pathLst>
                <a:path w="2993427" h="4317015">
                  <a:moveTo>
                    <a:pt x="2993427" y="12700"/>
                  </a:moveTo>
                  <a:lnTo>
                    <a:pt x="2935892" y="4317015"/>
                  </a:lnTo>
                  <a:lnTo>
                    <a:pt x="0" y="4275547"/>
                  </a:lnTo>
                  <a:lnTo>
                    <a:pt x="0" y="0"/>
                  </a:lnTo>
                  <a:lnTo>
                    <a:pt x="2993427" y="12700"/>
                  </a:lnTo>
                  <a:close/>
                </a:path>
              </a:pathLst>
            </a:custGeom>
            <a:blipFill>
              <a:blip r:embed="rId6"/>
              <a:stretch>
                <a:fillRect l="-2966" r="-2966"/>
              </a:stretch>
            </a:blipFill>
          </p:spPr>
        </p:sp>
      </p:grpSp>
      <p:sp>
        <p:nvSpPr>
          <p:cNvPr id="14" name="Freeform 14"/>
          <p:cNvSpPr/>
          <p:nvPr/>
        </p:nvSpPr>
        <p:spPr>
          <a:xfrm rot="-5400000">
            <a:off x="3710764" y="-705057"/>
            <a:ext cx="2994115" cy="3376025"/>
          </a:xfrm>
          <a:custGeom>
            <a:avLst/>
            <a:gdLst/>
            <a:ahLst/>
            <a:cxnLst/>
            <a:rect l="l" t="t" r="r" b="b"/>
            <a:pathLst>
              <a:path w="2994115" h="3376025">
                <a:moveTo>
                  <a:pt x="0" y="0"/>
                </a:moveTo>
                <a:lnTo>
                  <a:pt x="2994115" y="0"/>
                </a:lnTo>
                <a:lnTo>
                  <a:pt x="2994115" y="3376025"/>
                </a:lnTo>
                <a:lnTo>
                  <a:pt x="0" y="337602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4893" t="-21823" b="-17892"/>
            </a:stretch>
          </a:blipFill>
        </p:spPr>
      </p:sp>
      <p:sp>
        <p:nvSpPr>
          <p:cNvPr id="15" name="Freeform 15"/>
          <p:cNvSpPr/>
          <p:nvPr/>
        </p:nvSpPr>
        <p:spPr>
          <a:xfrm rot="-5400000">
            <a:off x="6811222" y="4532447"/>
            <a:ext cx="3767419" cy="3241682"/>
          </a:xfrm>
          <a:custGeom>
            <a:avLst/>
            <a:gdLst/>
            <a:ahLst/>
            <a:cxnLst/>
            <a:rect l="l" t="t" r="r" b="b"/>
            <a:pathLst>
              <a:path w="3767419" h="3241682">
                <a:moveTo>
                  <a:pt x="0" y="0"/>
                </a:moveTo>
                <a:lnTo>
                  <a:pt x="3767420" y="0"/>
                </a:lnTo>
                <a:lnTo>
                  <a:pt x="3767420" y="3241682"/>
                </a:lnTo>
                <a:lnTo>
                  <a:pt x="0" y="32416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37046" b="-37498"/>
            </a:stretch>
          </a:blipFill>
        </p:spPr>
      </p:sp>
      <p:sp>
        <p:nvSpPr>
          <p:cNvPr id="16" name="Freeform 16"/>
          <p:cNvSpPr/>
          <p:nvPr/>
        </p:nvSpPr>
        <p:spPr>
          <a:xfrm rot="-5400000">
            <a:off x="3539560" y="7513736"/>
            <a:ext cx="3219778" cy="3374183"/>
          </a:xfrm>
          <a:custGeom>
            <a:avLst/>
            <a:gdLst/>
            <a:ahLst/>
            <a:cxnLst/>
            <a:rect l="l" t="t" r="r" b="b"/>
            <a:pathLst>
              <a:path w="3219778" h="3374183">
                <a:moveTo>
                  <a:pt x="0" y="0"/>
                </a:moveTo>
                <a:lnTo>
                  <a:pt x="3219778" y="0"/>
                </a:lnTo>
                <a:lnTo>
                  <a:pt x="3219778" y="3374183"/>
                </a:lnTo>
                <a:lnTo>
                  <a:pt x="0" y="337418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8708" r="-10354" b="-29446"/>
            </a:stretch>
          </a:blipFill>
        </p:spPr>
      </p:sp>
      <p:sp>
        <p:nvSpPr>
          <p:cNvPr id="17" name="Freeform 17"/>
          <p:cNvSpPr/>
          <p:nvPr/>
        </p:nvSpPr>
        <p:spPr>
          <a:xfrm rot="-5400000">
            <a:off x="596000" y="3619199"/>
            <a:ext cx="2367378" cy="2990714"/>
          </a:xfrm>
          <a:custGeom>
            <a:avLst/>
            <a:gdLst/>
            <a:ahLst/>
            <a:cxnLst/>
            <a:rect l="l" t="t" r="r" b="b"/>
            <a:pathLst>
              <a:path w="2367378" h="2990714">
                <a:moveTo>
                  <a:pt x="0" y="0"/>
                </a:moveTo>
                <a:lnTo>
                  <a:pt x="2367378" y="0"/>
                </a:lnTo>
                <a:lnTo>
                  <a:pt x="2367378" y="2990714"/>
                </a:lnTo>
                <a:lnTo>
                  <a:pt x="0" y="2990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097" t="-22617" b="-34427"/>
            </a:stretch>
          </a:blipFill>
        </p:spPr>
      </p:sp>
      <p:sp>
        <p:nvSpPr>
          <p:cNvPr id="18" name="Freeform 18"/>
          <p:cNvSpPr/>
          <p:nvPr/>
        </p:nvSpPr>
        <p:spPr>
          <a:xfrm rot="-5400000">
            <a:off x="7383337" y="7820393"/>
            <a:ext cx="2591289" cy="3273582"/>
          </a:xfrm>
          <a:custGeom>
            <a:avLst/>
            <a:gdLst/>
            <a:ahLst/>
            <a:cxnLst/>
            <a:rect l="l" t="t" r="r" b="b"/>
            <a:pathLst>
              <a:path w="2591289" h="3273582">
                <a:moveTo>
                  <a:pt x="0" y="0"/>
                </a:moveTo>
                <a:lnTo>
                  <a:pt x="2591289" y="0"/>
                </a:lnTo>
                <a:lnTo>
                  <a:pt x="2591289" y="3273582"/>
                </a:lnTo>
                <a:lnTo>
                  <a:pt x="0" y="327358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2097" t="-22617" b="-34427"/>
            </a:stretch>
          </a:blipFill>
        </p:spPr>
      </p:sp>
      <p:grpSp>
        <p:nvGrpSpPr>
          <p:cNvPr id="19" name="Group 19"/>
          <p:cNvGrpSpPr/>
          <p:nvPr/>
        </p:nvGrpSpPr>
        <p:grpSpPr>
          <a:xfrm>
            <a:off x="3665928" y="-388089"/>
            <a:ext cx="3083788" cy="2715471"/>
            <a:chOff x="0" y="0"/>
            <a:chExt cx="4111717" cy="3620628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/>
            <a:srcRect l="7465" r="7465"/>
            <a:stretch>
              <a:fillRect/>
            </a:stretch>
          </p:blipFill>
          <p:spPr>
            <a:xfrm>
              <a:off x="0" y="0"/>
              <a:ext cx="4111717" cy="3620628"/>
            </a:xfrm>
            <a:prstGeom prst="rect">
              <a:avLst/>
            </a:prstGeom>
          </p:spPr>
        </p:pic>
      </p:grpSp>
      <p:grpSp>
        <p:nvGrpSpPr>
          <p:cNvPr id="21" name="Group 21"/>
          <p:cNvGrpSpPr/>
          <p:nvPr/>
        </p:nvGrpSpPr>
        <p:grpSpPr>
          <a:xfrm>
            <a:off x="7205746" y="4438473"/>
            <a:ext cx="2978371" cy="3429629"/>
            <a:chOff x="0" y="0"/>
            <a:chExt cx="3971161" cy="4572838"/>
          </a:xfrm>
        </p:grpSpPr>
        <p:pic>
          <p:nvPicPr>
            <p:cNvPr id="22" name="Picture 22"/>
            <p:cNvPicPr>
              <a:picLocks noChangeAspect="1"/>
            </p:cNvPicPr>
            <p:nvPr/>
          </p:nvPicPr>
          <p:blipFill>
            <a:blip r:embed="rId9"/>
            <a:srcRect t="17652" b="17652"/>
            <a:stretch>
              <a:fillRect/>
            </a:stretch>
          </p:blipFill>
          <p:spPr>
            <a:xfrm>
              <a:off x="0" y="0"/>
              <a:ext cx="3971161" cy="4572838"/>
            </a:xfrm>
            <a:prstGeom prst="rect">
              <a:avLst/>
            </a:prstGeom>
          </p:spPr>
        </p:pic>
      </p:grpSp>
      <p:grpSp>
        <p:nvGrpSpPr>
          <p:cNvPr id="23" name="Group 23"/>
          <p:cNvGrpSpPr/>
          <p:nvPr/>
        </p:nvGrpSpPr>
        <p:grpSpPr>
          <a:xfrm>
            <a:off x="3601440" y="7760976"/>
            <a:ext cx="3107722" cy="2914113"/>
            <a:chOff x="0" y="0"/>
            <a:chExt cx="4143629" cy="3885484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0"/>
            <a:srcRect t="14878" b="14878"/>
            <a:stretch>
              <a:fillRect/>
            </a:stretch>
          </p:blipFill>
          <p:spPr>
            <a:xfrm>
              <a:off x="0" y="0"/>
              <a:ext cx="4143629" cy="388548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78974" y="4061759"/>
            <a:ext cx="2796610" cy="2121577"/>
            <a:chOff x="0" y="0"/>
            <a:chExt cx="3728814" cy="2828769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11"/>
            <a:srcRect t="12827" b="12827"/>
            <a:stretch>
              <a:fillRect/>
            </a:stretch>
          </p:blipFill>
          <p:spPr>
            <a:xfrm>
              <a:off x="0" y="0"/>
              <a:ext cx="3728814" cy="2828769"/>
            </a:xfrm>
            <a:prstGeom prst="rect">
              <a:avLst/>
            </a:prstGeom>
          </p:spPr>
        </p:pic>
      </p:grpSp>
      <p:grpSp>
        <p:nvGrpSpPr>
          <p:cNvPr id="27" name="Group 27"/>
          <p:cNvGrpSpPr/>
          <p:nvPr/>
        </p:nvGrpSpPr>
        <p:grpSpPr>
          <a:xfrm>
            <a:off x="7145785" y="8304811"/>
            <a:ext cx="3061119" cy="2322239"/>
            <a:chOff x="0" y="0"/>
            <a:chExt cx="4081492" cy="3096319"/>
          </a:xfrm>
        </p:grpSpPr>
        <p:pic>
          <p:nvPicPr>
            <p:cNvPr id="28" name="Picture 28"/>
            <p:cNvPicPr>
              <a:picLocks noChangeAspect="1"/>
            </p:cNvPicPr>
            <p:nvPr/>
          </p:nvPicPr>
          <p:blipFill>
            <a:blip r:embed="rId12"/>
            <a:srcRect l="628" r="628"/>
            <a:stretch>
              <a:fillRect/>
            </a:stretch>
          </p:blipFill>
          <p:spPr>
            <a:xfrm>
              <a:off x="0" y="0"/>
              <a:ext cx="4081492" cy="3096319"/>
            </a:xfrm>
            <a:prstGeom prst="rect">
              <a:avLst/>
            </a:prstGeom>
          </p:spPr>
        </p:pic>
      </p:grpSp>
      <p:sp>
        <p:nvSpPr>
          <p:cNvPr id="29" name="AutoShape 29"/>
          <p:cNvSpPr/>
          <p:nvPr/>
        </p:nvSpPr>
        <p:spPr>
          <a:xfrm>
            <a:off x="10748737" y="120008"/>
            <a:ext cx="7177093" cy="2207374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30" name="TextBox 30"/>
          <p:cNvSpPr txBox="1"/>
          <p:nvPr/>
        </p:nvSpPr>
        <p:spPr>
          <a:xfrm>
            <a:off x="11618926" y="706452"/>
            <a:ext cx="5436715" cy="1072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7"/>
              </a:lnSpc>
            </a:pPr>
            <a:r>
              <a:rPr lang="en-US" sz="3977" spc="-198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Займаюся саморозвитком</a:t>
            </a:r>
          </a:p>
        </p:txBody>
      </p:sp>
      <p:sp>
        <p:nvSpPr>
          <p:cNvPr id="31" name="AutoShape 31"/>
          <p:cNvSpPr/>
          <p:nvPr/>
        </p:nvSpPr>
        <p:spPr>
          <a:xfrm>
            <a:off x="10678851" y="2761346"/>
            <a:ext cx="7316864" cy="6439481"/>
          </a:xfrm>
          <a:prstGeom prst="rect">
            <a:avLst/>
          </a:prstGeom>
          <a:solidFill>
            <a:srgbClr val="FFFFFF">
              <a:alpha val="19608"/>
            </a:srgbClr>
          </a:solidFill>
          <a:ln w="161925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32" name="TextBox 32"/>
          <p:cNvSpPr txBox="1"/>
          <p:nvPr/>
        </p:nvSpPr>
        <p:spPr>
          <a:xfrm>
            <a:off x="11059675" y="3305650"/>
            <a:ext cx="6638412" cy="4773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6"/>
              </a:lnSpc>
            </a:pPr>
            <a:r>
              <a:rPr lang="en-US" sz="3721">
                <a:solidFill>
                  <a:srgbClr val="000000"/>
                </a:solidFill>
                <a:latin typeface="Sports World"/>
                <a:ea typeface="Sports World"/>
                <a:cs typeface="Sports World"/>
                <a:sym typeface="Sports World"/>
              </a:rPr>
              <a:t>Відвідую різні навчання, фестивалі семінари, зустрічі з кваліфікованими лекторами, Міжнародні саміти.</a:t>
            </a:r>
          </a:p>
        </p:txBody>
      </p:sp>
    </p:spTree>
  </p:cSld>
  <p:clrMapOvr>
    <a:masterClrMapping/>
  </p:clrMapOvr>
  <p:transition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15875" y="0"/>
            <a:ext cx="9372125" cy="10287000"/>
            <a:chOff x="0" y="0"/>
            <a:chExt cx="3420646" cy="37545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420646" cy="3754558"/>
            </a:xfrm>
            <a:custGeom>
              <a:avLst/>
              <a:gdLst/>
              <a:ahLst/>
              <a:cxnLst/>
              <a:rect l="l" t="t" r="r" b="b"/>
              <a:pathLst>
                <a:path w="3420646" h="3754558">
                  <a:moveTo>
                    <a:pt x="0" y="0"/>
                  </a:moveTo>
                  <a:lnTo>
                    <a:pt x="3420646" y="0"/>
                  </a:lnTo>
                  <a:lnTo>
                    <a:pt x="3420646" y="3754558"/>
                  </a:lnTo>
                  <a:lnTo>
                    <a:pt x="0" y="3754558"/>
                  </a:lnTo>
                  <a:close/>
                </a:path>
              </a:pathLst>
            </a:custGeom>
            <a:solidFill>
              <a:srgbClr val="F3F1E5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7812164" y="1068111"/>
            <a:ext cx="2207422" cy="2207413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t="-16666" b="-16666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761349" y="385593"/>
            <a:ext cx="6515783" cy="30789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96"/>
              </a:lnSpc>
            </a:pPr>
            <a:r>
              <a:rPr lang="en-US" sz="6325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ТЕМА ДОСВІДУ</a:t>
            </a:r>
          </a:p>
          <a:p>
            <a:pPr algn="l">
              <a:lnSpc>
                <a:spcPts val="8096"/>
              </a:lnSpc>
            </a:pPr>
            <a:endParaRPr lang="en-US" sz="6325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457200" y="3017465"/>
            <a:ext cx="7316864" cy="5543465"/>
          </a:xfrm>
          <a:prstGeom prst="rect">
            <a:avLst/>
          </a:prstGeom>
          <a:solidFill>
            <a:srgbClr val="FFFFFF">
              <a:alpha val="19608"/>
            </a:srgbClr>
          </a:solidFill>
          <a:ln w="161925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grpSp>
        <p:nvGrpSpPr>
          <p:cNvPr id="8" name="Group 8"/>
          <p:cNvGrpSpPr/>
          <p:nvPr/>
        </p:nvGrpSpPr>
        <p:grpSpPr>
          <a:xfrm>
            <a:off x="7812164" y="4039793"/>
            <a:ext cx="2207422" cy="2207413"/>
            <a:chOff x="0" y="0"/>
            <a:chExt cx="6350000" cy="63499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16712" r="-16712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7812164" y="7011475"/>
            <a:ext cx="2207422" cy="2207413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8888" r="-38888"/>
              </a:stretch>
            </a:blipFill>
          </p:spPr>
        </p:sp>
      </p:grpSp>
      <p:sp>
        <p:nvSpPr>
          <p:cNvPr id="12" name="AutoShape 12"/>
          <p:cNvSpPr/>
          <p:nvPr/>
        </p:nvSpPr>
        <p:spPr>
          <a:xfrm>
            <a:off x="10019586" y="1954526"/>
            <a:ext cx="7770492" cy="7852063"/>
          </a:xfrm>
          <a:prstGeom prst="rect">
            <a:avLst/>
          </a:prstGeom>
          <a:solidFill>
            <a:srgbClr val="67282F">
              <a:alpha val="19608"/>
            </a:srgbClr>
          </a:solidFill>
          <a:ln w="428625" cap="sq">
            <a:solidFill>
              <a:srgbClr val="FFF1F1">
                <a:alpha val="19608"/>
              </a:srgbClr>
            </a:solidFill>
            <a:prstDash val="solid"/>
            <a:miter/>
          </a:ln>
        </p:spPr>
      </p:sp>
      <p:sp>
        <p:nvSpPr>
          <p:cNvPr id="13" name="Freeform 13"/>
          <p:cNvSpPr/>
          <p:nvPr/>
        </p:nvSpPr>
        <p:spPr>
          <a:xfrm rot="-1551120">
            <a:off x="10173521" y="2178867"/>
            <a:ext cx="823426" cy="895029"/>
          </a:xfrm>
          <a:custGeom>
            <a:avLst/>
            <a:gdLst/>
            <a:ahLst/>
            <a:cxnLst/>
            <a:rect l="l" t="t" r="r" b="b"/>
            <a:pathLst>
              <a:path w="823426" h="895029">
                <a:moveTo>
                  <a:pt x="0" y="0"/>
                </a:moveTo>
                <a:lnTo>
                  <a:pt x="823426" y="0"/>
                </a:lnTo>
                <a:lnTo>
                  <a:pt x="823426" y="895028"/>
                </a:lnTo>
                <a:lnTo>
                  <a:pt x="0" y="895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1551120">
            <a:off x="10105795" y="3514827"/>
            <a:ext cx="823426" cy="895029"/>
          </a:xfrm>
          <a:custGeom>
            <a:avLst/>
            <a:gdLst/>
            <a:ahLst/>
            <a:cxnLst/>
            <a:rect l="l" t="t" r="r" b="b"/>
            <a:pathLst>
              <a:path w="823426" h="895029">
                <a:moveTo>
                  <a:pt x="0" y="0"/>
                </a:moveTo>
                <a:lnTo>
                  <a:pt x="823426" y="0"/>
                </a:lnTo>
                <a:lnTo>
                  <a:pt x="823426" y="895029"/>
                </a:lnTo>
                <a:lnTo>
                  <a:pt x="0" y="89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551120">
            <a:off x="10211621" y="4850788"/>
            <a:ext cx="823426" cy="895029"/>
          </a:xfrm>
          <a:custGeom>
            <a:avLst/>
            <a:gdLst/>
            <a:ahLst/>
            <a:cxnLst/>
            <a:rect l="l" t="t" r="r" b="b"/>
            <a:pathLst>
              <a:path w="823426" h="895029">
                <a:moveTo>
                  <a:pt x="0" y="0"/>
                </a:moveTo>
                <a:lnTo>
                  <a:pt x="823426" y="0"/>
                </a:lnTo>
                <a:lnTo>
                  <a:pt x="823426" y="895029"/>
                </a:lnTo>
                <a:lnTo>
                  <a:pt x="0" y="89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551120">
            <a:off x="10105795" y="6312827"/>
            <a:ext cx="823426" cy="895029"/>
          </a:xfrm>
          <a:custGeom>
            <a:avLst/>
            <a:gdLst/>
            <a:ahLst/>
            <a:cxnLst/>
            <a:rect l="l" t="t" r="r" b="b"/>
            <a:pathLst>
              <a:path w="823426" h="895029">
                <a:moveTo>
                  <a:pt x="0" y="0"/>
                </a:moveTo>
                <a:lnTo>
                  <a:pt x="823426" y="0"/>
                </a:lnTo>
                <a:lnTo>
                  <a:pt x="823426" y="895029"/>
                </a:lnTo>
                <a:lnTo>
                  <a:pt x="0" y="89502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551120">
            <a:off x="10105795" y="8163138"/>
            <a:ext cx="823426" cy="895029"/>
          </a:xfrm>
          <a:custGeom>
            <a:avLst/>
            <a:gdLst/>
            <a:ahLst/>
            <a:cxnLst/>
            <a:rect l="l" t="t" r="r" b="b"/>
            <a:pathLst>
              <a:path w="823426" h="895029">
                <a:moveTo>
                  <a:pt x="0" y="0"/>
                </a:moveTo>
                <a:lnTo>
                  <a:pt x="823426" y="0"/>
                </a:lnTo>
                <a:lnTo>
                  <a:pt x="823426" y="895028"/>
                </a:lnTo>
                <a:lnTo>
                  <a:pt x="0" y="895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1028700" y="3451913"/>
            <a:ext cx="6004608" cy="3973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26"/>
              </a:lnSpc>
            </a:pPr>
            <a:r>
              <a:rPr lang="en-US" sz="3721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«Використання інтерактивних технологій на уроках в початковій школі»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019586" y="274040"/>
            <a:ext cx="8019781" cy="1598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252"/>
              </a:lnSpc>
            </a:pPr>
            <a:r>
              <a:rPr lang="en-US" sz="4885">
                <a:solidFill>
                  <a:srgbClr val="67282F"/>
                </a:solidFill>
                <a:latin typeface="Sports World"/>
                <a:ea typeface="Sports World"/>
                <a:cs typeface="Sports World"/>
                <a:sym typeface="Sports World"/>
              </a:rPr>
              <a:t>МЕТА САМООСВІТНЬОЇ ДІЯЛЬНОСТІ :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517508" y="2331106"/>
            <a:ext cx="6429752" cy="990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23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допомогти дитині зрости в умовах успіху; 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1026668" y="3365442"/>
            <a:ext cx="7261332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створити ситуацію успіху для розвитку особистості дитини;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026668" y="4830347"/>
            <a:ext cx="7770492" cy="958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дати відчути радість від здолання</a:t>
            </a:r>
          </a:p>
          <a:p>
            <a:pPr algn="l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 труднощів;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026668" y="6183721"/>
            <a:ext cx="6429537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дати можливість кожному учневі відчути радість досягнення усвідомлення своїх здібностей;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26668" y="7914097"/>
            <a:ext cx="5649415" cy="1454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9"/>
              </a:lnSpc>
              <a:spcBef>
                <a:spcPct val="0"/>
              </a:spcBef>
            </a:pPr>
            <a:r>
              <a:rPr lang="en-US" sz="2299" b="1">
                <a:solidFill>
                  <a:srgbClr val="000000"/>
                </a:solidFill>
                <a:latin typeface="DM Sans Bold"/>
                <a:ea typeface="DM Sans Bold"/>
                <a:cs typeface="DM Sans Bold"/>
                <a:sym typeface="DM Sans Bold"/>
              </a:rPr>
              <a:t>допомогти зрозуміти, що задарма в житті нічого не дається, скрізь треба докласти зусиль.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7282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280973" y="5963319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2" y="0"/>
                </a:lnTo>
                <a:lnTo>
                  <a:pt x="5221982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-8139104" y="4574562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0"/>
                </a:moveTo>
                <a:lnTo>
                  <a:pt x="11598859" y="0"/>
                </a:lnTo>
                <a:lnTo>
                  <a:pt x="11598859" y="5712438"/>
                </a:lnTo>
                <a:lnTo>
                  <a:pt x="0" y="5712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-10800000">
            <a:off x="14959341" y="-1462795"/>
            <a:ext cx="5221982" cy="5732715"/>
          </a:xfrm>
          <a:custGeom>
            <a:avLst/>
            <a:gdLst/>
            <a:ahLst/>
            <a:cxnLst/>
            <a:rect l="l" t="t" r="r" b="b"/>
            <a:pathLst>
              <a:path w="5221982" h="5732715">
                <a:moveTo>
                  <a:pt x="0" y="0"/>
                </a:moveTo>
                <a:lnTo>
                  <a:pt x="5221983" y="0"/>
                </a:lnTo>
                <a:lnTo>
                  <a:pt x="5221983" y="5732715"/>
                </a:lnTo>
                <a:lnTo>
                  <a:pt x="0" y="573271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10800000" flipV="1">
            <a:off x="13559052" y="0"/>
            <a:ext cx="11598858" cy="5712438"/>
          </a:xfrm>
          <a:custGeom>
            <a:avLst/>
            <a:gdLst/>
            <a:ahLst/>
            <a:cxnLst/>
            <a:rect l="l" t="t" r="r" b="b"/>
            <a:pathLst>
              <a:path w="11598858" h="5712438">
                <a:moveTo>
                  <a:pt x="0" y="5712438"/>
                </a:moveTo>
                <a:lnTo>
                  <a:pt x="11598858" y="5712438"/>
                </a:lnTo>
                <a:lnTo>
                  <a:pt x="11598858" y="0"/>
                </a:lnTo>
                <a:lnTo>
                  <a:pt x="0" y="0"/>
                </a:lnTo>
                <a:lnTo>
                  <a:pt x="0" y="571243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1860893" y="3076341"/>
            <a:ext cx="395930" cy="400186"/>
            <a:chOff x="0" y="0"/>
            <a:chExt cx="942090" cy="9522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2090" cy="952216"/>
            </a:xfrm>
            <a:custGeom>
              <a:avLst/>
              <a:gdLst/>
              <a:ahLst/>
              <a:cxnLst/>
              <a:rect l="l" t="t" r="r" b="b"/>
              <a:pathLst>
                <a:path w="942090" h="952216">
                  <a:moveTo>
                    <a:pt x="471045" y="0"/>
                  </a:moveTo>
                  <a:cubicBezTo>
                    <a:pt x="210894" y="0"/>
                    <a:pt x="0" y="213161"/>
                    <a:pt x="0" y="476108"/>
                  </a:cubicBezTo>
                  <a:cubicBezTo>
                    <a:pt x="0" y="739055"/>
                    <a:pt x="210894" y="952216"/>
                    <a:pt x="471045" y="952216"/>
                  </a:cubicBezTo>
                  <a:cubicBezTo>
                    <a:pt x="731196" y="952216"/>
                    <a:pt x="942090" y="739055"/>
                    <a:pt x="942090" y="476108"/>
                  </a:cubicBezTo>
                  <a:cubicBezTo>
                    <a:pt x="942090" y="213161"/>
                    <a:pt x="731196" y="0"/>
                    <a:pt x="471045" y="0"/>
                  </a:cubicBezTo>
                  <a:lnTo>
                    <a:pt x="471045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88321" y="60695"/>
              <a:ext cx="765448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7341283" y="3076341"/>
            <a:ext cx="395820" cy="400186"/>
            <a:chOff x="0" y="0"/>
            <a:chExt cx="941827" cy="95221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1827" cy="952216"/>
            </a:xfrm>
            <a:custGeom>
              <a:avLst/>
              <a:gdLst/>
              <a:ahLst/>
              <a:cxnLst/>
              <a:rect l="l" t="t" r="r" b="b"/>
              <a:pathLst>
                <a:path w="941827" h="952216">
                  <a:moveTo>
                    <a:pt x="470914" y="0"/>
                  </a:moveTo>
                  <a:cubicBezTo>
                    <a:pt x="210835" y="0"/>
                    <a:pt x="0" y="213161"/>
                    <a:pt x="0" y="476108"/>
                  </a:cubicBezTo>
                  <a:cubicBezTo>
                    <a:pt x="0" y="739055"/>
                    <a:pt x="210835" y="952216"/>
                    <a:pt x="470914" y="952216"/>
                  </a:cubicBezTo>
                  <a:cubicBezTo>
                    <a:pt x="730992" y="952216"/>
                    <a:pt x="941827" y="739055"/>
                    <a:pt x="941827" y="476108"/>
                  </a:cubicBezTo>
                  <a:cubicBezTo>
                    <a:pt x="941827" y="213161"/>
                    <a:pt x="730992" y="0"/>
                    <a:pt x="470914" y="0"/>
                  </a:cubicBezTo>
                  <a:lnTo>
                    <a:pt x="470914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88296" y="60695"/>
              <a:ext cx="765235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2739467" y="3076341"/>
            <a:ext cx="400523" cy="400186"/>
            <a:chOff x="0" y="0"/>
            <a:chExt cx="953018" cy="95221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953018" cy="952216"/>
            </a:xfrm>
            <a:custGeom>
              <a:avLst/>
              <a:gdLst/>
              <a:ahLst/>
              <a:cxnLst/>
              <a:rect l="l" t="t" r="r" b="b"/>
              <a:pathLst>
                <a:path w="953018" h="952216">
                  <a:moveTo>
                    <a:pt x="476509" y="0"/>
                  </a:moveTo>
                  <a:cubicBezTo>
                    <a:pt x="213340" y="0"/>
                    <a:pt x="0" y="213161"/>
                    <a:pt x="0" y="476108"/>
                  </a:cubicBezTo>
                  <a:cubicBezTo>
                    <a:pt x="0" y="739055"/>
                    <a:pt x="213340" y="952216"/>
                    <a:pt x="476509" y="952216"/>
                  </a:cubicBezTo>
                  <a:cubicBezTo>
                    <a:pt x="739678" y="952216"/>
                    <a:pt x="953018" y="739055"/>
                    <a:pt x="953018" y="476108"/>
                  </a:cubicBezTo>
                  <a:cubicBezTo>
                    <a:pt x="953018" y="213161"/>
                    <a:pt x="739678" y="0"/>
                    <a:pt x="476509" y="0"/>
                  </a:cubicBezTo>
                  <a:lnTo>
                    <a:pt x="476509" y="0"/>
                  </a:lnTo>
                  <a:close/>
                </a:path>
              </a:pathLst>
            </a:custGeom>
            <a:solidFill>
              <a:srgbClr val="FF5757"/>
            </a:solidFill>
            <a:ln cap="rnd">
              <a:noFill/>
              <a:prstDash val="sysDot"/>
              <a:round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89345" y="60695"/>
              <a:ext cx="774327" cy="802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96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4142554" y="0"/>
            <a:ext cx="1560347" cy="1560347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5757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-28575"/>
              <a:ext cx="660400" cy="7651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00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1223454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42875" cap="sq">
            <a:solidFill>
              <a:srgbClr val="000000"/>
            </a:solidFill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6656361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3" y="0"/>
                </a:lnTo>
                <a:lnTo>
                  <a:pt x="3613633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</p:sp>
      <p:sp>
        <p:nvSpPr>
          <p:cNvPr id="20" name="Freeform 20"/>
          <p:cNvSpPr/>
          <p:nvPr/>
        </p:nvSpPr>
        <p:spPr>
          <a:xfrm>
            <a:off x="12089269" y="195182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23825" cap="sq">
            <a:solidFill>
              <a:srgbClr val="000000"/>
            </a:solidFill>
            <a:prstDash val="solid"/>
            <a:miter/>
          </a:ln>
        </p:spPr>
      </p:sp>
      <p:sp>
        <p:nvSpPr>
          <p:cNvPr id="21" name="Freeform 21"/>
          <p:cNvSpPr/>
          <p:nvPr/>
        </p:nvSpPr>
        <p:spPr>
          <a:xfrm>
            <a:off x="2007440" y="6169064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7"/>
                </a:lnTo>
                <a:lnTo>
                  <a:pt x="0" y="371104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04775" cap="sq">
            <a:solidFill>
              <a:srgbClr val="000000"/>
            </a:solidFill>
            <a:prstDash val="solid"/>
            <a:miter/>
          </a:ln>
        </p:spPr>
      </p:sp>
      <p:sp>
        <p:nvSpPr>
          <p:cNvPr id="22" name="Freeform 22"/>
          <p:cNvSpPr/>
          <p:nvPr/>
        </p:nvSpPr>
        <p:spPr>
          <a:xfrm>
            <a:off x="6755557" y="6388457"/>
            <a:ext cx="3613632" cy="3711047"/>
          </a:xfrm>
          <a:custGeom>
            <a:avLst/>
            <a:gdLst/>
            <a:ahLst/>
            <a:cxnLst/>
            <a:rect l="l" t="t" r="r" b="b"/>
            <a:pathLst>
              <a:path w="3613632" h="3711047">
                <a:moveTo>
                  <a:pt x="0" y="0"/>
                </a:moveTo>
                <a:lnTo>
                  <a:pt x="3613632" y="0"/>
                </a:lnTo>
                <a:lnTo>
                  <a:pt x="3613632" y="3711048"/>
                </a:lnTo>
                <a:lnTo>
                  <a:pt x="0" y="37110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ln w="133350" cap="sq">
            <a:solidFill>
              <a:srgbClr val="000000"/>
            </a:solidFill>
            <a:prstDash val="solid"/>
            <a:miter/>
          </a:ln>
        </p:spPr>
      </p:sp>
      <p:sp>
        <p:nvSpPr>
          <p:cNvPr id="23" name="Freeform 23"/>
          <p:cNvSpPr/>
          <p:nvPr/>
        </p:nvSpPr>
        <p:spPr>
          <a:xfrm>
            <a:off x="9434629" y="4882576"/>
            <a:ext cx="9548699" cy="5371143"/>
          </a:xfrm>
          <a:custGeom>
            <a:avLst/>
            <a:gdLst/>
            <a:ahLst/>
            <a:cxnLst/>
            <a:rect l="l" t="t" r="r" b="b"/>
            <a:pathLst>
              <a:path w="9548699" h="5371143">
                <a:moveTo>
                  <a:pt x="0" y="0"/>
                </a:moveTo>
                <a:lnTo>
                  <a:pt x="9548699" y="0"/>
                </a:lnTo>
                <a:lnTo>
                  <a:pt x="9548699" y="5371144"/>
                </a:lnTo>
                <a:lnTo>
                  <a:pt x="0" y="537114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24" name="AutoShape 24"/>
          <p:cNvSpPr/>
          <p:nvPr/>
        </p:nvSpPr>
        <p:spPr>
          <a:xfrm>
            <a:off x="507071" y="224866"/>
            <a:ext cx="13198243" cy="1607667"/>
          </a:xfrm>
          <a:prstGeom prst="rect">
            <a:avLst/>
          </a:prstGeom>
          <a:solidFill>
            <a:srgbClr val="FFFFFF">
              <a:alpha val="19608"/>
            </a:srgbClr>
          </a:solidFill>
          <a:ln w="190500" cap="sq">
            <a:solidFill>
              <a:srgbClr val="000000">
                <a:alpha val="19608"/>
              </a:srgbClr>
            </a:solidFill>
            <a:prstDash val="solid"/>
            <a:miter/>
          </a:ln>
        </p:spPr>
      </p:sp>
      <p:sp>
        <p:nvSpPr>
          <p:cNvPr id="25" name="TextBox 25"/>
          <p:cNvSpPr txBox="1"/>
          <p:nvPr/>
        </p:nvSpPr>
        <p:spPr>
          <a:xfrm>
            <a:off x="-176914" y="465033"/>
            <a:ext cx="14566213" cy="1934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99"/>
              </a:lnSpc>
            </a:pPr>
            <a:r>
              <a:rPr lang="en-US" sz="4999" spc="-249">
                <a:solidFill>
                  <a:srgbClr val="FFFFFF"/>
                </a:solidFill>
                <a:latin typeface="Sports World"/>
                <a:ea typeface="Sports World"/>
                <a:cs typeface="Sports World"/>
                <a:sym typeface="Sports World"/>
              </a:rPr>
              <a:t>Під час організації освітнього процесу я:</a:t>
            </a:r>
          </a:p>
          <a:p>
            <a:pPr algn="ctr">
              <a:lnSpc>
                <a:spcPts val="4800"/>
              </a:lnSpc>
            </a:pPr>
            <a:endParaRPr lang="en-US" sz="4999" spc="-249">
              <a:solidFill>
                <a:srgbClr val="FFFFFF"/>
              </a:solidFill>
              <a:latin typeface="Sports World"/>
              <a:ea typeface="Sports World"/>
              <a:cs typeface="Sports World"/>
              <a:sym typeface="Sports World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2058859" y="2539447"/>
            <a:ext cx="2268543" cy="2971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75"/>
              </a:lnSpc>
            </a:pPr>
            <a:r>
              <a:rPr lang="en-US" sz="2338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змінюю роль педагога, </a:t>
            </a:r>
          </a:p>
          <a:p>
            <a:pPr algn="ctr">
              <a:lnSpc>
                <a:spcPts val="3975"/>
              </a:lnSpc>
            </a:pPr>
            <a:r>
              <a:rPr lang="en-US" sz="2338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як керівника освітнього процесу;</a:t>
            </a:r>
          </a:p>
          <a:p>
            <a:pPr algn="ctr">
              <a:lnSpc>
                <a:spcPts val="3975"/>
              </a:lnSpc>
              <a:spcBef>
                <a:spcPct val="0"/>
              </a:spcBef>
            </a:pPr>
            <a:endParaRPr lang="en-US" sz="2338">
              <a:solidFill>
                <a:srgbClr val="000000"/>
              </a:solidFill>
              <a:latin typeface="Nefelibata Brush"/>
              <a:ea typeface="Nefelibata Brush"/>
              <a:cs typeface="Nefelibata Brush"/>
              <a:sym typeface="Nefelibata Brush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7539193" y="2617824"/>
            <a:ext cx="2540489" cy="2525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69"/>
              </a:lnSpc>
            </a:pPr>
            <a:r>
              <a:rPr lang="en-US" sz="2393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надаю перевагу дослідницьким</a:t>
            </a:r>
          </a:p>
          <a:p>
            <a:pPr algn="ctr">
              <a:lnSpc>
                <a:spcPts val="4069"/>
              </a:lnSpc>
            </a:pPr>
            <a:r>
              <a:rPr lang="en-US" sz="2393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 та активним формам роботи;</a:t>
            </a:r>
          </a:p>
          <a:p>
            <a:pPr algn="ctr">
              <a:lnSpc>
                <a:spcPts val="4069"/>
              </a:lnSpc>
              <a:spcBef>
                <a:spcPct val="0"/>
              </a:spcBef>
            </a:pPr>
            <a:endParaRPr lang="en-US" sz="2393">
              <a:solidFill>
                <a:srgbClr val="000000"/>
              </a:solidFill>
              <a:latin typeface="Nefelibata Brush"/>
              <a:ea typeface="Nefelibata Brush"/>
              <a:cs typeface="Nefelibata Brush"/>
              <a:sym typeface="Nefelibata Brush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739467" y="2608299"/>
            <a:ext cx="2716965" cy="24453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7"/>
              </a:lnSpc>
            </a:pPr>
            <a:r>
              <a:rPr lang="en-US" sz="2304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Максимально використовую</a:t>
            </a:r>
          </a:p>
          <a:p>
            <a:pPr algn="ctr">
              <a:lnSpc>
                <a:spcPts val="3917"/>
              </a:lnSpc>
            </a:pPr>
            <a:r>
              <a:rPr lang="en-US" sz="2304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 особистий досвід учня;</a:t>
            </a:r>
          </a:p>
          <a:p>
            <a:pPr algn="ctr">
              <a:lnSpc>
                <a:spcPts val="3917"/>
              </a:lnSpc>
              <a:spcBef>
                <a:spcPct val="0"/>
              </a:spcBef>
            </a:pPr>
            <a:endParaRPr lang="en-US" sz="2304">
              <a:solidFill>
                <a:srgbClr val="000000"/>
              </a:solidFill>
              <a:latin typeface="Nefelibata Brush"/>
              <a:ea typeface="Nefelibata Brush"/>
              <a:cs typeface="Nefelibata Brush"/>
              <a:sym typeface="Nefelibata Brush"/>
            </a:endParaRPr>
          </a:p>
        </p:txBody>
      </p:sp>
      <p:sp>
        <p:nvSpPr>
          <p:cNvPr id="29" name="TextBox 29"/>
          <p:cNvSpPr txBox="1"/>
          <p:nvPr/>
        </p:nvSpPr>
        <p:spPr>
          <a:xfrm>
            <a:off x="2565637" y="7022386"/>
            <a:ext cx="2535211" cy="2235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43"/>
              </a:lnSpc>
            </a:pPr>
            <a:r>
              <a:rPr lang="en-US" sz="2613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розвиваю критичне </a:t>
            </a:r>
          </a:p>
          <a:p>
            <a:pPr algn="ctr">
              <a:lnSpc>
                <a:spcPts val="4443"/>
              </a:lnSpc>
            </a:pPr>
            <a:r>
              <a:rPr lang="en-US" sz="2613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мислення; </a:t>
            </a:r>
          </a:p>
          <a:p>
            <a:pPr algn="ctr">
              <a:lnSpc>
                <a:spcPts val="4859"/>
              </a:lnSpc>
              <a:spcBef>
                <a:spcPct val="0"/>
              </a:spcBef>
            </a:pPr>
            <a:endParaRPr lang="en-US" sz="2613">
              <a:solidFill>
                <a:srgbClr val="000000"/>
              </a:solidFill>
              <a:latin typeface="Nefelibata Brush"/>
              <a:ea typeface="Nefelibata Brush"/>
              <a:cs typeface="Nefelibata Brush"/>
              <a:sym typeface="Nefelibata Brush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7539193" y="7199604"/>
            <a:ext cx="2377687" cy="2058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7"/>
              </a:lnSpc>
            </a:pPr>
            <a:r>
              <a:rPr lang="en-US" sz="2451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формую мотивацію</a:t>
            </a:r>
          </a:p>
          <a:p>
            <a:pPr algn="ctr">
              <a:lnSpc>
                <a:spcPts val="4167"/>
              </a:lnSpc>
            </a:pPr>
            <a:r>
              <a:rPr lang="en-US" sz="2451">
                <a:solidFill>
                  <a:srgbClr val="000000"/>
                </a:solidFill>
                <a:latin typeface="Nefelibata Brush"/>
                <a:ea typeface="Nefelibata Brush"/>
                <a:cs typeface="Nefelibata Brush"/>
                <a:sym typeface="Nefelibata Brush"/>
              </a:rPr>
              <a:t> до навчання</a:t>
            </a:r>
          </a:p>
          <a:p>
            <a:pPr algn="ctr">
              <a:lnSpc>
                <a:spcPts val="4167"/>
              </a:lnSpc>
              <a:spcBef>
                <a:spcPct val="0"/>
              </a:spcBef>
            </a:pPr>
            <a:endParaRPr lang="en-US" sz="2451">
              <a:solidFill>
                <a:srgbClr val="000000"/>
              </a:solidFill>
              <a:latin typeface="Nefelibata Brush"/>
              <a:ea typeface="Nefelibata Brush"/>
              <a:cs typeface="Nefelibata Brush"/>
              <a:sym typeface="Nefelibata Brush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1014</Words>
  <Application>Microsoft Office PowerPoint</Application>
  <PresentationFormat>Произвольный</PresentationFormat>
  <Paragraphs>148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3" baseType="lpstr">
      <vt:lpstr>Safira March</vt:lpstr>
      <vt:lpstr>Sports World</vt:lpstr>
      <vt:lpstr>Arimo</vt:lpstr>
      <vt:lpstr>Nefelibata Brush</vt:lpstr>
      <vt:lpstr>Calibri</vt:lpstr>
      <vt:lpstr>Arial</vt:lpstr>
      <vt:lpstr>Horizon</vt:lpstr>
      <vt:lpstr>Atteron</vt:lpstr>
      <vt:lpstr>DM Sans 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ПІП Здоровцова Ольга Вячеславівна Дата народження 24.03.1992 Освіта – вища, Навчальний заклад Кам’янець-Подільський національний університет імені Івана Огієнка, 2009 рік. 2013-освітньо-кваліфікаційний рівень бакалавр. 2014-освітньо-кваліфікаційний рівень</dc:title>
  <cp:lastModifiedBy>Administrator</cp:lastModifiedBy>
  <cp:revision>2</cp:revision>
  <dcterms:created xsi:type="dcterms:W3CDTF">2006-08-16T00:00:00Z</dcterms:created>
  <dcterms:modified xsi:type="dcterms:W3CDTF">2025-03-04T22:41:04Z</dcterms:modified>
  <dc:identifier>DAGgmXAS3qc</dc:identifier>
</cp:coreProperties>
</file>