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6" r:id="rId3"/>
    <p:sldId id="260" r:id="rId4"/>
    <p:sldId id="257" r:id="rId5"/>
    <p:sldId id="258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A74A6-4BE6-4E8C-B59D-A1777DDEED3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191B3-FA6A-4A13-A8F2-C0D44928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91B3-FA6A-4A13-A8F2-C0D4492802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5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ЗАПОРІЗЬКА МІСЬКА РАДА</a:t>
            </a:r>
            <a:br>
              <a:rPr lang="ru-RU" sz="1800" b="1" dirty="0"/>
            </a:br>
            <a:r>
              <a:rPr lang="ru-RU" sz="1800" b="1" dirty="0"/>
              <a:t>ДЕПАРТАМЕНТ ОСВІТИ І НАУКИ</a:t>
            </a:r>
            <a:br>
              <a:rPr lang="ru-RU" sz="1800" b="1" dirty="0"/>
            </a:br>
            <a:r>
              <a:rPr lang="ru-RU" sz="1800" b="1" dirty="0"/>
              <a:t>ПРАВОБЕРЕЖНИЙ ВІДДІЛ ОСВІТИ</a:t>
            </a:r>
            <a:br>
              <a:rPr lang="ru-RU" sz="1800" b="1" dirty="0"/>
            </a:br>
            <a:r>
              <a:rPr lang="ru-RU" sz="1800" b="1" dirty="0"/>
              <a:t>ЗАПОРІЗЬКА ПОЧАТКОВА ШКОЛА «ЕВРИКА» </a:t>
            </a:r>
            <a:br>
              <a:rPr lang="ru-RU" sz="1800" b="1" dirty="0"/>
            </a:br>
            <a:r>
              <a:rPr lang="ru-RU" sz="1800" b="1" dirty="0"/>
              <a:t>ЗАПОРІЗЬКОЇ МІСЬКОЇ РАДИ</a:t>
            </a:r>
            <a:br>
              <a:rPr lang="ru-RU" sz="1800" b="1" dirty="0"/>
            </a:br>
            <a:endParaRPr lang="en-US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600200"/>
            <a:ext cx="925252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ЗАСІДАННЯ </a:t>
            </a:r>
            <a:r>
              <a:rPr lang="ru-RU" sz="2800" dirty="0">
                <a:solidFill>
                  <a:srgbClr val="FF0000"/>
                </a:solidFill>
              </a:rPr>
              <a:t>ПЕДАГОГІЧНОЇ РАДИ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Основні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напрямки роботи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педагогічного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колективу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ЗПШ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Еврика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 2025 – 2026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навчальному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році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b="1" dirty="0" err="1" smtClean="0"/>
              <a:t>серпень</a:t>
            </a:r>
            <a:r>
              <a:rPr lang="ru-RU" sz="2800" b="1" dirty="0" smtClean="0"/>
              <a:t> 2025</a:t>
            </a:r>
            <a:endParaRPr lang="ru-RU" sz="2800" b="1" dirty="0"/>
          </a:p>
          <a:p>
            <a:pPr marL="0" indent="0" algn="ctr">
              <a:buNone/>
            </a:pPr>
            <a:r>
              <a:rPr lang="ru-RU" sz="2800" b="1" dirty="0"/>
              <a:t>м. </a:t>
            </a:r>
            <a:r>
              <a:rPr lang="ru-RU" sz="2800" b="1" dirty="0" err="1"/>
              <a:t>Запоріжжя</a:t>
            </a:r>
            <a:endParaRPr lang="ru-RU" sz="2800" b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01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401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3. </a:t>
            </a:r>
            <a:r>
              <a:rPr lang="ru-RU" dirty="0" err="1" smtClean="0"/>
              <a:t>Схвалення</a:t>
            </a:r>
            <a:r>
              <a:rPr lang="ru-RU" dirty="0" smtClean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 закладу на 2025-2026 </a:t>
            </a:r>
            <a:r>
              <a:rPr lang="ru-RU" dirty="0" err="1"/>
              <a:t>н.р</a:t>
            </a:r>
            <a:r>
              <a:rPr lang="ru-RU" dirty="0"/>
              <a:t>.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92896"/>
            <a:ext cx="7200800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3.1 Схвалити   </a:t>
            </a:r>
            <a:r>
              <a:rPr lang="ru-RU" dirty="0" err="1">
                <a:solidFill>
                  <a:srgbClr val="7030A0"/>
                </a:solidFill>
              </a:rPr>
              <a:t>освітню</a:t>
            </a:r>
            <a:r>
              <a:rPr lang="ru-RU" dirty="0">
                <a:solidFill>
                  <a:srgbClr val="7030A0"/>
                </a:solidFill>
              </a:rPr>
              <a:t>  </a:t>
            </a:r>
            <a:r>
              <a:rPr lang="ru-RU" dirty="0" err="1">
                <a:solidFill>
                  <a:srgbClr val="7030A0"/>
                </a:solidFill>
              </a:rPr>
              <a:t>програму</a:t>
            </a:r>
            <a:r>
              <a:rPr lang="ru-RU" dirty="0">
                <a:solidFill>
                  <a:srgbClr val="7030A0"/>
                </a:solidFill>
              </a:rPr>
              <a:t>   закладу на </a:t>
            </a:r>
            <a:r>
              <a:rPr lang="ru-RU" dirty="0" smtClean="0">
                <a:solidFill>
                  <a:srgbClr val="7030A0"/>
                </a:solidFill>
              </a:rPr>
              <a:t>2025-2026 </a:t>
            </a:r>
            <a:r>
              <a:rPr lang="ru-RU" dirty="0" err="1">
                <a:solidFill>
                  <a:srgbClr val="7030A0"/>
                </a:solidFill>
              </a:rPr>
              <a:t>н.р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43001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4. </a:t>
            </a:r>
            <a:r>
              <a:rPr lang="ru-RU" sz="3200" b="1" dirty="0" smtClean="0"/>
              <a:t>Про </a:t>
            </a:r>
            <a:r>
              <a:rPr lang="ru-RU" sz="3200" b="1" dirty="0" err="1"/>
              <a:t>вивчення</a:t>
            </a:r>
            <a:r>
              <a:rPr lang="ru-RU" sz="3200" b="1" dirty="0"/>
              <a:t> стану </a:t>
            </a:r>
            <a:r>
              <a:rPr lang="ru-RU" sz="3200" b="1" dirty="0" err="1"/>
              <a:t>викладання</a:t>
            </a:r>
            <a:r>
              <a:rPr lang="ru-RU" sz="3200" b="1" dirty="0"/>
              <a:t> </a:t>
            </a:r>
            <a:r>
              <a:rPr lang="ru-RU" sz="3200" b="1" dirty="0" err="1"/>
              <a:t>навчальних</a:t>
            </a:r>
            <a:r>
              <a:rPr lang="ru-RU" sz="3200" b="1" dirty="0"/>
              <a:t> </a:t>
            </a:r>
            <a:r>
              <a:rPr lang="ru-RU" sz="3200" b="1" dirty="0" err="1"/>
              <a:t>предметів</a:t>
            </a:r>
            <a:r>
              <a:rPr lang="ru-RU" sz="3200" b="1" dirty="0"/>
              <a:t> у 2025-2026 </a:t>
            </a:r>
            <a:r>
              <a:rPr lang="ru-RU" sz="3200" b="1" dirty="0" err="1"/>
              <a:t>н.р</a:t>
            </a:r>
            <a:r>
              <a:rPr lang="ru-RU" sz="3200" b="1" dirty="0"/>
              <a:t>.</a:t>
            </a:r>
            <a:br>
              <a:rPr lang="ru-RU" sz="3200" b="1" dirty="0"/>
            </a:b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3"/>
            <a:ext cx="7128792" cy="280831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4.1. </a:t>
            </a:r>
            <a:r>
              <a:rPr lang="ru-RU" dirty="0" err="1">
                <a:solidFill>
                  <a:srgbClr val="7030A0"/>
                </a:solidFill>
              </a:rPr>
              <a:t>Визначити</a:t>
            </a:r>
            <a:r>
              <a:rPr lang="ru-RU" dirty="0">
                <a:solidFill>
                  <a:srgbClr val="7030A0"/>
                </a:solidFill>
              </a:rPr>
              <a:t>  « </a:t>
            </a:r>
            <a:r>
              <a:rPr lang="ru-RU" dirty="0" err="1" smtClean="0">
                <a:solidFill>
                  <a:srgbClr val="7030A0"/>
                </a:solidFill>
              </a:rPr>
              <a:t>Українська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мова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читання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r>
              <a:rPr lang="ru-RU" dirty="0">
                <a:solidFill>
                  <a:srgbClr val="7030A0"/>
                </a:solidFill>
              </a:rPr>
              <a:t>та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 smtClean="0">
                <a:solidFill>
                  <a:srgbClr val="7030A0"/>
                </a:solidFill>
              </a:rPr>
              <a:t>Образотворче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мистецтво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r>
              <a:rPr lang="ru-RU" dirty="0">
                <a:solidFill>
                  <a:srgbClr val="7030A0"/>
                </a:solidFill>
              </a:rPr>
              <a:t>як предметами,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будуть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вивчатися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smtClean="0">
                <a:solidFill>
                  <a:srgbClr val="7030A0"/>
                </a:solidFill>
              </a:rPr>
              <a:t>2025 </a:t>
            </a:r>
            <a:r>
              <a:rPr lang="ru-RU" dirty="0">
                <a:solidFill>
                  <a:srgbClr val="7030A0"/>
                </a:solidFill>
              </a:rPr>
              <a:t>– </a:t>
            </a:r>
            <a:r>
              <a:rPr lang="ru-RU" dirty="0" smtClean="0">
                <a:solidFill>
                  <a:srgbClr val="7030A0"/>
                </a:solidFill>
              </a:rPr>
              <a:t>2026 </a:t>
            </a:r>
            <a:r>
              <a:rPr lang="ru-RU" dirty="0" err="1">
                <a:solidFill>
                  <a:srgbClr val="7030A0"/>
                </a:solidFill>
              </a:rPr>
              <a:t>н.р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19675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b="1" dirty="0"/>
              <a:t>Затвердження порядку </a:t>
            </a:r>
            <a:r>
              <a:rPr lang="ru-RU" sz="3100" b="1" dirty="0" err="1"/>
              <a:t>організації</a:t>
            </a:r>
            <a:r>
              <a:rPr lang="ru-RU" sz="3100" b="1" dirty="0"/>
              <a:t> </a:t>
            </a:r>
            <a:r>
              <a:rPr lang="ru-RU" sz="3100" b="1" dirty="0" err="1"/>
              <a:t>освітнього</a:t>
            </a:r>
            <a:r>
              <a:rPr lang="ru-RU" sz="3100" b="1" dirty="0"/>
              <a:t> </a:t>
            </a:r>
            <a:r>
              <a:rPr lang="ru-RU" sz="3100" b="1" dirty="0" err="1"/>
              <a:t>процесу</a:t>
            </a:r>
            <a:r>
              <a:rPr lang="ru-RU" sz="3100" b="1" dirty="0"/>
              <a:t> у </a:t>
            </a:r>
            <a:r>
              <a:rPr lang="ru-RU" sz="3100" b="1" dirty="0" err="1"/>
              <a:t>школі</a:t>
            </a:r>
            <a:r>
              <a:rPr lang="ru-RU" sz="3100" b="1" dirty="0"/>
              <a:t>, режиму </a:t>
            </a:r>
            <a:r>
              <a:rPr lang="ru-RU" sz="3100" b="1" dirty="0" err="1"/>
              <a:t>роботи</a:t>
            </a:r>
            <a:r>
              <a:rPr lang="ru-RU" sz="3100" b="1" dirty="0"/>
              <a:t> </a:t>
            </a:r>
            <a:r>
              <a:rPr lang="ru-RU" sz="3100" b="1" dirty="0" err="1"/>
              <a:t>школи</a:t>
            </a:r>
            <a:r>
              <a:rPr lang="ru-RU" sz="3100" b="1" dirty="0"/>
              <a:t>  на 2025-2026 </a:t>
            </a:r>
            <a:r>
              <a:rPr lang="ru-RU" sz="3100" b="1" dirty="0" err="1"/>
              <a:t>н.р</a:t>
            </a:r>
            <a:r>
              <a:rPr lang="ru-RU" sz="3100" b="1" dirty="0"/>
              <a:t>. та </a:t>
            </a:r>
            <a:r>
              <a:rPr lang="ru-RU" sz="3100" b="1" dirty="0" err="1"/>
              <a:t>структури</a:t>
            </a:r>
            <a:r>
              <a:rPr lang="ru-RU" sz="3100" b="1" dirty="0"/>
              <a:t> 2025-2026 </a:t>
            </a:r>
            <a:r>
              <a:rPr lang="ru-RU" sz="3100" b="1" dirty="0" err="1"/>
              <a:t>н.р</a:t>
            </a:r>
            <a:r>
              <a:rPr lang="ru-RU" sz="3100" b="1" dirty="0"/>
              <a:t>. </a:t>
            </a:r>
            <a:r>
              <a:rPr lang="ru-RU" sz="3100" b="1" dirty="0" err="1"/>
              <a:t>Комплектування</a:t>
            </a:r>
            <a:r>
              <a:rPr lang="ru-RU" sz="3100" b="1" dirty="0"/>
              <a:t> </a:t>
            </a:r>
            <a:r>
              <a:rPr lang="ru-RU" sz="3100" b="1" dirty="0" err="1"/>
              <a:t>мережі</a:t>
            </a:r>
            <a:r>
              <a:rPr lang="ru-RU" sz="3100" b="1" dirty="0"/>
              <a:t> 1-4 </a:t>
            </a:r>
            <a:r>
              <a:rPr lang="ru-RU" sz="3100" b="1" dirty="0" err="1"/>
              <a:t>класів</a:t>
            </a:r>
            <a:r>
              <a:rPr lang="ru-RU" sz="3100" b="1" dirty="0"/>
              <a:t> , </a:t>
            </a:r>
            <a:r>
              <a:rPr lang="ru-RU" sz="3100" b="1" dirty="0" err="1"/>
              <a:t>дошкільних</a:t>
            </a:r>
            <a:r>
              <a:rPr lang="ru-RU" sz="3100" b="1" dirty="0"/>
              <a:t> </a:t>
            </a:r>
            <a:r>
              <a:rPr lang="ru-RU" sz="3100" b="1" dirty="0" err="1"/>
              <a:t>груп</a:t>
            </a:r>
            <a:r>
              <a:rPr lang="ru-RU" sz="3100" b="1" dirty="0"/>
              <a:t>.</a:t>
            </a:r>
            <a:br>
              <a:rPr lang="ru-RU" sz="3100" b="1" dirty="0"/>
            </a:br>
            <a:endParaRPr lang="en-US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5.1. </a:t>
            </a:r>
            <a:r>
              <a:rPr lang="ru-RU" dirty="0" err="1">
                <a:solidFill>
                  <a:srgbClr val="7030A0"/>
                </a:solidFill>
              </a:rPr>
              <a:t>Взяти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інформацію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відома</a:t>
            </a:r>
            <a:r>
              <a:rPr lang="ru-RU" dirty="0">
                <a:solidFill>
                  <a:srgbClr val="7030A0"/>
                </a:solidFill>
              </a:rPr>
              <a:t> та в роботу.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174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6. Педагогічне </a:t>
            </a:r>
            <a:r>
              <a:rPr lang="ru-RU" b="1" dirty="0" err="1"/>
              <a:t>навантаження</a:t>
            </a:r>
            <a:r>
              <a:rPr lang="ru-RU" b="1" dirty="0"/>
              <a:t> </a:t>
            </a:r>
            <a:r>
              <a:rPr lang="ru-RU" b="1" dirty="0" err="1"/>
              <a:t>педагогів</a:t>
            </a:r>
            <a:r>
              <a:rPr lang="ru-RU" b="1" dirty="0"/>
              <a:t> на 2025-2026 </a:t>
            </a:r>
            <a:r>
              <a:rPr lang="ru-RU" b="1" dirty="0" err="1"/>
              <a:t>н.р</a:t>
            </a:r>
            <a:r>
              <a:rPr lang="ru-RU" b="1" dirty="0"/>
              <a:t>.</a:t>
            </a:r>
            <a:br>
              <a:rPr lang="ru-RU" b="1" dirty="0"/>
            </a:b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174" y="2060849"/>
            <a:ext cx="7506250" cy="33123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6.1. </a:t>
            </a:r>
            <a:r>
              <a:rPr lang="ru-RU" dirty="0" err="1">
                <a:solidFill>
                  <a:srgbClr val="7030A0"/>
                </a:solidFill>
              </a:rPr>
              <a:t>Взяти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інформацію</a:t>
            </a:r>
            <a:r>
              <a:rPr lang="ru-RU" dirty="0">
                <a:solidFill>
                  <a:srgbClr val="7030A0"/>
                </a:solidFill>
              </a:rPr>
              <a:t> в роботу.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6.2. </a:t>
            </a:r>
            <a:r>
              <a:rPr lang="ru-RU" dirty="0" err="1">
                <a:solidFill>
                  <a:srgbClr val="7030A0"/>
                </a:solidFill>
              </a:rPr>
              <a:t>Погодити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педнавантаження</a:t>
            </a:r>
            <a:r>
              <a:rPr lang="ru-RU" dirty="0">
                <a:solidFill>
                  <a:srgbClr val="7030A0"/>
                </a:solidFill>
              </a:rPr>
              <a:t> з головою </a:t>
            </a:r>
            <a:r>
              <a:rPr lang="ru-RU" dirty="0" err="1">
                <a:solidFill>
                  <a:srgbClr val="7030A0"/>
                </a:solidFill>
              </a:rPr>
              <a:t>профспілки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6.3.Лисенко Ю.Г., Пархоменко О.Ю. подати </a:t>
            </a:r>
            <a:r>
              <a:rPr lang="ru-RU" dirty="0" err="1">
                <a:solidFill>
                  <a:srgbClr val="7030A0"/>
                </a:solidFill>
              </a:rPr>
              <a:t>тарифікаційні</a:t>
            </a:r>
            <a:r>
              <a:rPr lang="ru-RU" dirty="0">
                <a:solidFill>
                  <a:srgbClr val="7030A0"/>
                </a:solidFill>
              </a:rPr>
              <a:t> списки до  ПВО </a:t>
            </a:r>
            <a:r>
              <a:rPr lang="ru-RU" dirty="0" smtClean="0">
                <a:solidFill>
                  <a:srgbClr val="7030A0"/>
                </a:solidFill>
              </a:rPr>
              <a:t>до 01.09.2025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636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7. Вимоги </a:t>
            </a:r>
            <a:r>
              <a:rPr lang="ru-RU" sz="2800" b="1" dirty="0" err="1"/>
              <a:t>щодо</a:t>
            </a:r>
            <a:r>
              <a:rPr lang="ru-RU" sz="2800" b="1" dirty="0"/>
              <a:t> </a:t>
            </a:r>
            <a:r>
              <a:rPr lang="ru-RU" sz="2800" b="1" dirty="0" err="1"/>
              <a:t>ведення</a:t>
            </a:r>
            <a:r>
              <a:rPr lang="ru-RU" sz="2800" b="1" dirty="0"/>
              <a:t> </a:t>
            </a:r>
            <a:r>
              <a:rPr lang="ru-RU" sz="2800" b="1" dirty="0" err="1"/>
              <a:t>шкільної</a:t>
            </a:r>
            <a:r>
              <a:rPr lang="ru-RU" sz="2800" b="1" dirty="0"/>
              <a:t> </a:t>
            </a:r>
            <a:r>
              <a:rPr lang="ru-RU" sz="2800" b="1" dirty="0" err="1"/>
              <a:t>документації</a:t>
            </a:r>
            <a:r>
              <a:rPr lang="ru-RU" sz="2800" b="1" dirty="0"/>
              <a:t>. Про </a:t>
            </a:r>
            <a:r>
              <a:rPr lang="ru-RU" sz="2800" b="1" dirty="0" err="1"/>
              <a:t>дотримання</a:t>
            </a:r>
            <a:r>
              <a:rPr lang="ru-RU" sz="2800" b="1" dirty="0"/>
              <a:t> в ЗПШ  «</a:t>
            </a:r>
            <a:r>
              <a:rPr lang="ru-RU" sz="2800" b="1" dirty="0" err="1"/>
              <a:t>Еврика</a:t>
            </a:r>
            <a:r>
              <a:rPr lang="ru-RU" sz="2800" b="1" dirty="0"/>
              <a:t>» </a:t>
            </a:r>
            <a:r>
              <a:rPr lang="ru-RU" sz="2800" b="1" dirty="0" err="1"/>
              <a:t>вимог</a:t>
            </a:r>
            <a:r>
              <a:rPr lang="ru-RU" sz="2800" b="1" dirty="0"/>
              <a:t> </a:t>
            </a:r>
            <a:r>
              <a:rPr lang="ru-RU" sz="2800" b="1" dirty="0" err="1"/>
              <a:t>законодавства</a:t>
            </a:r>
            <a:r>
              <a:rPr lang="ru-RU" sz="2800" b="1" dirty="0"/>
              <a:t> </a:t>
            </a:r>
            <a:r>
              <a:rPr lang="ru-RU" sz="2800" b="1" dirty="0" err="1"/>
              <a:t>України</a:t>
            </a:r>
            <a:r>
              <a:rPr lang="ru-RU" sz="2800" b="1" dirty="0"/>
              <a:t> </a:t>
            </a:r>
            <a:r>
              <a:rPr lang="ru-RU" sz="2800" b="1" dirty="0" err="1"/>
              <a:t>щодо</a:t>
            </a:r>
            <a:r>
              <a:rPr lang="ru-RU" sz="2800" b="1" dirty="0"/>
              <a:t> </a:t>
            </a:r>
            <a:r>
              <a:rPr lang="ru-RU" sz="2800" b="1" dirty="0" err="1"/>
              <a:t>мовної</a:t>
            </a:r>
            <a:r>
              <a:rPr lang="ru-RU" sz="2800" b="1" dirty="0"/>
              <a:t>  </a:t>
            </a:r>
            <a:r>
              <a:rPr lang="ru-RU" sz="2800" b="1" dirty="0" err="1"/>
              <a:t>політики</a:t>
            </a:r>
            <a:r>
              <a:rPr lang="ru-RU" sz="2800" b="1" dirty="0"/>
              <a:t>.</a:t>
            </a:r>
            <a:br>
              <a:rPr lang="ru-RU" sz="2800" b="1" dirty="0"/>
            </a:b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20888"/>
            <a:ext cx="7056785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7.1. </a:t>
            </a:r>
            <a:r>
              <a:rPr lang="ru-RU" dirty="0" err="1">
                <a:solidFill>
                  <a:srgbClr val="7030A0"/>
                </a:solidFill>
              </a:rPr>
              <a:t>Інформацію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взяти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уваги</a:t>
            </a:r>
            <a:r>
              <a:rPr lang="ru-RU" dirty="0">
                <a:solidFill>
                  <a:srgbClr val="7030A0"/>
                </a:solidFill>
              </a:rPr>
              <a:t> та в роботу.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8. Затвердження </a:t>
            </a:r>
            <a:r>
              <a:rPr lang="ru-RU" sz="2800" b="1" dirty="0" err="1"/>
              <a:t>керівників</a:t>
            </a:r>
            <a:r>
              <a:rPr lang="ru-RU" sz="2800" b="1" dirty="0"/>
              <a:t> </a:t>
            </a:r>
            <a:r>
              <a:rPr lang="ru-RU" sz="2800" b="1" dirty="0" err="1"/>
              <a:t>творчих</a:t>
            </a:r>
            <a:r>
              <a:rPr lang="ru-RU" sz="2800" b="1" dirty="0"/>
              <a:t> </a:t>
            </a:r>
            <a:r>
              <a:rPr lang="ru-RU" sz="2800" b="1" dirty="0" err="1"/>
              <a:t>груп</a:t>
            </a:r>
            <a:r>
              <a:rPr lang="ru-RU" sz="2800" b="1" dirty="0"/>
              <a:t>, складу </a:t>
            </a:r>
            <a:r>
              <a:rPr lang="ru-RU" sz="2800" b="1" dirty="0" err="1"/>
              <a:t>методичної</a:t>
            </a:r>
            <a:r>
              <a:rPr lang="ru-RU" sz="2800" b="1" dirty="0"/>
              <a:t> ради </a:t>
            </a:r>
            <a:r>
              <a:rPr lang="ru-RU" sz="2800" b="1" dirty="0" err="1"/>
              <a:t>школи</a:t>
            </a:r>
            <a:r>
              <a:rPr lang="ru-RU" sz="2800" b="1" dirty="0"/>
              <a:t>.</a:t>
            </a:r>
            <a:br>
              <a:rPr lang="ru-RU" sz="2800" b="1" dirty="0"/>
            </a:b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8.1. </a:t>
            </a:r>
            <a:r>
              <a:rPr lang="ru-RU" dirty="0" err="1"/>
              <a:t>Призначити</a:t>
            </a:r>
            <a:r>
              <a:rPr lang="ru-RU" dirty="0"/>
              <a:t> </a:t>
            </a:r>
            <a:r>
              <a:rPr lang="ru-RU" dirty="0" err="1"/>
              <a:t>керівниками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 smtClean="0"/>
              <a:t>груп</a:t>
            </a:r>
            <a:endParaRPr lang="ru-RU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Творча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група «Педагогічна майстерня»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Орлова В.В.– вихователь, керівник творчої групи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Творча група «Школа мислення»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Наталія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Бурцева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вчитель початкових класів, керівник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8.2 </a:t>
            </a:r>
            <a:r>
              <a:rPr lang="ru-RU" dirty="0" err="1"/>
              <a:t>Затвердити</a:t>
            </a:r>
            <a:r>
              <a:rPr lang="ru-RU" dirty="0"/>
              <a:t>  склад </a:t>
            </a:r>
            <a:r>
              <a:rPr lang="ru-RU" dirty="0" err="1"/>
              <a:t>методичної</a:t>
            </a:r>
            <a:r>
              <a:rPr lang="ru-RU" dirty="0"/>
              <a:t> ради : Пархоменко О.Ю., Лисенко Ю.Г., </a:t>
            </a:r>
            <a:r>
              <a:rPr lang="ru-RU" dirty="0" err="1"/>
              <a:t>Здоровцова</a:t>
            </a:r>
            <a:r>
              <a:rPr lang="ru-RU" dirty="0"/>
              <a:t> О.В., Тимошенко Є.А., Касьяненко </a:t>
            </a:r>
            <a:r>
              <a:rPr lang="ru-RU" dirty="0" smtClean="0"/>
              <a:t>В.О. 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9. Про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організації</a:t>
            </a:r>
            <a:r>
              <a:rPr lang="ru-RU" sz="2400" b="1" dirty="0"/>
              <a:t> </a:t>
            </a:r>
            <a:r>
              <a:rPr lang="ru-RU" sz="2400" b="1" dirty="0" err="1"/>
              <a:t>освітнього</a:t>
            </a:r>
            <a:r>
              <a:rPr lang="ru-RU" sz="2400" b="1" dirty="0"/>
              <a:t> </a:t>
            </a:r>
            <a:r>
              <a:rPr lang="ru-RU" sz="2400" b="1" dirty="0" err="1"/>
              <a:t>процесу</a:t>
            </a:r>
            <a:r>
              <a:rPr lang="ru-RU" sz="2400" b="1" dirty="0"/>
              <a:t> </a:t>
            </a:r>
            <a:r>
              <a:rPr lang="ru-RU" sz="2400" b="1" dirty="0" err="1"/>
              <a:t>навчальних</a:t>
            </a:r>
            <a:r>
              <a:rPr lang="ru-RU" sz="2400" b="1" dirty="0"/>
              <a:t> </a:t>
            </a:r>
            <a:r>
              <a:rPr lang="ru-RU" sz="2400" b="1" dirty="0" err="1"/>
              <a:t>планів</a:t>
            </a:r>
            <a:r>
              <a:rPr lang="ru-RU" sz="2400" b="1" dirty="0"/>
              <a:t>, </a:t>
            </a:r>
            <a:r>
              <a:rPr lang="ru-RU" sz="2400" b="1" dirty="0" err="1"/>
              <a:t>навчальних</a:t>
            </a:r>
            <a:r>
              <a:rPr lang="ru-RU" sz="2400" b="1" dirty="0"/>
              <a:t> </a:t>
            </a:r>
            <a:r>
              <a:rPr lang="ru-RU" sz="2400" b="1" dirty="0" err="1"/>
              <a:t>програм</a:t>
            </a:r>
            <a:r>
              <a:rPr lang="ru-RU" sz="2400" b="1" dirty="0"/>
              <a:t>, </a:t>
            </a:r>
            <a:r>
              <a:rPr lang="ru-RU" sz="2400" b="1" dirty="0" err="1"/>
              <a:t>підручників</a:t>
            </a:r>
            <a:r>
              <a:rPr lang="ru-RU" sz="2400" b="1" dirty="0"/>
              <a:t> та </a:t>
            </a:r>
            <a:r>
              <a:rPr lang="ru-RU" sz="2400" b="1" dirty="0" err="1"/>
              <a:t>навчально-методичних</a:t>
            </a:r>
            <a:r>
              <a:rPr lang="ru-RU" sz="2400" b="1" dirty="0"/>
              <a:t> </a:t>
            </a:r>
            <a:r>
              <a:rPr lang="ru-RU" sz="2400" b="1" dirty="0" err="1"/>
              <a:t>посібників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відповідний</a:t>
            </a:r>
            <a:r>
              <a:rPr lang="ru-RU" sz="2400" b="1" dirty="0"/>
              <a:t> гриф </a:t>
            </a:r>
            <a:r>
              <a:rPr lang="ru-RU" sz="2400" b="1" dirty="0" err="1"/>
              <a:t>Міністерства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 і науки </a:t>
            </a:r>
            <a:r>
              <a:rPr lang="ru-RU" sz="2400" b="1" dirty="0" err="1"/>
              <a:t>України</a:t>
            </a:r>
            <a:r>
              <a:rPr lang="ru-RU" sz="2400" b="1" dirty="0"/>
              <a:t>, </a:t>
            </a:r>
            <a:r>
              <a:rPr lang="ru-RU" sz="2400" b="1" dirty="0" err="1"/>
              <a:t>позитивне</a:t>
            </a:r>
            <a:r>
              <a:rPr lang="ru-RU" sz="2400" b="1" dirty="0"/>
              <a:t> </a:t>
            </a:r>
            <a:r>
              <a:rPr lang="ru-RU" sz="2400" b="1" dirty="0" err="1"/>
              <a:t>рішення</a:t>
            </a:r>
            <a:r>
              <a:rPr lang="ru-RU" sz="2400" b="1" dirty="0"/>
              <a:t> </a:t>
            </a:r>
            <a:r>
              <a:rPr lang="ru-RU" sz="2400" b="1" dirty="0" err="1"/>
              <a:t>Колегії</a:t>
            </a:r>
            <a:r>
              <a:rPr lang="ru-RU" sz="2400" b="1" dirty="0"/>
              <a:t> </a:t>
            </a:r>
            <a:r>
              <a:rPr lang="ru-RU" sz="2400" b="1" dirty="0" err="1"/>
              <a:t>Міністерства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 і науки </a:t>
            </a:r>
            <a:r>
              <a:rPr lang="ru-RU" sz="2400" b="1" dirty="0" err="1"/>
              <a:t>України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46449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</a:rPr>
              <a:t>9.1.Ознайомитися з </a:t>
            </a:r>
            <a:r>
              <a:rPr lang="ru-RU" sz="1600" b="1" dirty="0" err="1">
                <a:solidFill>
                  <a:prstClr val="black"/>
                </a:solidFill>
              </a:rPr>
              <a:t>рекомендованим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Міністерством</a:t>
            </a:r>
            <a:r>
              <a:rPr lang="ru-RU" sz="1600" b="1" dirty="0">
                <a:solidFill>
                  <a:prstClr val="black"/>
                </a:solidFill>
              </a:rPr>
              <a:t> науки і </a:t>
            </a:r>
            <a:r>
              <a:rPr lang="ru-RU" sz="1600" b="1" dirty="0" err="1">
                <a:solidFill>
                  <a:prstClr val="black"/>
                </a:solidFill>
              </a:rPr>
              <a:t>освіти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України</a:t>
            </a:r>
            <a:r>
              <a:rPr lang="ru-RU" sz="1600" b="1" dirty="0">
                <a:solidFill>
                  <a:prstClr val="black"/>
                </a:solidFill>
              </a:rPr>
              <a:t>  </a:t>
            </a:r>
            <a:r>
              <a:rPr lang="ru-RU" sz="1600" b="1" dirty="0" err="1">
                <a:solidFill>
                  <a:prstClr val="black"/>
                </a:solidFill>
              </a:rPr>
              <a:t>переліком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навчальної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літератури</a:t>
            </a:r>
            <a:r>
              <a:rPr lang="ru-RU" sz="1600" b="1" dirty="0">
                <a:solidFill>
                  <a:prstClr val="black"/>
                </a:solidFill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</a:rPr>
              <a:t>використання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впродовж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2025/2026 </a:t>
            </a:r>
            <a:r>
              <a:rPr lang="ru-RU" sz="1600" b="1" dirty="0" err="1">
                <a:solidFill>
                  <a:prstClr val="black"/>
                </a:solidFill>
              </a:rPr>
              <a:t>н.р</a:t>
            </a:r>
            <a:r>
              <a:rPr lang="ru-RU" sz="1600" b="1" dirty="0">
                <a:solidFill>
                  <a:prstClr val="black"/>
                </a:solidFill>
              </a:rPr>
              <a:t>. та </a:t>
            </a:r>
            <a:r>
              <a:rPr lang="ru-RU" sz="1600" b="1" dirty="0" err="1">
                <a:solidFill>
                  <a:prstClr val="black"/>
                </a:solidFill>
              </a:rPr>
              <a:t>повідомити</a:t>
            </a:r>
            <a:r>
              <a:rPr lang="ru-RU" sz="1600" b="1" dirty="0">
                <a:solidFill>
                  <a:prstClr val="black"/>
                </a:solidFill>
              </a:rPr>
              <a:t> про </a:t>
            </a:r>
            <a:r>
              <a:rPr lang="ru-RU" sz="1600" b="1" dirty="0" err="1">
                <a:solidFill>
                  <a:prstClr val="black"/>
                </a:solidFill>
              </a:rPr>
              <a:t>персональну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відповідальність</a:t>
            </a:r>
            <a:r>
              <a:rPr lang="ru-RU" sz="1600" b="1" dirty="0">
                <a:solidFill>
                  <a:prstClr val="black"/>
                </a:solidFill>
              </a:rPr>
              <a:t> за </a:t>
            </a:r>
            <a:r>
              <a:rPr lang="ru-RU" sz="1600" b="1" dirty="0" err="1">
                <a:solidFill>
                  <a:prstClr val="black"/>
                </a:solidFill>
              </a:rPr>
              <a:t>використання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навчальної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літератури</a:t>
            </a:r>
            <a:r>
              <a:rPr lang="ru-RU" sz="1600" b="1" dirty="0">
                <a:solidFill>
                  <a:prstClr val="black"/>
                </a:solidFill>
              </a:rPr>
              <a:t>, яка не </a:t>
            </a:r>
            <a:r>
              <a:rPr lang="ru-RU" sz="1600" b="1" dirty="0" err="1">
                <a:solidFill>
                  <a:prstClr val="black"/>
                </a:solidFill>
              </a:rPr>
              <a:t>має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відповідного</a:t>
            </a:r>
            <a:r>
              <a:rPr lang="ru-RU" sz="1600" b="1" dirty="0">
                <a:solidFill>
                  <a:prstClr val="black"/>
                </a:solidFill>
              </a:rPr>
              <a:t> грифа </a:t>
            </a:r>
            <a:r>
              <a:rPr lang="ru-RU" sz="1600" b="1" dirty="0" err="1">
                <a:solidFill>
                  <a:prstClr val="black"/>
                </a:solidFill>
              </a:rPr>
              <a:t>Міністерства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освіти</a:t>
            </a:r>
            <a:r>
              <a:rPr lang="ru-RU" sz="1600" b="1" dirty="0">
                <a:solidFill>
                  <a:prstClr val="black"/>
                </a:solidFill>
              </a:rPr>
              <a:t> і науки </a:t>
            </a:r>
            <a:r>
              <a:rPr lang="ru-RU" sz="1600" b="1" dirty="0" err="1">
                <a:solidFill>
                  <a:prstClr val="black"/>
                </a:solidFill>
              </a:rPr>
              <a:t>України</a:t>
            </a:r>
            <a:r>
              <a:rPr lang="ru-RU" sz="1600" b="1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</a:rPr>
              <a:t>                                                                                                                        До 02.09 </a:t>
            </a:r>
            <a:r>
              <a:rPr lang="ru-RU" sz="1600" b="1" dirty="0" smtClean="0">
                <a:solidFill>
                  <a:prstClr val="black"/>
                </a:solidFill>
              </a:rPr>
              <a:t>2025                             </a:t>
            </a:r>
            <a:r>
              <a:rPr lang="ru-RU" sz="1600" b="1" dirty="0" err="1">
                <a:solidFill>
                  <a:prstClr val="black"/>
                </a:solidFill>
              </a:rPr>
              <a:t>Педагогічні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працівники</a:t>
            </a:r>
            <a:endParaRPr lang="ru-RU" sz="16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</a:rPr>
              <a:t>9.2. </a:t>
            </a:r>
            <a:r>
              <a:rPr lang="ru-RU" sz="1600" b="1" dirty="0" err="1">
                <a:solidFill>
                  <a:prstClr val="black"/>
                </a:solidFill>
              </a:rPr>
              <a:t>Здійснювати</a:t>
            </a:r>
            <a:r>
              <a:rPr lang="ru-RU" sz="1600" b="1" dirty="0">
                <a:solidFill>
                  <a:prstClr val="black"/>
                </a:solidFill>
              </a:rPr>
              <a:t> контроль за </a:t>
            </a:r>
            <a:r>
              <a:rPr lang="ru-RU" sz="1600" b="1" dirty="0" err="1">
                <a:solidFill>
                  <a:prstClr val="black"/>
                </a:solidFill>
              </a:rPr>
              <a:t>використанням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вчителями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навчальних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програм</a:t>
            </a:r>
            <a:r>
              <a:rPr lang="ru-RU" sz="1600" b="1" dirty="0">
                <a:solidFill>
                  <a:prstClr val="black"/>
                </a:solidFill>
              </a:rPr>
              <a:t>, </a:t>
            </a:r>
            <a:r>
              <a:rPr lang="ru-RU" sz="1600" b="1" dirty="0" err="1">
                <a:solidFill>
                  <a:prstClr val="black"/>
                </a:solidFill>
              </a:rPr>
              <a:t>підручників</a:t>
            </a:r>
            <a:r>
              <a:rPr lang="ru-RU" sz="1600" b="1" dirty="0">
                <a:solidFill>
                  <a:prstClr val="black"/>
                </a:solidFill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</a:rPr>
              <a:t>навчально-методичних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посібників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під</a:t>
            </a:r>
            <a:r>
              <a:rPr lang="ru-RU" sz="1600" b="1" dirty="0">
                <a:solidFill>
                  <a:prstClr val="black"/>
                </a:solidFill>
              </a:rPr>
              <a:t> час </a:t>
            </a:r>
            <a:r>
              <a:rPr lang="ru-RU" sz="1600" b="1" dirty="0" err="1">
                <a:solidFill>
                  <a:prstClr val="black"/>
                </a:solidFill>
              </a:rPr>
              <a:t>освітнього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процесу</a:t>
            </a:r>
            <a:r>
              <a:rPr lang="ru-RU" sz="1600" b="1" dirty="0">
                <a:solidFill>
                  <a:prstClr val="black"/>
                </a:solidFill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</a:rPr>
              <a:t>                                             Пархоменко О., Лисенко Ю. </a:t>
            </a:r>
            <a:r>
              <a:rPr lang="ru-RU" sz="1600" b="1" dirty="0" err="1">
                <a:solidFill>
                  <a:prstClr val="black"/>
                </a:solidFill>
              </a:rPr>
              <a:t>Постійно</a:t>
            </a:r>
            <a:r>
              <a:rPr lang="ru-RU" sz="1600" b="1" dirty="0">
                <a:solidFill>
                  <a:prstClr val="black"/>
                </a:solidFill>
              </a:rPr>
              <a:t>.                                                                                      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>
                <a:solidFill>
                  <a:prstClr val="black"/>
                </a:solidFill>
              </a:rPr>
              <a:t>9.3</a:t>
            </a:r>
            <a:r>
              <a:rPr lang="ru-RU" sz="1600" b="1" dirty="0">
                <a:solidFill>
                  <a:prstClr val="black"/>
                </a:solidFill>
              </a:rPr>
              <a:t>. </a:t>
            </a:r>
            <a:r>
              <a:rPr lang="ru-RU" sz="1600" b="1" dirty="0" err="1">
                <a:solidFill>
                  <a:prstClr val="black"/>
                </a:solidFill>
              </a:rPr>
              <a:t>Розмістити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перелік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навчальної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літератури</a:t>
            </a:r>
            <a:r>
              <a:rPr lang="ru-RU" sz="1600" b="1" dirty="0">
                <a:solidFill>
                  <a:prstClr val="black"/>
                </a:solidFill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</a:rPr>
              <a:t>використання</a:t>
            </a:r>
            <a:r>
              <a:rPr lang="ru-RU" sz="1600" b="1" dirty="0">
                <a:solidFill>
                  <a:prstClr val="black"/>
                </a:solidFill>
              </a:rPr>
              <a:t> у </a:t>
            </a:r>
            <a:r>
              <a:rPr lang="ru-RU" sz="1600" b="1" dirty="0" err="1">
                <a:solidFill>
                  <a:prstClr val="black"/>
                </a:solidFill>
              </a:rPr>
              <a:t>освітньому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процесі</a:t>
            </a:r>
            <a:r>
              <a:rPr lang="ru-RU" sz="1600" b="1" dirty="0">
                <a:solidFill>
                  <a:prstClr val="black"/>
                </a:solidFill>
              </a:rPr>
              <a:t> у </a:t>
            </a:r>
            <a:r>
              <a:rPr lang="ru-RU" sz="1600" b="1" dirty="0" smtClean="0">
                <a:solidFill>
                  <a:prstClr val="black"/>
                </a:solidFill>
              </a:rPr>
              <a:t>2025-2026 </a:t>
            </a:r>
            <a:r>
              <a:rPr lang="ru-RU" sz="1600" b="1" dirty="0">
                <a:solidFill>
                  <a:prstClr val="black"/>
                </a:solidFill>
              </a:rPr>
              <a:t>н. р. на </a:t>
            </a:r>
            <a:r>
              <a:rPr lang="ru-RU" sz="1600" b="1" dirty="0" err="1">
                <a:solidFill>
                  <a:prstClr val="black"/>
                </a:solidFill>
              </a:rPr>
              <a:t>сайті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навчального</a:t>
            </a:r>
            <a:r>
              <a:rPr lang="ru-RU" sz="1600" b="1" dirty="0">
                <a:solidFill>
                  <a:prstClr val="black"/>
                </a:solidFill>
              </a:rPr>
              <a:t> закладу.                       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</a:rPr>
              <a:t>                                                                      До </a:t>
            </a:r>
            <a:r>
              <a:rPr lang="ru-RU" sz="1600" b="1" dirty="0" smtClean="0">
                <a:solidFill>
                  <a:prstClr val="black"/>
                </a:solidFill>
              </a:rPr>
              <a:t>02.09.2025                   </a:t>
            </a:r>
            <a:r>
              <a:rPr lang="ru-RU" sz="1600" b="1" dirty="0" err="1">
                <a:solidFill>
                  <a:prstClr val="black"/>
                </a:solidFill>
              </a:rPr>
              <a:t>Здоровцова</a:t>
            </a:r>
            <a:r>
              <a:rPr lang="ru-RU" sz="1600" b="1" dirty="0">
                <a:solidFill>
                  <a:prstClr val="black"/>
                </a:solidFill>
              </a:rPr>
              <a:t> О.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</a:rPr>
              <a:t>9.4. </a:t>
            </a:r>
            <a:r>
              <a:rPr lang="ru-RU" sz="1600" b="1" dirty="0" err="1">
                <a:solidFill>
                  <a:prstClr val="black"/>
                </a:solidFill>
              </a:rPr>
              <a:t>Тримати</a:t>
            </a:r>
            <a:r>
              <a:rPr lang="ru-RU" sz="1600" b="1" dirty="0">
                <a:solidFill>
                  <a:prstClr val="black"/>
                </a:solidFill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</a:rPr>
              <a:t>постійному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контролі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питання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використання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під</a:t>
            </a:r>
            <a:r>
              <a:rPr lang="ru-RU" sz="1600" b="1" dirty="0">
                <a:solidFill>
                  <a:prstClr val="black"/>
                </a:solidFill>
              </a:rPr>
              <a:t> час </a:t>
            </a:r>
            <a:r>
              <a:rPr lang="ru-RU" sz="1600" b="1" dirty="0" err="1">
                <a:solidFill>
                  <a:prstClr val="black"/>
                </a:solidFill>
              </a:rPr>
              <a:t>освітнього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процесу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навчальної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літератури</a:t>
            </a:r>
            <a:r>
              <a:rPr lang="ru-RU" sz="1600" b="1" dirty="0">
                <a:solidFill>
                  <a:prstClr val="black"/>
                </a:solidFill>
              </a:rPr>
              <a:t> з </a:t>
            </a:r>
            <a:r>
              <a:rPr lang="ru-RU" sz="1600" b="1" dirty="0" err="1">
                <a:solidFill>
                  <a:prstClr val="black"/>
                </a:solidFill>
              </a:rPr>
              <a:t>відповідним</a:t>
            </a:r>
            <a:r>
              <a:rPr lang="ru-RU" sz="1600" b="1" dirty="0">
                <a:solidFill>
                  <a:prstClr val="black"/>
                </a:solidFill>
              </a:rPr>
              <a:t> грифом </a:t>
            </a:r>
            <a:r>
              <a:rPr lang="ru-RU" sz="1600" b="1" dirty="0" err="1">
                <a:solidFill>
                  <a:prstClr val="black"/>
                </a:solidFill>
              </a:rPr>
              <a:t>Міністерства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освіти</a:t>
            </a:r>
            <a:r>
              <a:rPr lang="ru-RU" sz="1600" b="1" dirty="0">
                <a:solidFill>
                  <a:prstClr val="black"/>
                </a:solidFill>
              </a:rPr>
              <a:t> і науки </a:t>
            </a:r>
            <a:r>
              <a:rPr lang="ru-RU" sz="1600" b="1" dirty="0" err="1">
                <a:solidFill>
                  <a:prstClr val="black"/>
                </a:solidFill>
              </a:rPr>
              <a:t>України</a:t>
            </a:r>
            <a:r>
              <a:rPr lang="ru-RU" sz="1600" b="1" dirty="0">
                <a:solidFill>
                  <a:prstClr val="black"/>
                </a:solidFill>
              </a:rPr>
              <a:t>.                  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</a:rPr>
              <a:t>                                               </a:t>
            </a:r>
            <a:r>
              <a:rPr lang="ru-RU" sz="1600" b="1" dirty="0" err="1">
                <a:solidFill>
                  <a:prstClr val="black"/>
                </a:solidFill>
              </a:rPr>
              <a:t>Упродовж</a:t>
            </a:r>
            <a:r>
              <a:rPr lang="ru-RU" sz="1600" b="1" dirty="0">
                <a:solidFill>
                  <a:prstClr val="black"/>
                </a:solidFill>
              </a:rPr>
              <a:t> н. р.             Пархоменко О., Лисенко Ю.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10. </a:t>
            </a:r>
            <a:r>
              <a:rPr lang="ru-RU" b="1" dirty="0" err="1" smtClean="0"/>
              <a:t>Атестація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/>
              <a:t>проходження</a:t>
            </a:r>
            <a:r>
              <a:rPr lang="ru-RU" b="1" dirty="0"/>
              <a:t> </a:t>
            </a:r>
            <a:r>
              <a:rPr lang="ru-RU" b="1" dirty="0" err="1"/>
              <a:t>курсів</a:t>
            </a:r>
            <a:r>
              <a:rPr lang="ru-RU" b="1" dirty="0"/>
              <a:t>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кваліфікації</a:t>
            </a:r>
            <a:r>
              <a:rPr lang="ru-RU" b="1" dirty="0"/>
              <a:t>.</a:t>
            </a:r>
            <a:br>
              <a:rPr lang="ru-RU" b="1" dirty="0"/>
            </a:b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10.1. 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надану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до </a:t>
            </a:r>
            <a:r>
              <a:rPr lang="ru-RU" dirty="0" err="1"/>
              <a:t>відома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642194"/>
          </a:xfrm>
        </p:spPr>
        <p:txBody>
          <a:bodyPr>
            <a:noAutofit/>
          </a:bodyPr>
          <a:lstStyle/>
          <a:p>
            <a:r>
              <a:rPr lang="ru-RU" sz="3200" dirty="0" smtClean="0"/>
              <a:t>11. </a:t>
            </a:r>
            <a:r>
              <a:rPr lang="ru-RU" sz="3200" b="1" dirty="0" smtClean="0"/>
              <a:t>Організація </a:t>
            </a:r>
            <a:r>
              <a:rPr lang="ru-RU" sz="3200" b="1" dirty="0" err="1"/>
              <a:t>роботи</a:t>
            </a:r>
            <a:r>
              <a:rPr lang="ru-RU" sz="3200" b="1" dirty="0"/>
              <a:t> з </a:t>
            </a:r>
            <a:r>
              <a:rPr lang="ru-RU" sz="3200" b="1" dirty="0" err="1"/>
              <a:t>охорони</a:t>
            </a:r>
            <a:r>
              <a:rPr lang="ru-RU" sz="3200" b="1" dirty="0"/>
              <a:t> </a:t>
            </a:r>
            <a:r>
              <a:rPr lang="ru-RU" sz="3200" b="1" dirty="0" err="1"/>
              <a:t>праці</a:t>
            </a:r>
            <a:r>
              <a:rPr lang="ru-RU" sz="3200" b="1" dirty="0"/>
              <a:t> та </a:t>
            </a:r>
            <a:r>
              <a:rPr lang="ru-RU" sz="3200" b="1" dirty="0" err="1"/>
              <a:t>безпеки</a:t>
            </a:r>
            <a:r>
              <a:rPr lang="ru-RU" sz="3200" b="1" dirty="0"/>
              <a:t> </a:t>
            </a:r>
            <a:r>
              <a:rPr lang="ru-RU" sz="3200" b="1" dirty="0" err="1"/>
              <a:t>життєдіяльності</a:t>
            </a:r>
            <a:r>
              <a:rPr lang="ru-RU" sz="3200" b="1" dirty="0"/>
              <a:t> </a:t>
            </a:r>
            <a:r>
              <a:rPr lang="ru-RU" sz="3200" b="1" dirty="0" err="1"/>
              <a:t>учасників</a:t>
            </a:r>
            <a:r>
              <a:rPr lang="ru-RU" sz="3200" b="1" dirty="0"/>
              <a:t> </a:t>
            </a:r>
            <a:r>
              <a:rPr lang="ru-RU" sz="3200" b="1" dirty="0" err="1"/>
              <a:t>освітнього</a:t>
            </a:r>
            <a:r>
              <a:rPr lang="ru-RU" sz="3200" b="1" dirty="0"/>
              <a:t>  </a:t>
            </a:r>
            <a:r>
              <a:rPr lang="ru-RU" sz="3200" b="1" dirty="0" err="1"/>
              <a:t>процесу</a:t>
            </a:r>
            <a:r>
              <a:rPr lang="ru-RU" sz="3200" dirty="0"/>
              <a:t>.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6044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11. 1. </a:t>
            </a:r>
            <a:r>
              <a:rPr lang="ru-RU" dirty="0" err="1">
                <a:solidFill>
                  <a:srgbClr val="7030A0"/>
                </a:solidFill>
              </a:rPr>
              <a:t>Інформацію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надану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взяти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уваги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11.2. </a:t>
            </a:r>
            <a:r>
              <a:rPr lang="ru-RU" dirty="0" err="1">
                <a:solidFill>
                  <a:srgbClr val="7030A0"/>
                </a:solidFill>
              </a:rPr>
              <a:t>Всім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учасникам</a:t>
            </a:r>
            <a:r>
              <a:rPr lang="ru-RU" dirty="0">
                <a:solidFill>
                  <a:srgbClr val="7030A0"/>
                </a:solidFill>
              </a:rPr>
              <a:t>  </a:t>
            </a:r>
            <a:r>
              <a:rPr lang="ru-RU" dirty="0" err="1">
                <a:solidFill>
                  <a:srgbClr val="7030A0"/>
                </a:solidFill>
              </a:rPr>
              <a:t>освітнього</a:t>
            </a:r>
            <a:r>
              <a:rPr lang="ru-RU" dirty="0">
                <a:solidFill>
                  <a:srgbClr val="7030A0"/>
                </a:solidFill>
              </a:rPr>
              <a:t>  </a:t>
            </a:r>
            <a:r>
              <a:rPr lang="ru-RU" dirty="0" err="1">
                <a:solidFill>
                  <a:srgbClr val="7030A0"/>
                </a:solidFill>
              </a:rPr>
              <a:t>процесу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неухильно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дотримуватися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>
                <a:solidFill>
                  <a:srgbClr val="7030A0"/>
                </a:solidFill>
              </a:rPr>
              <a:t>правил </a:t>
            </a:r>
            <a:r>
              <a:rPr lang="ru-RU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безпеки</a:t>
            </a:r>
            <a:r>
              <a:rPr lang="ru-RU" dirty="0">
                <a:solidFill>
                  <a:srgbClr val="7030A0"/>
                </a:solidFill>
              </a:rPr>
              <a:t>.                                                                     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                    </a:t>
            </a:r>
            <a:r>
              <a:rPr lang="ru-RU" sz="2800" dirty="0" err="1" smtClean="0">
                <a:solidFill>
                  <a:srgbClr val="7030A0"/>
                </a:solidFill>
              </a:rPr>
              <a:t>Протягом</a:t>
            </a:r>
            <a:r>
              <a:rPr lang="ru-RU" sz="2800" dirty="0" smtClean="0">
                <a:solidFill>
                  <a:srgbClr val="7030A0"/>
                </a:solidFill>
              </a:rPr>
              <a:t> 2025-2026 </a:t>
            </a:r>
            <a:r>
              <a:rPr lang="ru-RU" sz="2800" dirty="0" err="1">
                <a:solidFill>
                  <a:srgbClr val="7030A0"/>
                </a:solidFill>
              </a:rPr>
              <a:t>навчального</a:t>
            </a:r>
            <a:r>
              <a:rPr lang="ru-RU" sz="2800" dirty="0">
                <a:solidFill>
                  <a:srgbClr val="7030A0"/>
                </a:solidFill>
              </a:rPr>
              <a:t> року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12. </a:t>
            </a:r>
            <a:r>
              <a:rPr lang="ru-RU" b="1" dirty="0" smtClean="0"/>
              <a:t>Про </a:t>
            </a:r>
            <a:r>
              <a:rPr lang="ru-RU" b="1" dirty="0" err="1" smtClean="0"/>
              <a:t>схвалення</a:t>
            </a:r>
            <a:r>
              <a:rPr lang="ru-RU" b="1" dirty="0" smtClean="0"/>
              <a:t>  </a:t>
            </a:r>
            <a:r>
              <a:rPr lang="ru-RU" b="1" dirty="0"/>
              <a:t>плану </a:t>
            </a:r>
            <a:r>
              <a:rPr lang="ru-RU" b="1" dirty="0" err="1"/>
              <a:t>заходів</a:t>
            </a:r>
            <a:r>
              <a:rPr lang="ru-RU" b="1" dirty="0"/>
              <a:t> </a:t>
            </a:r>
            <a:r>
              <a:rPr lang="ru-RU" b="1" dirty="0" err="1"/>
              <a:t>протидії</a:t>
            </a:r>
            <a:r>
              <a:rPr lang="ru-RU" b="1" dirty="0"/>
              <a:t> </a:t>
            </a:r>
            <a:r>
              <a:rPr lang="ru-RU" b="1" dirty="0" err="1"/>
              <a:t>булінгу</a:t>
            </a:r>
            <a:r>
              <a:rPr lang="ru-RU" b="1" dirty="0"/>
              <a:t> в </a:t>
            </a:r>
            <a:r>
              <a:rPr lang="ru-RU" b="1" dirty="0" err="1"/>
              <a:t>школі</a:t>
            </a:r>
            <a:r>
              <a:rPr lang="ru-RU" b="1" dirty="0"/>
              <a:t>.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12.1.Схвалити  </a:t>
            </a:r>
            <a:r>
              <a:rPr lang="ru-RU" dirty="0">
                <a:solidFill>
                  <a:srgbClr val="7030A0"/>
                </a:solidFill>
              </a:rPr>
              <a:t>план </a:t>
            </a:r>
            <a:r>
              <a:rPr lang="ru-RU" dirty="0" err="1">
                <a:solidFill>
                  <a:srgbClr val="7030A0"/>
                </a:solidFill>
              </a:rPr>
              <a:t>заходів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протидії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булінгу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школі</a:t>
            </a:r>
            <a:r>
              <a:rPr lang="ru-RU" dirty="0">
                <a:solidFill>
                  <a:srgbClr val="7030A0"/>
                </a:solidFill>
              </a:rPr>
              <a:t> на 2024-2025 </a:t>
            </a:r>
            <a:r>
              <a:rPr lang="ru-RU" dirty="0" err="1">
                <a:solidFill>
                  <a:srgbClr val="7030A0"/>
                </a:solidFill>
              </a:rPr>
              <a:t>н.р</a:t>
            </a:r>
            <a:r>
              <a:rPr lang="ru-RU" dirty="0">
                <a:solidFill>
                  <a:srgbClr val="7030A0"/>
                </a:solidFill>
              </a:rPr>
              <a:t>. (</a:t>
            </a:r>
            <a:r>
              <a:rPr lang="ru-RU" dirty="0" err="1">
                <a:solidFill>
                  <a:srgbClr val="7030A0"/>
                </a:solidFill>
              </a:rPr>
              <a:t>Додаток</a:t>
            </a:r>
            <a:r>
              <a:rPr lang="ru-RU" dirty="0">
                <a:solidFill>
                  <a:srgbClr val="7030A0"/>
                </a:solidFill>
              </a:rPr>
              <a:t> )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6550496" cy="2979762"/>
          </a:xfrm>
        </p:spPr>
        <p:txBody>
          <a:bodyPr>
            <a:noAutofit/>
          </a:bodyPr>
          <a:lstStyle/>
          <a:p>
            <a:r>
              <a:rPr lang="uk-UA" sz="2800" dirty="0" smtClean="0"/>
              <a:t> 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775223"/>
            <a:ext cx="6046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Любі</a:t>
            </a:r>
            <a:r>
              <a:rPr lang="ru-RU" sz="2800" b="1" dirty="0"/>
              <a:t> </a:t>
            </a:r>
            <a:r>
              <a:rPr lang="ru-RU" sz="2800" b="1" dirty="0" err="1"/>
              <a:t>колеги</a:t>
            </a:r>
            <a:r>
              <a:rPr lang="ru-RU" sz="2800" b="1" dirty="0" smtClean="0"/>
              <a:t>!</a:t>
            </a:r>
          </a:p>
          <a:p>
            <a:pPr algn="ctr"/>
            <a:r>
              <a:rPr lang="ru-RU" sz="2800" b="1" dirty="0" smtClean="0"/>
              <a:t>З </a:t>
            </a:r>
            <a:r>
              <a:rPr lang="ru-RU" sz="2800" b="1" dirty="0"/>
              <a:t>початком </a:t>
            </a:r>
            <a:r>
              <a:rPr lang="ru-RU" sz="2800" b="1" dirty="0" err="1"/>
              <a:t>навчального</a:t>
            </a:r>
            <a:r>
              <a:rPr lang="ru-RU" sz="2800" b="1" dirty="0"/>
              <a:t> року! </a:t>
            </a:r>
            <a:r>
              <a:rPr lang="ru-RU" sz="2800" b="1" dirty="0" err="1"/>
              <a:t>Сьогодні</a:t>
            </a:r>
            <a:r>
              <a:rPr lang="ru-RU" sz="2800" b="1" dirty="0"/>
              <a:t> ми </a:t>
            </a:r>
            <a:r>
              <a:rPr lang="ru-RU" sz="2800" b="1" dirty="0" err="1"/>
              <a:t>знову</a:t>
            </a:r>
            <a:r>
              <a:rPr lang="ru-RU" sz="2800" b="1" dirty="0"/>
              <a:t> </a:t>
            </a:r>
            <a:r>
              <a:rPr lang="ru-RU" sz="2800" b="1" dirty="0" err="1"/>
              <a:t>об’єднуємо</a:t>
            </a:r>
            <a:r>
              <a:rPr lang="ru-RU" sz="2800" b="1" dirty="0"/>
              <a:t> </a:t>
            </a:r>
            <a:r>
              <a:rPr lang="ru-RU" sz="2800" b="1" dirty="0" err="1"/>
              <a:t>наші</a:t>
            </a:r>
            <a:r>
              <a:rPr lang="ru-RU" sz="2800" b="1" dirty="0"/>
              <a:t> </a:t>
            </a:r>
            <a:r>
              <a:rPr lang="ru-RU" sz="2800" b="1" dirty="0" err="1"/>
              <a:t>серця</a:t>
            </a:r>
            <a:r>
              <a:rPr lang="ru-RU" sz="2800" b="1" dirty="0"/>
              <a:t> і </a:t>
            </a:r>
            <a:r>
              <a:rPr lang="ru-RU" sz="2800" b="1" dirty="0" err="1"/>
              <a:t>зусилля</a:t>
            </a:r>
            <a:r>
              <a:rPr lang="ru-RU" sz="2800" b="1" dirty="0"/>
              <a:t> </a:t>
            </a:r>
            <a:r>
              <a:rPr lang="ru-RU" sz="2800" b="1" dirty="0" err="1"/>
              <a:t>заради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, </a:t>
            </a:r>
            <a:r>
              <a:rPr lang="ru-RU" sz="2800" b="1" dirty="0" err="1"/>
              <a:t>їхнього</a:t>
            </a:r>
            <a:r>
              <a:rPr lang="ru-RU" sz="2800" b="1" dirty="0"/>
              <a:t> </a:t>
            </a:r>
            <a:r>
              <a:rPr lang="ru-RU" sz="2800" b="1" dirty="0" err="1"/>
              <a:t>щасливого</a:t>
            </a:r>
            <a:r>
              <a:rPr lang="ru-RU" sz="2800" b="1" dirty="0"/>
              <a:t> </a:t>
            </a:r>
            <a:r>
              <a:rPr lang="ru-RU" sz="2800" b="1" dirty="0" err="1"/>
              <a:t>майбутнього</a:t>
            </a:r>
            <a:r>
              <a:rPr lang="ru-RU" sz="2800" b="1" dirty="0"/>
              <a:t>. Ви — сила і </a:t>
            </a:r>
            <a:r>
              <a:rPr lang="ru-RU" sz="2800" b="1" dirty="0" err="1"/>
              <a:t>мудрість</a:t>
            </a:r>
            <a:r>
              <a:rPr lang="ru-RU" sz="2800" b="1" dirty="0"/>
              <a:t> </a:t>
            </a:r>
            <a:r>
              <a:rPr lang="ru-RU" sz="2800" b="1" dirty="0" err="1"/>
              <a:t>нашої</a:t>
            </a:r>
            <a:r>
              <a:rPr lang="ru-RU" sz="2800" b="1" dirty="0"/>
              <a:t> </a:t>
            </a:r>
            <a:r>
              <a:rPr lang="ru-RU" sz="2800" b="1" dirty="0" err="1"/>
              <a:t>школи</a:t>
            </a:r>
            <a:r>
              <a:rPr lang="ru-RU" sz="2800" b="1" dirty="0"/>
              <a:t>, приклад </a:t>
            </a:r>
            <a:r>
              <a:rPr lang="ru-RU" sz="2800" b="1" dirty="0" err="1"/>
              <a:t>любові</a:t>
            </a:r>
            <a:r>
              <a:rPr lang="ru-RU" sz="2800" b="1" dirty="0"/>
              <a:t> до </a:t>
            </a:r>
            <a:r>
              <a:rPr lang="ru-RU" sz="2800" b="1" dirty="0" err="1"/>
              <a:t>знань</a:t>
            </a:r>
            <a:r>
              <a:rPr lang="ru-RU" sz="2800" b="1" dirty="0"/>
              <a:t> і до </a:t>
            </a:r>
            <a:r>
              <a:rPr lang="ru-RU" sz="2800" b="1" dirty="0" err="1"/>
              <a:t>життя</a:t>
            </a:r>
            <a:r>
              <a:rPr lang="ru-RU" sz="2800" b="1" dirty="0"/>
              <a:t>. Хочу </a:t>
            </a:r>
            <a:r>
              <a:rPr lang="ru-RU" sz="2800" b="1" dirty="0" err="1"/>
              <a:t>подякувати</a:t>
            </a:r>
            <a:r>
              <a:rPr lang="ru-RU" sz="2800" b="1" dirty="0"/>
              <a:t> кожному за </a:t>
            </a:r>
            <a:r>
              <a:rPr lang="ru-RU" sz="2800" b="1" dirty="0" err="1"/>
              <a:t>працю</a:t>
            </a:r>
            <a:r>
              <a:rPr lang="ru-RU" sz="2800" b="1" dirty="0"/>
              <a:t>, </a:t>
            </a:r>
            <a:r>
              <a:rPr lang="ru-RU" sz="2800" b="1" dirty="0" err="1"/>
              <a:t>терпіння</a:t>
            </a:r>
            <a:r>
              <a:rPr lang="ru-RU" sz="2800" b="1" dirty="0"/>
              <a:t> і </a:t>
            </a:r>
            <a:r>
              <a:rPr lang="ru-RU" sz="2800" b="1" dirty="0" err="1"/>
              <a:t>відданість</a:t>
            </a:r>
            <a:r>
              <a:rPr lang="ru-RU" sz="2800" b="1" dirty="0"/>
              <a:t> </a:t>
            </a:r>
            <a:r>
              <a:rPr lang="ru-RU" sz="2800" b="1" dirty="0" err="1"/>
              <a:t>професії</a:t>
            </a:r>
            <a:r>
              <a:rPr lang="ru-RU" sz="2800" b="1" dirty="0"/>
              <a:t>. Нехай </a:t>
            </a:r>
            <a:r>
              <a:rPr lang="ru-RU" sz="2800" b="1" dirty="0" err="1"/>
              <a:t>цей</a:t>
            </a:r>
            <a:r>
              <a:rPr lang="ru-RU" sz="2800" b="1" dirty="0"/>
              <a:t> </a:t>
            </a:r>
            <a:r>
              <a:rPr lang="ru-RU" sz="2800" b="1" dirty="0" err="1"/>
              <a:t>рік</a:t>
            </a:r>
            <a:r>
              <a:rPr lang="ru-RU" sz="2800" b="1" dirty="0"/>
              <a:t> буде </a:t>
            </a:r>
            <a:r>
              <a:rPr lang="ru-RU" sz="2800" b="1" dirty="0" err="1"/>
              <a:t>щедрим</a:t>
            </a:r>
            <a:r>
              <a:rPr lang="ru-RU" sz="2800" b="1" dirty="0"/>
              <a:t> на </a:t>
            </a:r>
            <a:r>
              <a:rPr lang="ru-RU" sz="2800" b="1" dirty="0" err="1"/>
              <a:t>радісні</a:t>
            </a:r>
            <a:r>
              <a:rPr lang="ru-RU" sz="2800" b="1" dirty="0"/>
              <a:t> </a:t>
            </a:r>
            <a:r>
              <a:rPr lang="ru-RU" sz="2800" b="1" dirty="0" err="1"/>
              <a:t>миті</a:t>
            </a:r>
            <a:r>
              <a:rPr lang="ru-RU" sz="2800" b="1" dirty="0"/>
              <a:t>, </a:t>
            </a:r>
            <a:r>
              <a:rPr lang="ru-RU" sz="2800" b="1" dirty="0" err="1"/>
              <a:t>вдячні</a:t>
            </a:r>
            <a:r>
              <a:rPr lang="ru-RU" sz="2800" b="1" dirty="0"/>
              <a:t> </a:t>
            </a:r>
            <a:r>
              <a:rPr lang="ru-RU" sz="2800" b="1" dirty="0" err="1"/>
              <a:t>дитячі</a:t>
            </a:r>
            <a:r>
              <a:rPr lang="ru-RU" sz="2800" b="1" dirty="0"/>
              <a:t> </a:t>
            </a:r>
            <a:r>
              <a:rPr lang="ru-RU" sz="2800" b="1" dirty="0" err="1"/>
              <a:t>усмішки</a:t>
            </a:r>
            <a:r>
              <a:rPr lang="ru-RU" sz="2800" b="1" dirty="0"/>
              <a:t> та </a:t>
            </a:r>
            <a:r>
              <a:rPr lang="ru-RU" sz="2800" b="1" dirty="0" err="1"/>
              <a:t>спільні</a:t>
            </a:r>
            <a:r>
              <a:rPr lang="ru-RU" sz="2800" b="1" dirty="0"/>
              <a:t> перемоги.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66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43304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800" dirty="0" smtClean="0"/>
              <a:t>13. </a:t>
            </a:r>
            <a:r>
              <a:rPr lang="ru-RU" sz="3100" b="1" dirty="0" smtClean="0"/>
              <a:t>Про </a:t>
            </a:r>
            <a:r>
              <a:rPr lang="ru-RU" sz="3100" b="1" dirty="0" err="1"/>
              <a:t>забезпечення</a:t>
            </a:r>
            <a:r>
              <a:rPr lang="ru-RU" sz="3100" b="1" dirty="0"/>
              <a:t> </a:t>
            </a:r>
            <a:r>
              <a:rPr lang="ru-RU" sz="3100" b="1" dirty="0" err="1"/>
              <a:t>виконання</a:t>
            </a:r>
            <a:r>
              <a:rPr lang="ru-RU" sz="3100" b="1" dirty="0"/>
              <a:t> </a:t>
            </a:r>
            <a:r>
              <a:rPr lang="ru-RU" sz="3100" b="1" dirty="0" err="1"/>
              <a:t>вимог</a:t>
            </a:r>
            <a:r>
              <a:rPr lang="ru-RU" sz="3100" b="1" dirty="0"/>
              <a:t> Закону </a:t>
            </a:r>
            <a:r>
              <a:rPr lang="ru-RU" sz="3100" b="1" dirty="0" err="1"/>
              <a:t>України</a:t>
            </a:r>
            <a:r>
              <a:rPr lang="ru-RU" sz="3100" b="1" dirty="0"/>
              <a:t> «Про </a:t>
            </a:r>
            <a:r>
              <a:rPr lang="ru-RU" sz="3100" b="1" dirty="0" err="1"/>
              <a:t>запобігання</a:t>
            </a:r>
            <a:r>
              <a:rPr lang="ru-RU" sz="3100" b="1" dirty="0"/>
              <a:t> </a:t>
            </a:r>
            <a:r>
              <a:rPr lang="ru-RU" sz="3100" b="1" dirty="0" err="1"/>
              <a:t>корупції</a:t>
            </a:r>
            <a:r>
              <a:rPr lang="ru-RU" sz="3100" b="1" dirty="0"/>
              <a:t>» в ЗПШ «</a:t>
            </a:r>
            <a:r>
              <a:rPr lang="ru-RU" sz="3100" b="1" dirty="0" err="1"/>
              <a:t>Еврика</a:t>
            </a:r>
            <a:r>
              <a:rPr lang="ru-RU" sz="3100" b="1" dirty="0"/>
              <a:t>».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13.1.</a:t>
            </a:r>
            <a:r>
              <a:rPr lang="ru-RU" dirty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/>
              <a:t>взяти</a:t>
            </a:r>
            <a:r>
              <a:rPr lang="ru-RU" dirty="0"/>
              <a:t> до </a:t>
            </a:r>
            <a:r>
              <a:rPr lang="ru-RU" dirty="0" err="1" smtClean="0"/>
              <a:t>уваги</a:t>
            </a:r>
            <a:r>
              <a:rPr lang="ru-RU" dirty="0" smtClean="0"/>
              <a:t> та в роботу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14. Про </a:t>
            </a:r>
            <a:r>
              <a:rPr lang="ru-RU" sz="3200" b="1" dirty="0" err="1"/>
              <a:t>оцінювання</a:t>
            </a:r>
            <a:r>
              <a:rPr lang="ru-RU" sz="3200" b="1" dirty="0"/>
              <a:t> </a:t>
            </a:r>
            <a:r>
              <a:rPr lang="ru-RU" sz="3200" b="1" dirty="0" err="1"/>
              <a:t>результатів</a:t>
            </a:r>
            <a:r>
              <a:rPr lang="ru-RU" sz="3200" b="1" dirty="0"/>
              <a:t> </a:t>
            </a:r>
            <a:r>
              <a:rPr lang="ru-RU" sz="3200" b="1" dirty="0" err="1"/>
              <a:t>навчання</a:t>
            </a:r>
            <a:r>
              <a:rPr lang="ru-RU" sz="3200" b="1" dirty="0"/>
              <a:t> </a:t>
            </a:r>
            <a:r>
              <a:rPr lang="ru-RU" sz="3200" b="1" dirty="0" err="1"/>
              <a:t>учнів</a:t>
            </a:r>
            <a:r>
              <a:rPr lang="ru-RU" sz="3200" b="1" dirty="0"/>
              <a:t> </a:t>
            </a:r>
            <a:r>
              <a:rPr lang="ru-RU" sz="3200" b="1" dirty="0" err="1"/>
              <a:t>третіх</a:t>
            </a:r>
            <a:r>
              <a:rPr lang="ru-RU" sz="3200" b="1" dirty="0"/>
              <a:t> і </a:t>
            </a:r>
            <a:r>
              <a:rPr lang="ru-RU" sz="3200" b="1" dirty="0" err="1"/>
              <a:t>четвертих</a:t>
            </a:r>
            <a:r>
              <a:rPr lang="ru-RU" sz="3200" b="1" dirty="0"/>
              <a:t> </a:t>
            </a:r>
            <a:r>
              <a:rPr lang="ru-RU" sz="3200" b="1" dirty="0" err="1"/>
              <a:t>класів</a:t>
            </a:r>
            <a:r>
              <a:rPr lang="ru-RU" sz="3200" b="1" dirty="0"/>
              <a:t> НУШ.</a:t>
            </a:r>
            <a:br>
              <a:rPr lang="ru-RU" sz="3200" b="1" dirty="0"/>
            </a:b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7272808" cy="35569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13.1.Інформацію </a:t>
            </a:r>
            <a:r>
              <a:rPr lang="ru-RU" dirty="0" err="1">
                <a:solidFill>
                  <a:srgbClr val="7030A0"/>
                </a:solidFill>
              </a:rPr>
              <a:t>взяти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уваги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13.2. </a:t>
            </a:r>
            <a:r>
              <a:rPr lang="ru-RU" dirty="0" err="1">
                <a:solidFill>
                  <a:srgbClr val="7030A0"/>
                </a:solidFill>
              </a:rPr>
              <a:t>Оцінювати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результати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навчання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учнів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третіх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четвертих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класів</a:t>
            </a:r>
            <a:r>
              <a:rPr lang="ru-RU" dirty="0">
                <a:solidFill>
                  <a:srgbClr val="7030A0"/>
                </a:solidFill>
              </a:rPr>
              <a:t> НУШ  </a:t>
            </a:r>
            <a:r>
              <a:rPr lang="ru-RU" dirty="0" err="1">
                <a:solidFill>
                  <a:srgbClr val="7030A0"/>
                </a:solidFill>
              </a:rPr>
              <a:t>рівнево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15.</a:t>
            </a:r>
            <a:r>
              <a:rPr lang="ru-RU" sz="2700" b="1" dirty="0" smtClean="0"/>
              <a:t>Про </a:t>
            </a:r>
            <a:r>
              <a:rPr lang="ru-RU" sz="2700" b="1" dirty="0" err="1"/>
              <a:t>підготовку</a:t>
            </a:r>
            <a:r>
              <a:rPr lang="ru-RU" sz="2700" b="1" dirty="0"/>
              <a:t> та </a:t>
            </a:r>
            <a:r>
              <a:rPr lang="ru-RU" sz="2700" b="1" dirty="0" err="1"/>
              <a:t>проведення</a:t>
            </a:r>
            <a:r>
              <a:rPr lang="ru-RU" sz="2700" b="1" dirty="0"/>
              <a:t> у 2025-2026 </a:t>
            </a:r>
            <a:r>
              <a:rPr lang="ru-RU" sz="2700" b="1" dirty="0" err="1"/>
              <a:t>н.р</a:t>
            </a:r>
            <a:r>
              <a:rPr lang="ru-RU" sz="2700" b="1" dirty="0"/>
              <a:t>. </a:t>
            </a:r>
            <a:r>
              <a:rPr lang="ru-RU" sz="2700" b="1" dirty="0" err="1"/>
              <a:t>самооцінювання</a:t>
            </a:r>
            <a:r>
              <a:rPr lang="ru-RU" sz="2700" b="1" dirty="0"/>
              <a:t> за </a:t>
            </a:r>
            <a:r>
              <a:rPr lang="ru-RU" sz="2700" b="1" dirty="0" err="1"/>
              <a:t>напрямом</a:t>
            </a:r>
            <a:r>
              <a:rPr lang="ru-RU" sz="2700" b="1" dirty="0"/>
              <a:t> </a:t>
            </a:r>
            <a:br>
              <a:rPr lang="ru-RU" sz="2700" b="1" dirty="0"/>
            </a:br>
            <a:r>
              <a:rPr lang="ru-RU" sz="2700" b="1" dirty="0"/>
              <a:t> «</a:t>
            </a:r>
            <a:r>
              <a:rPr lang="ru-RU" sz="2700" b="1" dirty="0" err="1"/>
              <a:t>Здобувачі</a:t>
            </a:r>
            <a:r>
              <a:rPr lang="ru-RU" sz="2700" b="1" dirty="0"/>
              <a:t> </a:t>
            </a:r>
            <a:r>
              <a:rPr lang="ru-RU" sz="2700" b="1" dirty="0" err="1"/>
              <a:t>дошкільної</a:t>
            </a:r>
            <a:r>
              <a:rPr lang="ru-RU" sz="2700" b="1" dirty="0"/>
              <a:t> </a:t>
            </a:r>
            <a:r>
              <a:rPr lang="ru-RU" sz="2700" b="1" dirty="0" err="1"/>
              <a:t>освіти</a:t>
            </a:r>
            <a:r>
              <a:rPr lang="ru-RU" sz="2700" b="1" dirty="0"/>
              <a:t>. </a:t>
            </a:r>
            <a:r>
              <a:rPr lang="ru-RU" sz="2700" b="1" dirty="0" err="1"/>
              <a:t>Забезпечення</a:t>
            </a:r>
            <a:r>
              <a:rPr lang="ru-RU" sz="2700" b="1" dirty="0"/>
              <a:t> </a:t>
            </a:r>
            <a:r>
              <a:rPr lang="ru-RU" sz="2700" b="1" dirty="0" err="1"/>
              <a:t>всебічного</a:t>
            </a:r>
            <a:r>
              <a:rPr lang="ru-RU" sz="2700" b="1" dirty="0"/>
              <a:t> </a:t>
            </a:r>
            <a:r>
              <a:rPr lang="ru-RU" sz="2700" b="1" dirty="0" err="1"/>
              <a:t>розвитку</a:t>
            </a:r>
            <a:r>
              <a:rPr lang="ru-RU" sz="2700" b="1" dirty="0"/>
              <a:t> </a:t>
            </a:r>
            <a:r>
              <a:rPr lang="ru-RU" sz="2700" b="1" dirty="0" err="1"/>
              <a:t>дитини</a:t>
            </a:r>
            <a:r>
              <a:rPr lang="ru-RU" sz="2700" b="1" dirty="0"/>
              <a:t> </a:t>
            </a:r>
            <a:r>
              <a:rPr lang="ru-RU" sz="2700" b="1" dirty="0" err="1"/>
              <a:t>дошкільного</a:t>
            </a:r>
            <a:r>
              <a:rPr lang="ru-RU" sz="2700" b="1" dirty="0"/>
              <a:t> </a:t>
            </a:r>
            <a:r>
              <a:rPr lang="ru-RU" sz="2700" b="1" dirty="0" err="1"/>
              <a:t>віку</a:t>
            </a:r>
            <a:r>
              <a:rPr lang="ru-RU" sz="2700" b="1" dirty="0"/>
              <a:t>, </a:t>
            </a:r>
            <a:r>
              <a:rPr lang="ru-RU" sz="2700" b="1" dirty="0" err="1"/>
              <a:t>набуття</a:t>
            </a:r>
            <a:r>
              <a:rPr lang="ru-RU" sz="2700" b="1" dirty="0"/>
              <a:t> нею </a:t>
            </a:r>
            <a:r>
              <a:rPr lang="ru-RU" sz="2700" b="1" dirty="0" err="1"/>
              <a:t>життєвого</a:t>
            </a:r>
            <a:r>
              <a:rPr lang="ru-RU" sz="2700" b="1" dirty="0"/>
              <a:t> </a:t>
            </a:r>
            <a:r>
              <a:rPr lang="ru-RU" sz="2700" b="1" dirty="0" err="1"/>
              <a:t>соціального</a:t>
            </a:r>
            <a:r>
              <a:rPr lang="ru-RU" sz="2700" b="1" dirty="0"/>
              <a:t> </a:t>
            </a:r>
            <a:r>
              <a:rPr lang="ru-RU" sz="2700" b="1" dirty="0" err="1"/>
              <a:t>досвіду</a:t>
            </a:r>
            <a:r>
              <a:rPr lang="ru-RU" sz="2700" b="1" dirty="0"/>
              <a:t>».</a:t>
            </a:r>
            <a:br>
              <a:rPr lang="ru-RU" sz="2700" b="1" dirty="0"/>
            </a:br>
            <a:endParaRPr lang="en-US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/>
              <a:t>план –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Вивчити</a:t>
            </a:r>
            <a:r>
              <a:rPr lang="ru-RU" dirty="0" smtClean="0"/>
              <a:t>  </a:t>
            </a:r>
            <a:r>
              <a:rPr lang="ru-RU" dirty="0" err="1"/>
              <a:t>документацію</a:t>
            </a:r>
            <a:r>
              <a:rPr lang="ru-RU" dirty="0"/>
              <a:t>,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/>
              <a:t>анкетування</a:t>
            </a:r>
            <a:r>
              <a:rPr lang="ru-RU" dirty="0"/>
              <a:t>, </a:t>
            </a:r>
            <a:r>
              <a:rPr lang="ru-RU" dirty="0" err="1"/>
              <a:t>спостереження</a:t>
            </a:r>
            <a:r>
              <a:rPr lang="ru-RU" dirty="0"/>
              <a:t>; </a:t>
            </a:r>
            <a:r>
              <a:rPr lang="ru-RU" dirty="0" err="1"/>
              <a:t>опитування</a:t>
            </a:r>
            <a:r>
              <a:rPr lang="ru-RU" dirty="0"/>
              <a:t>;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та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освітню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Узагальнити</a:t>
            </a:r>
            <a:r>
              <a:rPr lang="ru-RU" dirty="0" smtClean="0"/>
              <a:t> 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самооцінювання</a:t>
            </a:r>
            <a:r>
              <a:rPr lang="ru-RU" dirty="0"/>
              <a:t> та </a:t>
            </a:r>
            <a:r>
              <a:rPr lang="ru-RU" dirty="0" err="1" smtClean="0"/>
              <a:t>визначити</a:t>
            </a:r>
            <a:r>
              <a:rPr lang="ru-RU" dirty="0" smtClean="0"/>
              <a:t> 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д/п,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П</a:t>
            </a:r>
            <a:r>
              <a:rPr lang="uk-UA" dirty="0" smtClean="0"/>
              <a:t>ід</a:t>
            </a:r>
            <a:r>
              <a:rPr lang="ru-RU" dirty="0" err="1" smtClean="0"/>
              <a:t>готувати</a:t>
            </a:r>
            <a:r>
              <a:rPr lang="ru-RU" dirty="0" smtClean="0"/>
              <a:t>  </a:t>
            </a:r>
            <a:r>
              <a:rPr lang="ru-RU" dirty="0" err="1"/>
              <a:t>висновки</a:t>
            </a:r>
            <a:r>
              <a:rPr lang="ru-RU" dirty="0"/>
              <a:t> і </a:t>
            </a:r>
            <a:r>
              <a:rPr lang="ru-RU" dirty="0" err="1" smtClean="0"/>
              <a:t>надати</a:t>
            </a:r>
            <a:r>
              <a:rPr lang="ru-RU" dirty="0" smtClean="0"/>
              <a:t> 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16. Про </a:t>
            </a:r>
            <a:r>
              <a:rPr lang="ru-RU" sz="3200" b="1" dirty="0" err="1"/>
              <a:t>затвердження</a:t>
            </a:r>
            <a:r>
              <a:rPr lang="ru-RU" sz="3200" b="1" dirty="0"/>
              <a:t> </a:t>
            </a:r>
            <a:r>
              <a:rPr lang="ru-RU" sz="3200" b="1" dirty="0" err="1"/>
              <a:t>сертифікатів</a:t>
            </a:r>
            <a:r>
              <a:rPr lang="ru-RU" sz="3200" b="1" dirty="0"/>
              <a:t> </a:t>
            </a:r>
            <a:r>
              <a:rPr lang="ru-RU" sz="3200" b="1" dirty="0" err="1"/>
              <a:t>педагогічних</a:t>
            </a:r>
            <a:r>
              <a:rPr lang="ru-RU" sz="3200" b="1" dirty="0"/>
              <a:t> </a:t>
            </a:r>
            <a:r>
              <a:rPr lang="ru-RU" sz="3200" b="1" dirty="0" err="1"/>
              <a:t>працівників</a:t>
            </a:r>
            <a:r>
              <a:rPr lang="ru-RU" sz="3200" b="1" dirty="0"/>
              <a:t> ЗПШ «</a:t>
            </a:r>
            <a:r>
              <a:rPr lang="ru-RU" sz="3200" b="1" dirty="0" err="1"/>
              <a:t>Еврика</a:t>
            </a:r>
            <a:r>
              <a:rPr lang="ru-RU" sz="3200" b="1" dirty="0"/>
              <a:t>».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16. </a:t>
            </a:r>
            <a:r>
              <a:rPr lang="ru-RU" dirty="0">
                <a:solidFill>
                  <a:srgbClr val="7030A0"/>
                </a:solidFill>
              </a:rPr>
              <a:t>1</a:t>
            </a:r>
            <a:r>
              <a:rPr lang="ru-RU" dirty="0" smtClean="0">
                <a:solidFill>
                  <a:srgbClr val="7030A0"/>
                </a:solidFill>
              </a:rPr>
              <a:t>.  </a:t>
            </a:r>
            <a:r>
              <a:rPr lang="ru-RU" dirty="0" err="1">
                <a:solidFill>
                  <a:srgbClr val="7030A0"/>
                </a:solidFill>
              </a:rPr>
              <a:t>Інформацію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взяти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відома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16.2.   </a:t>
            </a:r>
            <a:r>
              <a:rPr lang="ru-RU" dirty="0" err="1" smtClean="0">
                <a:solidFill>
                  <a:srgbClr val="7030A0"/>
                </a:solidFill>
              </a:rPr>
              <a:t>Затвердити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сертифікати</a:t>
            </a:r>
            <a:r>
              <a:rPr lang="ru-RU" dirty="0">
                <a:solidFill>
                  <a:srgbClr val="7030A0"/>
                </a:solidFill>
              </a:rPr>
              <a:t> таких </a:t>
            </a:r>
            <a:r>
              <a:rPr lang="ru-RU" dirty="0" err="1" smtClean="0">
                <a:solidFill>
                  <a:srgbClr val="7030A0"/>
                </a:solidFill>
              </a:rPr>
              <a:t>педагогів:Здоровцова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О.В.Лисенко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Ю.Г.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Касьяненко </a:t>
            </a:r>
            <a:r>
              <a:rPr lang="ru-RU" dirty="0" err="1" smtClean="0">
                <a:solidFill>
                  <a:srgbClr val="7030A0"/>
                </a:solidFill>
              </a:rPr>
              <a:t>В.О.Пархоменко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О.Ю.Бурцева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Н.Л.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 err="1" smtClean="0">
                <a:solidFill>
                  <a:srgbClr val="7030A0"/>
                </a:solidFill>
              </a:rPr>
              <a:t>Гур’єва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А.О.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628800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/>
              <a:t>Що</a:t>
            </a:r>
            <a:r>
              <a:rPr lang="ru-RU" sz="4400" b="1" dirty="0"/>
              <a:t> я б </a:t>
            </a:r>
            <a:r>
              <a:rPr lang="ru-RU" sz="4400" b="1" dirty="0" smtClean="0"/>
              <a:t>сказала </a:t>
            </a:r>
            <a:r>
              <a:rPr lang="ru-RU" sz="4400" b="1" dirty="0"/>
              <a:t>нашим</a:t>
            </a:r>
          </a:p>
          <a:p>
            <a:r>
              <a:rPr lang="ru-RU" sz="4400" b="1" dirty="0"/>
              <a:t> </a:t>
            </a:r>
            <a:r>
              <a:rPr lang="ru-RU" sz="4400" b="1" dirty="0" err="1"/>
              <a:t>захисникам</a:t>
            </a:r>
            <a:r>
              <a:rPr lang="ru-RU" sz="4400" b="1" dirty="0"/>
              <a:t>, </a:t>
            </a:r>
            <a:r>
              <a:rPr lang="ru-RU" sz="4400" b="1" dirty="0" err="1"/>
              <a:t>якби</a:t>
            </a:r>
            <a:r>
              <a:rPr lang="ru-RU" sz="4400" b="1" dirty="0"/>
              <a:t> вони</a:t>
            </a:r>
          </a:p>
          <a:p>
            <a:r>
              <a:rPr lang="ru-RU" sz="4400" b="1" dirty="0"/>
              <a:t> </a:t>
            </a:r>
            <a:r>
              <a:rPr lang="ru-RU" sz="4400" b="1" dirty="0" err="1"/>
              <a:t>були</a:t>
            </a:r>
            <a:r>
              <a:rPr lang="ru-RU" sz="4400" b="1" dirty="0"/>
              <a:t> </a:t>
            </a:r>
            <a:r>
              <a:rPr lang="ru-RU" sz="4400" b="1" dirty="0" err="1" smtClean="0"/>
              <a:t>поруч</a:t>
            </a:r>
            <a:r>
              <a:rPr lang="ru-RU" sz="4400" b="1" dirty="0" smtClean="0"/>
              <a:t>?.......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082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НИЗЬКИЙ УКЛІН  ВАМ,  </a:t>
            </a:r>
            <a:br>
              <a:rPr lang="ru-RU" b="1" dirty="0"/>
            </a:br>
            <a:r>
              <a:rPr lang="ru-RU" b="1" dirty="0"/>
              <a:t>НАШІ ЗАХИСНИКИ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438598"/>
            <a:ext cx="6192688" cy="35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ХВИЛИНА  МОВЧАННЯ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268760"/>
            <a:ext cx="6188319" cy="34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80920" cy="6696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/>
              <a:t>1. 	</a:t>
            </a:r>
            <a:r>
              <a:rPr lang="ru-RU" sz="1500" b="1" dirty="0" err="1"/>
              <a:t>Обрання</a:t>
            </a:r>
            <a:r>
              <a:rPr lang="ru-RU" sz="1500" b="1" dirty="0"/>
              <a:t> секретаря </a:t>
            </a:r>
            <a:r>
              <a:rPr lang="ru-RU" sz="1500" b="1" dirty="0" err="1"/>
              <a:t>педагогічної</a:t>
            </a:r>
            <a:r>
              <a:rPr lang="ru-RU" sz="1500" b="1" dirty="0"/>
              <a:t> ради .</a:t>
            </a:r>
          </a:p>
          <a:p>
            <a:pPr marL="0" indent="0">
              <a:buNone/>
            </a:pPr>
            <a:r>
              <a:rPr lang="ru-RU" sz="1500" b="1" dirty="0"/>
              <a:t>2.	Аналіз </a:t>
            </a:r>
            <a:r>
              <a:rPr lang="ru-RU" sz="1500" b="1" dirty="0" err="1"/>
              <a:t>освітнього</a:t>
            </a:r>
            <a:r>
              <a:rPr lang="ru-RU" sz="1500" b="1" dirty="0"/>
              <a:t> </a:t>
            </a:r>
            <a:r>
              <a:rPr lang="ru-RU" sz="1500" b="1" dirty="0" err="1"/>
              <a:t>процесу</a:t>
            </a:r>
            <a:r>
              <a:rPr lang="ru-RU" sz="1500" b="1" dirty="0"/>
              <a:t> за 2024-2025 </a:t>
            </a:r>
            <a:r>
              <a:rPr lang="ru-RU" sz="1500" b="1" dirty="0" err="1"/>
              <a:t>н.р</a:t>
            </a:r>
            <a:r>
              <a:rPr lang="ru-RU" sz="1500" b="1" dirty="0"/>
              <a:t>. та </a:t>
            </a:r>
            <a:r>
              <a:rPr lang="ru-RU" sz="1500" b="1" dirty="0" err="1"/>
              <a:t>визначення</a:t>
            </a:r>
            <a:r>
              <a:rPr lang="ru-RU" sz="1500" b="1" dirty="0"/>
              <a:t> </a:t>
            </a:r>
            <a:r>
              <a:rPr lang="ru-RU" sz="1500" b="1" dirty="0" err="1"/>
              <a:t>завдань</a:t>
            </a:r>
            <a:r>
              <a:rPr lang="ru-RU" sz="1500" b="1" dirty="0"/>
              <a:t> на </a:t>
            </a:r>
            <a:r>
              <a:rPr lang="ru-RU" sz="1500" b="1" dirty="0" err="1"/>
              <a:t>наступний</a:t>
            </a:r>
            <a:r>
              <a:rPr lang="ru-RU" sz="1500" b="1" dirty="0"/>
              <a:t> </a:t>
            </a:r>
            <a:r>
              <a:rPr lang="ru-RU" sz="1500" b="1" dirty="0" err="1"/>
              <a:t>рік</a:t>
            </a:r>
            <a:r>
              <a:rPr lang="ru-RU" sz="1500" b="1" dirty="0"/>
              <a:t>. Затвердження плану </a:t>
            </a:r>
            <a:r>
              <a:rPr lang="ru-RU" sz="1500" b="1" dirty="0" err="1"/>
              <a:t>роботи</a:t>
            </a:r>
            <a:r>
              <a:rPr lang="ru-RU" sz="1500" b="1" dirty="0"/>
              <a:t> </a:t>
            </a:r>
            <a:r>
              <a:rPr lang="ru-RU" sz="1500" b="1" dirty="0" err="1"/>
              <a:t>школи</a:t>
            </a:r>
            <a:r>
              <a:rPr lang="ru-RU" sz="1500" b="1" dirty="0"/>
              <a:t> на 2025-2026 </a:t>
            </a:r>
            <a:r>
              <a:rPr lang="ru-RU" sz="1500" b="1" dirty="0" err="1"/>
              <a:t>н.р</a:t>
            </a:r>
            <a:r>
              <a:rPr lang="ru-RU" sz="1500" b="1" dirty="0"/>
              <a:t>. </a:t>
            </a:r>
          </a:p>
          <a:p>
            <a:pPr marL="0" indent="0">
              <a:buNone/>
            </a:pPr>
            <a:r>
              <a:rPr lang="ru-RU" sz="1500" b="1" dirty="0"/>
              <a:t>3.	 </a:t>
            </a:r>
            <a:r>
              <a:rPr lang="ru-RU" sz="1500" b="1" dirty="0" err="1"/>
              <a:t>Затвердженння</a:t>
            </a:r>
            <a:r>
              <a:rPr lang="ru-RU" sz="1500" b="1" dirty="0"/>
              <a:t> </a:t>
            </a:r>
            <a:r>
              <a:rPr lang="ru-RU" sz="1500" b="1" dirty="0" err="1"/>
              <a:t>освітньої</a:t>
            </a:r>
            <a:r>
              <a:rPr lang="ru-RU" sz="1500" b="1" dirty="0"/>
              <a:t> </a:t>
            </a:r>
            <a:r>
              <a:rPr lang="ru-RU" sz="1500" b="1" dirty="0" err="1"/>
              <a:t>програми</a:t>
            </a:r>
            <a:r>
              <a:rPr lang="ru-RU" sz="1500" b="1" dirty="0"/>
              <a:t>  закладу на 2025-2026 </a:t>
            </a:r>
            <a:r>
              <a:rPr lang="ru-RU" sz="1500" b="1" dirty="0" err="1"/>
              <a:t>н.р</a:t>
            </a:r>
            <a:r>
              <a:rPr lang="ru-RU" sz="1500" b="1" dirty="0"/>
              <a:t>.</a:t>
            </a:r>
          </a:p>
          <a:p>
            <a:pPr marL="0" indent="0">
              <a:buNone/>
            </a:pPr>
            <a:r>
              <a:rPr lang="ru-RU" sz="1500" b="1" dirty="0"/>
              <a:t>4.	Про </a:t>
            </a:r>
            <a:r>
              <a:rPr lang="ru-RU" sz="1500" b="1" dirty="0" err="1"/>
              <a:t>вивчення</a:t>
            </a:r>
            <a:r>
              <a:rPr lang="ru-RU" sz="1500" b="1" dirty="0"/>
              <a:t> стану </a:t>
            </a:r>
            <a:r>
              <a:rPr lang="ru-RU" sz="1500" b="1" dirty="0" err="1"/>
              <a:t>викладання</a:t>
            </a:r>
            <a:r>
              <a:rPr lang="ru-RU" sz="1500" b="1" dirty="0"/>
              <a:t> </a:t>
            </a:r>
            <a:r>
              <a:rPr lang="ru-RU" sz="1500" b="1" dirty="0" err="1"/>
              <a:t>навчальних</a:t>
            </a:r>
            <a:r>
              <a:rPr lang="ru-RU" sz="1500" b="1" dirty="0"/>
              <a:t> </a:t>
            </a:r>
            <a:r>
              <a:rPr lang="ru-RU" sz="1500" b="1" dirty="0" err="1"/>
              <a:t>предметів</a:t>
            </a:r>
            <a:r>
              <a:rPr lang="ru-RU" sz="1500" b="1" dirty="0"/>
              <a:t> у 2025-2026 </a:t>
            </a:r>
            <a:r>
              <a:rPr lang="ru-RU" sz="1500" b="1" dirty="0" err="1"/>
              <a:t>н.р</a:t>
            </a:r>
            <a:r>
              <a:rPr lang="ru-RU" sz="1500" b="1" dirty="0"/>
              <a:t>.</a:t>
            </a:r>
          </a:p>
          <a:p>
            <a:pPr marL="0" indent="0">
              <a:buNone/>
            </a:pPr>
            <a:r>
              <a:rPr lang="ru-RU" sz="1500" b="1" dirty="0"/>
              <a:t>5.	</a:t>
            </a:r>
            <a:r>
              <a:rPr lang="ru-RU" sz="1500" b="1" dirty="0" smtClean="0"/>
              <a:t> Затвердження </a:t>
            </a:r>
            <a:r>
              <a:rPr lang="ru-RU" sz="1500" b="1" dirty="0"/>
              <a:t>порядку </a:t>
            </a:r>
            <a:r>
              <a:rPr lang="ru-RU" sz="1500" b="1" dirty="0" err="1"/>
              <a:t>організації</a:t>
            </a:r>
            <a:r>
              <a:rPr lang="ru-RU" sz="1500" b="1" dirty="0"/>
              <a:t> </a:t>
            </a:r>
            <a:r>
              <a:rPr lang="ru-RU" sz="1500" b="1" dirty="0" err="1"/>
              <a:t>освітнього</a:t>
            </a:r>
            <a:r>
              <a:rPr lang="ru-RU" sz="1500" b="1" dirty="0"/>
              <a:t> </a:t>
            </a:r>
            <a:r>
              <a:rPr lang="ru-RU" sz="1500" b="1" dirty="0" err="1"/>
              <a:t>процесу</a:t>
            </a:r>
            <a:r>
              <a:rPr lang="ru-RU" sz="1500" b="1" dirty="0"/>
              <a:t> у </a:t>
            </a:r>
            <a:r>
              <a:rPr lang="ru-RU" sz="1500" b="1" dirty="0" err="1"/>
              <a:t>школі</a:t>
            </a:r>
            <a:r>
              <a:rPr lang="ru-RU" sz="1500" b="1" dirty="0"/>
              <a:t>, режиму </a:t>
            </a:r>
            <a:r>
              <a:rPr lang="ru-RU" sz="1500" b="1" dirty="0" err="1"/>
              <a:t>роботи</a:t>
            </a:r>
            <a:r>
              <a:rPr lang="ru-RU" sz="1500" b="1" dirty="0"/>
              <a:t> </a:t>
            </a:r>
            <a:r>
              <a:rPr lang="ru-RU" sz="1500" b="1" dirty="0" err="1"/>
              <a:t>школи</a:t>
            </a:r>
            <a:r>
              <a:rPr lang="ru-RU" sz="1500" b="1" dirty="0"/>
              <a:t>  на 2025-2026 </a:t>
            </a:r>
            <a:r>
              <a:rPr lang="ru-RU" sz="1500" b="1" dirty="0" err="1"/>
              <a:t>н.р</a:t>
            </a:r>
            <a:r>
              <a:rPr lang="ru-RU" sz="1500" b="1" dirty="0"/>
              <a:t>. та </a:t>
            </a:r>
            <a:r>
              <a:rPr lang="ru-RU" sz="1500" b="1" dirty="0" err="1"/>
              <a:t>структури</a:t>
            </a:r>
            <a:r>
              <a:rPr lang="ru-RU" sz="1500" b="1" dirty="0"/>
              <a:t> 2025-2026 </a:t>
            </a:r>
            <a:r>
              <a:rPr lang="ru-RU" sz="1500" b="1" dirty="0" err="1"/>
              <a:t>н.р</a:t>
            </a:r>
            <a:r>
              <a:rPr lang="ru-RU" sz="1500" b="1" dirty="0"/>
              <a:t>. </a:t>
            </a:r>
            <a:r>
              <a:rPr lang="ru-RU" sz="1500" b="1" dirty="0" err="1"/>
              <a:t>Комплектування</a:t>
            </a:r>
            <a:r>
              <a:rPr lang="ru-RU" sz="1500" b="1" dirty="0"/>
              <a:t> </a:t>
            </a:r>
            <a:r>
              <a:rPr lang="ru-RU" sz="1500" b="1" err="1"/>
              <a:t>мережі</a:t>
            </a:r>
            <a:r>
              <a:rPr lang="ru-RU" sz="1500" b="1"/>
              <a:t> </a:t>
            </a:r>
            <a:r>
              <a:rPr lang="ru-RU" sz="1500" b="1" smtClean="0"/>
              <a:t>2-4 </a:t>
            </a:r>
            <a:r>
              <a:rPr lang="ru-RU" sz="1500" b="1" dirty="0" err="1"/>
              <a:t>класів</a:t>
            </a:r>
            <a:r>
              <a:rPr lang="ru-RU" sz="1500" b="1" dirty="0"/>
              <a:t> , </a:t>
            </a:r>
            <a:r>
              <a:rPr lang="ru-RU" sz="1500" b="1" dirty="0" err="1"/>
              <a:t>дошкільних</a:t>
            </a:r>
            <a:r>
              <a:rPr lang="ru-RU" sz="1500" b="1" dirty="0"/>
              <a:t> </a:t>
            </a:r>
            <a:r>
              <a:rPr lang="ru-RU" sz="1500" b="1" dirty="0" err="1"/>
              <a:t>груп</a:t>
            </a:r>
            <a:r>
              <a:rPr lang="ru-RU" sz="1500" b="1" dirty="0"/>
              <a:t>.</a:t>
            </a:r>
          </a:p>
          <a:p>
            <a:pPr marL="0" indent="0">
              <a:buNone/>
            </a:pPr>
            <a:r>
              <a:rPr lang="ru-RU" sz="1500" b="1" dirty="0"/>
              <a:t>6</a:t>
            </a:r>
            <a:r>
              <a:rPr lang="ru-RU" sz="1500" b="1" dirty="0" smtClean="0"/>
              <a:t>.</a:t>
            </a:r>
            <a:r>
              <a:rPr lang="ru-RU" sz="1500" b="1" dirty="0"/>
              <a:t>	Педагогічне </a:t>
            </a:r>
            <a:r>
              <a:rPr lang="ru-RU" sz="1500" b="1" dirty="0" err="1"/>
              <a:t>навантаження</a:t>
            </a:r>
            <a:r>
              <a:rPr lang="ru-RU" sz="1500" b="1" dirty="0"/>
              <a:t> </a:t>
            </a:r>
            <a:r>
              <a:rPr lang="ru-RU" sz="1500" b="1" dirty="0" err="1"/>
              <a:t>педагогів</a:t>
            </a:r>
            <a:r>
              <a:rPr lang="ru-RU" sz="1500" b="1" dirty="0"/>
              <a:t> на 2025-2026 </a:t>
            </a:r>
            <a:r>
              <a:rPr lang="ru-RU" sz="1500" b="1" dirty="0" err="1"/>
              <a:t>н.р</a:t>
            </a:r>
            <a:r>
              <a:rPr lang="ru-RU" sz="1500" b="1" dirty="0"/>
              <a:t>.</a:t>
            </a:r>
          </a:p>
          <a:p>
            <a:pPr marL="0" indent="0">
              <a:buNone/>
            </a:pPr>
            <a:r>
              <a:rPr lang="ru-RU" sz="1500" b="1" dirty="0"/>
              <a:t>7</a:t>
            </a:r>
            <a:r>
              <a:rPr lang="ru-RU" sz="1500" b="1" dirty="0" smtClean="0"/>
              <a:t>.</a:t>
            </a:r>
            <a:r>
              <a:rPr lang="ru-RU" sz="1500" b="1" dirty="0"/>
              <a:t>	Вимоги </a:t>
            </a:r>
            <a:r>
              <a:rPr lang="ru-RU" sz="1500" b="1" dirty="0" err="1"/>
              <a:t>щодо</a:t>
            </a:r>
            <a:r>
              <a:rPr lang="ru-RU" sz="1500" b="1" dirty="0"/>
              <a:t> </a:t>
            </a:r>
            <a:r>
              <a:rPr lang="ru-RU" sz="1500" b="1" dirty="0" err="1"/>
              <a:t>ведення</a:t>
            </a:r>
            <a:r>
              <a:rPr lang="ru-RU" sz="1500" b="1" dirty="0"/>
              <a:t> </a:t>
            </a:r>
            <a:r>
              <a:rPr lang="ru-RU" sz="1500" b="1" err="1"/>
              <a:t>шкільної</a:t>
            </a:r>
            <a:r>
              <a:rPr lang="ru-RU" sz="1500" b="1"/>
              <a:t> </a:t>
            </a:r>
            <a:r>
              <a:rPr lang="ru-RU" sz="1500" b="1" smtClean="0"/>
              <a:t>документації.Журнал спостережень вчителя. </a:t>
            </a:r>
            <a:r>
              <a:rPr lang="ru-RU" sz="1500" b="1" dirty="0"/>
              <a:t>Про </a:t>
            </a:r>
            <a:r>
              <a:rPr lang="ru-RU" sz="1500" b="1" dirty="0" err="1"/>
              <a:t>дотримання</a:t>
            </a:r>
            <a:r>
              <a:rPr lang="ru-RU" sz="1500" b="1" dirty="0"/>
              <a:t> в ЗПШ  «</a:t>
            </a:r>
            <a:r>
              <a:rPr lang="ru-RU" sz="1500" b="1" dirty="0" err="1"/>
              <a:t>Еврика</a:t>
            </a:r>
            <a:r>
              <a:rPr lang="ru-RU" sz="1500" b="1" dirty="0"/>
              <a:t>» </a:t>
            </a:r>
            <a:r>
              <a:rPr lang="ru-RU" sz="1500" b="1" dirty="0" err="1"/>
              <a:t>вимог</a:t>
            </a:r>
            <a:r>
              <a:rPr lang="ru-RU" sz="1500" b="1" dirty="0"/>
              <a:t> </a:t>
            </a:r>
            <a:r>
              <a:rPr lang="ru-RU" sz="1500" b="1" dirty="0" err="1"/>
              <a:t>законодавства</a:t>
            </a:r>
            <a:r>
              <a:rPr lang="ru-RU" sz="1500" b="1" dirty="0"/>
              <a:t> </a:t>
            </a:r>
            <a:r>
              <a:rPr lang="ru-RU" sz="1500" b="1" dirty="0" err="1"/>
              <a:t>України</a:t>
            </a:r>
            <a:r>
              <a:rPr lang="ru-RU" sz="1500" b="1" dirty="0"/>
              <a:t> </a:t>
            </a:r>
            <a:r>
              <a:rPr lang="ru-RU" sz="1500" b="1" dirty="0" err="1"/>
              <a:t>щодо</a:t>
            </a:r>
            <a:r>
              <a:rPr lang="ru-RU" sz="1500" b="1" dirty="0"/>
              <a:t> </a:t>
            </a:r>
            <a:r>
              <a:rPr lang="ru-RU" sz="1500" b="1" dirty="0" err="1"/>
              <a:t>мовної</a:t>
            </a:r>
            <a:r>
              <a:rPr lang="ru-RU" sz="1500" b="1" dirty="0"/>
              <a:t>  </a:t>
            </a:r>
            <a:r>
              <a:rPr lang="ru-RU" sz="1500" b="1" dirty="0" err="1"/>
              <a:t>політики</a:t>
            </a:r>
            <a:r>
              <a:rPr lang="ru-RU" sz="1500" b="1" dirty="0"/>
              <a:t>.</a:t>
            </a:r>
          </a:p>
          <a:p>
            <a:pPr marL="0" indent="0">
              <a:buNone/>
            </a:pPr>
            <a:r>
              <a:rPr lang="ru-RU" sz="1500" b="1" dirty="0"/>
              <a:t>8</a:t>
            </a:r>
            <a:r>
              <a:rPr lang="ru-RU" sz="1500" b="1" dirty="0" smtClean="0"/>
              <a:t>.</a:t>
            </a:r>
            <a:r>
              <a:rPr lang="ru-RU" sz="1500" b="1" dirty="0"/>
              <a:t>	Затвердження </a:t>
            </a:r>
            <a:r>
              <a:rPr lang="ru-RU" sz="1500" b="1" dirty="0" err="1"/>
              <a:t>керівників</a:t>
            </a:r>
            <a:r>
              <a:rPr lang="ru-RU" sz="1500" b="1" dirty="0"/>
              <a:t> </a:t>
            </a:r>
            <a:r>
              <a:rPr lang="ru-RU" sz="1500" b="1" dirty="0" err="1"/>
              <a:t>творчих</a:t>
            </a:r>
            <a:r>
              <a:rPr lang="ru-RU" sz="1500" b="1" dirty="0"/>
              <a:t> </a:t>
            </a:r>
            <a:r>
              <a:rPr lang="ru-RU" sz="1500" b="1" dirty="0" err="1"/>
              <a:t>груп</a:t>
            </a:r>
            <a:r>
              <a:rPr lang="ru-RU" sz="1500" b="1" dirty="0"/>
              <a:t>, складу </a:t>
            </a:r>
            <a:r>
              <a:rPr lang="ru-RU" sz="1500" b="1" dirty="0" err="1"/>
              <a:t>методичної</a:t>
            </a:r>
            <a:r>
              <a:rPr lang="ru-RU" sz="1500" b="1" dirty="0"/>
              <a:t> ради </a:t>
            </a:r>
            <a:r>
              <a:rPr lang="ru-RU" sz="1500" b="1" dirty="0" err="1"/>
              <a:t>школи</a:t>
            </a:r>
            <a:r>
              <a:rPr lang="ru-RU" sz="1500" b="1" dirty="0"/>
              <a:t>.</a:t>
            </a:r>
          </a:p>
          <a:p>
            <a:pPr marL="0" indent="0">
              <a:buNone/>
            </a:pPr>
            <a:r>
              <a:rPr lang="ru-RU" sz="1500" b="1" dirty="0"/>
              <a:t>9</a:t>
            </a:r>
            <a:r>
              <a:rPr lang="ru-RU" sz="1500" b="1" dirty="0" smtClean="0"/>
              <a:t>.</a:t>
            </a:r>
            <a:r>
              <a:rPr lang="ru-RU" sz="1500" b="1" dirty="0"/>
              <a:t>	Про </a:t>
            </a:r>
            <a:r>
              <a:rPr lang="ru-RU" sz="1500" b="1" dirty="0" err="1"/>
              <a:t>використання</a:t>
            </a:r>
            <a:r>
              <a:rPr lang="ru-RU" sz="1500" b="1" dirty="0"/>
              <a:t> </a:t>
            </a:r>
            <a:r>
              <a:rPr lang="ru-RU" sz="1500" b="1" dirty="0" err="1"/>
              <a:t>під</a:t>
            </a:r>
            <a:r>
              <a:rPr lang="ru-RU" sz="1500" b="1" dirty="0"/>
              <a:t> час </a:t>
            </a:r>
            <a:r>
              <a:rPr lang="ru-RU" sz="1500" b="1" dirty="0" err="1"/>
              <a:t>організації</a:t>
            </a:r>
            <a:r>
              <a:rPr lang="ru-RU" sz="1500" b="1" dirty="0"/>
              <a:t> </a:t>
            </a:r>
            <a:r>
              <a:rPr lang="ru-RU" sz="1500" b="1" dirty="0" err="1"/>
              <a:t>освітнього</a:t>
            </a:r>
            <a:r>
              <a:rPr lang="ru-RU" sz="1500" b="1" dirty="0"/>
              <a:t> </a:t>
            </a:r>
            <a:r>
              <a:rPr lang="ru-RU" sz="1500" b="1" dirty="0" err="1"/>
              <a:t>процесу</a:t>
            </a:r>
            <a:r>
              <a:rPr lang="ru-RU" sz="1500" b="1" dirty="0"/>
              <a:t> </a:t>
            </a:r>
            <a:r>
              <a:rPr lang="ru-RU" sz="1500" b="1" dirty="0" err="1"/>
              <a:t>навчальних</a:t>
            </a:r>
            <a:r>
              <a:rPr lang="ru-RU" sz="1500" b="1" dirty="0"/>
              <a:t> </a:t>
            </a:r>
            <a:r>
              <a:rPr lang="ru-RU" sz="1500" b="1" dirty="0" err="1"/>
              <a:t>планів</a:t>
            </a:r>
            <a:r>
              <a:rPr lang="ru-RU" sz="1500" b="1" dirty="0"/>
              <a:t>, </a:t>
            </a:r>
            <a:r>
              <a:rPr lang="ru-RU" sz="1500" b="1" dirty="0" err="1"/>
              <a:t>навчальних</a:t>
            </a:r>
            <a:r>
              <a:rPr lang="ru-RU" sz="1500" b="1" dirty="0"/>
              <a:t> </a:t>
            </a:r>
            <a:r>
              <a:rPr lang="ru-RU" sz="1500" b="1" dirty="0" err="1"/>
              <a:t>програм</a:t>
            </a:r>
            <a:r>
              <a:rPr lang="ru-RU" sz="1500" b="1" dirty="0"/>
              <a:t>, </a:t>
            </a:r>
            <a:r>
              <a:rPr lang="ru-RU" sz="1500" b="1" dirty="0" err="1"/>
              <a:t>підручників</a:t>
            </a:r>
            <a:r>
              <a:rPr lang="ru-RU" sz="1500" b="1" dirty="0"/>
              <a:t> та </a:t>
            </a:r>
            <a:r>
              <a:rPr lang="ru-RU" sz="1500" b="1" dirty="0" err="1"/>
              <a:t>навчально-методичних</a:t>
            </a:r>
            <a:r>
              <a:rPr lang="ru-RU" sz="1500" b="1" dirty="0"/>
              <a:t> </a:t>
            </a:r>
            <a:r>
              <a:rPr lang="ru-RU" sz="1500" b="1" dirty="0" err="1"/>
              <a:t>посібників</a:t>
            </a:r>
            <a:r>
              <a:rPr lang="ru-RU" sz="1500" b="1" dirty="0"/>
              <a:t>, </a:t>
            </a:r>
            <a:r>
              <a:rPr lang="ru-RU" sz="1500" b="1" dirty="0" err="1"/>
              <a:t>що</a:t>
            </a:r>
            <a:r>
              <a:rPr lang="ru-RU" sz="1500" b="1" dirty="0"/>
              <a:t> </a:t>
            </a:r>
            <a:r>
              <a:rPr lang="ru-RU" sz="1500" b="1" dirty="0" err="1"/>
              <a:t>мають</a:t>
            </a:r>
            <a:r>
              <a:rPr lang="ru-RU" sz="1500" b="1" dirty="0"/>
              <a:t> </a:t>
            </a:r>
            <a:r>
              <a:rPr lang="ru-RU" sz="1500" b="1" dirty="0" err="1"/>
              <a:t>відповідний</a:t>
            </a:r>
            <a:r>
              <a:rPr lang="ru-RU" sz="1500" b="1" dirty="0"/>
              <a:t> гриф </a:t>
            </a:r>
            <a:r>
              <a:rPr lang="ru-RU" sz="1500" b="1" dirty="0" err="1"/>
              <a:t>Міністерства</a:t>
            </a:r>
            <a:r>
              <a:rPr lang="ru-RU" sz="1500" b="1" dirty="0"/>
              <a:t> </a:t>
            </a:r>
            <a:r>
              <a:rPr lang="ru-RU" sz="1500" b="1" dirty="0" err="1"/>
              <a:t>освіти</a:t>
            </a:r>
            <a:r>
              <a:rPr lang="ru-RU" sz="1500" b="1" dirty="0"/>
              <a:t> і науки </a:t>
            </a:r>
            <a:r>
              <a:rPr lang="ru-RU" sz="1500" b="1" dirty="0" err="1"/>
              <a:t>України</a:t>
            </a:r>
            <a:r>
              <a:rPr lang="ru-RU" sz="1500" b="1" dirty="0"/>
              <a:t>, </a:t>
            </a:r>
            <a:r>
              <a:rPr lang="ru-RU" sz="1500" b="1" dirty="0" err="1"/>
              <a:t>позитивне</a:t>
            </a:r>
            <a:r>
              <a:rPr lang="ru-RU" sz="1500" b="1" dirty="0"/>
              <a:t> </a:t>
            </a:r>
            <a:r>
              <a:rPr lang="ru-RU" sz="1500" b="1" dirty="0" err="1"/>
              <a:t>рішення</a:t>
            </a:r>
            <a:r>
              <a:rPr lang="ru-RU" sz="1500" b="1" dirty="0"/>
              <a:t> </a:t>
            </a:r>
            <a:r>
              <a:rPr lang="ru-RU" sz="1500" b="1" dirty="0" err="1"/>
              <a:t>Колегії</a:t>
            </a:r>
            <a:r>
              <a:rPr lang="ru-RU" sz="1500" b="1" dirty="0"/>
              <a:t> </a:t>
            </a:r>
            <a:r>
              <a:rPr lang="ru-RU" sz="1500" b="1" dirty="0" err="1"/>
              <a:t>Міністерства</a:t>
            </a:r>
            <a:r>
              <a:rPr lang="ru-RU" sz="1500" b="1" dirty="0"/>
              <a:t> </a:t>
            </a:r>
            <a:r>
              <a:rPr lang="ru-RU" sz="1500" b="1" dirty="0" err="1"/>
              <a:t>освіти</a:t>
            </a:r>
            <a:r>
              <a:rPr lang="ru-RU" sz="1500" b="1" dirty="0"/>
              <a:t> і науки </a:t>
            </a:r>
            <a:r>
              <a:rPr lang="ru-RU" sz="1500" b="1" dirty="0" err="1"/>
              <a:t>України</a:t>
            </a:r>
            <a:r>
              <a:rPr lang="ru-RU" sz="1500" b="1" dirty="0"/>
              <a:t>.</a:t>
            </a:r>
          </a:p>
          <a:p>
            <a:pPr marL="0" indent="0">
              <a:buNone/>
            </a:pPr>
            <a:r>
              <a:rPr lang="ru-RU" sz="1500" b="1" dirty="0" smtClean="0"/>
              <a:t>10.</a:t>
            </a:r>
            <a:r>
              <a:rPr lang="ru-RU" sz="1500" b="1" dirty="0"/>
              <a:t>	 </a:t>
            </a:r>
            <a:r>
              <a:rPr lang="ru-RU" sz="1500" b="1" dirty="0" err="1"/>
              <a:t>Атестація</a:t>
            </a:r>
            <a:r>
              <a:rPr lang="ru-RU" sz="1500" b="1" dirty="0"/>
              <a:t> та </a:t>
            </a:r>
            <a:r>
              <a:rPr lang="ru-RU" sz="1500" b="1" dirty="0" err="1"/>
              <a:t>проходження</a:t>
            </a:r>
            <a:r>
              <a:rPr lang="ru-RU" sz="1500" b="1" dirty="0"/>
              <a:t> </a:t>
            </a:r>
            <a:r>
              <a:rPr lang="ru-RU" sz="1500" b="1" dirty="0" err="1"/>
              <a:t>курсів</a:t>
            </a:r>
            <a:r>
              <a:rPr lang="ru-RU" sz="1500" b="1" dirty="0"/>
              <a:t> </a:t>
            </a:r>
            <a:r>
              <a:rPr lang="ru-RU" sz="1500" b="1" dirty="0" err="1"/>
              <a:t>підвищення</a:t>
            </a:r>
            <a:r>
              <a:rPr lang="ru-RU" sz="1500" b="1" dirty="0"/>
              <a:t> </a:t>
            </a:r>
            <a:r>
              <a:rPr lang="ru-RU" sz="1500" b="1" dirty="0" err="1"/>
              <a:t>кваліфікації</a:t>
            </a:r>
            <a:r>
              <a:rPr lang="ru-RU" sz="1500" b="1" dirty="0"/>
              <a:t>.</a:t>
            </a:r>
          </a:p>
          <a:p>
            <a:pPr marL="0" indent="0">
              <a:buNone/>
            </a:pPr>
            <a:r>
              <a:rPr lang="ru-RU" sz="1500" b="1" dirty="0" smtClean="0"/>
              <a:t>11.</a:t>
            </a:r>
            <a:r>
              <a:rPr lang="ru-RU" sz="1500" b="1" dirty="0"/>
              <a:t>	 Організація </a:t>
            </a:r>
            <a:r>
              <a:rPr lang="ru-RU" sz="1500" b="1" dirty="0" err="1"/>
              <a:t>роботи</a:t>
            </a:r>
            <a:r>
              <a:rPr lang="ru-RU" sz="1500" b="1" dirty="0"/>
              <a:t> з </a:t>
            </a:r>
            <a:r>
              <a:rPr lang="ru-RU" sz="1500" b="1" dirty="0" err="1"/>
              <a:t>охорони</a:t>
            </a:r>
            <a:r>
              <a:rPr lang="ru-RU" sz="1500" b="1" dirty="0"/>
              <a:t> </a:t>
            </a:r>
            <a:r>
              <a:rPr lang="ru-RU" sz="1500" b="1" dirty="0" err="1"/>
              <a:t>праці</a:t>
            </a:r>
            <a:r>
              <a:rPr lang="ru-RU" sz="1500" b="1" dirty="0"/>
              <a:t> та </a:t>
            </a:r>
            <a:r>
              <a:rPr lang="ru-RU" sz="1500" b="1" dirty="0" err="1"/>
              <a:t>безпеки</a:t>
            </a:r>
            <a:r>
              <a:rPr lang="ru-RU" sz="1500" b="1" dirty="0"/>
              <a:t> </a:t>
            </a:r>
            <a:r>
              <a:rPr lang="ru-RU" sz="1500" b="1" dirty="0" err="1"/>
              <a:t>життєдіяльності</a:t>
            </a:r>
            <a:r>
              <a:rPr lang="ru-RU" sz="1500" b="1" dirty="0"/>
              <a:t> </a:t>
            </a:r>
            <a:r>
              <a:rPr lang="ru-RU" sz="1500" b="1" dirty="0" err="1"/>
              <a:t>учасників</a:t>
            </a:r>
            <a:r>
              <a:rPr lang="ru-RU" sz="1500" b="1" dirty="0"/>
              <a:t> </a:t>
            </a:r>
            <a:r>
              <a:rPr lang="ru-RU" sz="1500" b="1" dirty="0" err="1"/>
              <a:t>освітнього</a:t>
            </a:r>
            <a:r>
              <a:rPr lang="ru-RU" sz="1500" b="1" dirty="0"/>
              <a:t>  </a:t>
            </a:r>
            <a:r>
              <a:rPr lang="ru-RU" sz="1500" b="1" dirty="0" err="1"/>
              <a:t>процесу</a:t>
            </a:r>
            <a:r>
              <a:rPr lang="ru-RU" sz="1500" b="1" dirty="0"/>
              <a:t>.</a:t>
            </a:r>
          </a:p>
          <a:p>
            <a:pPr marL="0" indent="0">
              <a:buNone/>
            </a:pPr>
            <a:r>
              <a:rPr lang="ru-RU" sz="1500" b="1" dirty="0" smtClean="0"/>
              <a:t>12.</a:t>
            </a:r>
            <a:r>
              <a:rPr lang="ru-RU" sz="1500" b="1" dirty="0"/>
              <a:t>	</a:t>
            </a:r>
            <a:r>
              <a:rPr lang="ru-RU" sz="1500" b="1"/>
              <a:t> </a:t>
            </a:r>
            <a:r>
              <a:rPr lang="ru-RU" sz="1500" b="1" smtClean="0"/>
              <a:t>Про схвалення  </a:t>
            </a:r>
            <a:r>
              <a:rPr lang="ru-RU" sz="1500" b="1" dirty="0"/>
              <a:t>плану </a:t>
            </a:r>
            <a:r>
              <a:rPr lang="ru-RU" sz="1500" b="1" dirty="0" err="1"/>
              <a:t>заходів</a:t>
            </a:r>
            <a:r>
              <a:rPr lang="ru-RU" sz="1500" b="1" dirty="0"/>
              <a:t> </a:t>
            </a:r>
            <a:r>
              <a:rPr lang="ru-RU" sz="1500" b="1" dirty="0" err="1"/>
              <a:t>протидії</a:t>
            </a:r>
            <a:r>
              <a:rPr lang="ru-RU" sz="1500" b="1" dirty="0"/>
              <a:t> </a:t>
            </a:r>
            <a:r>
              <a:rPr lang="ru-RU" sz="1500" b="1" dirty="0" err="1"/>
              <a:t>булінгу</a:t>
            </a:r>
            <a:r>
              <a:rPr lang="ru-RU" sz="1500" b="1" dirty="0"/>
              <a:t> в </a:t>
            </a:r>
            <a:r>
              <a:rPr lang="ru-RU" sz="1500" b="1" dirty="0" err="1"/>
              <a:t>школі</a:t>
            </a:r>
            <a:r>
              <a:rPr lang="ru-RU" sz="1500" b="1" dirty="0"/>
              <a:t>.                                        </a:t>
            </a:r>
          </a:p>
          <a:p>
            <a:pPr marL="0" indent="0">
              <a:buNone/>
            </a:pPr>
            <a:r>
              <a:rPr lang="ru-RU" sz="1500" b="1" dirty="0" smtClean="0"/>
              <a:t>13.</a:t>
            </a:r>
            <a:r>
              <a:rPr lang="ru-RU" sz="1500" b="1" dirty="0"/>
              <a:t>	 Про </a:t>
            </a:r>
            <a:r>
              <a:rPr lang="ru-RU" sz="1500" b="1" dirty="0" err="1"/>
              <a:t>забезпечення</a:t>
            </a:r>
            <a:r>
              <a:rPr lang="ru-RU" sz="1500" b="1" dirty="0"/>
              <a:t> </a:t>
            </a:r>
            <a:r>
              <a:rPr lang="ru-RU" sz="1500" b="1" dirty="0" err="1"/>
              <a:t>виконання</a:t>
            </a:r>
            <a:r>
              <a:rPr lang="ru-RU" sz="1500" b="1" dirty="0"/>
              <a:t> </a:t>
            </a:r>
            <a:r>
              <a:rPr lang="ru-RU" sz="1500" b="1" dirty="0" err="1"/>
              <a:t>вимог</a:t>
            </a:r>
            <a:r>
              <a:rPr lang="ru-RU" sz="1500" b="1" dirty="0"/>
              <a:t> Закону </a:t>
            </a:r>
            <a:r>
              <a:rPr lang="ru-RU" sz="1500" b="1" dirty="0" err="1"/>
              <a:t>України</a:t>
            </a:r>
            <a:r>
              <a:rPr lang="ru-RU" sz="1500" b="1" dirty="0"/>
              <a:t> «Про </a:t>
            </a:r>
            <a:r>
              <a:rPr lang="ru-RU" sz="1500" b="1" dirty="0" err="1"/>
              <a:t>запобігання</a:t>
            </a:r>
            <a:r>
              <a:rPr lang="ru-RU" sz="1500" b="1" dirty="0"/>
              <a:t> </a:t>
            </a:r>
            <a:r>
              <a:rPr lang="ru-RU" sz="1500" b="1" dirty="0" err="1"/>
              <a:t>корупції</a:t>
            </a:r>
            <a:r>
              <a:rPr lang="ru-RU" sz="1500" b="1" dirty="0"/>
              <a:t>» в ЗПШ «</a:t>
            </a:r>
            <a:r>
              <a:rPr lang="ru-RU" sz="1500" b="1" dirty="0" err="1"/>
              <a:t>Еврика</a:t>
            </a:r>
            <a:r>
              <a:rPr lang="ru-RU" sz="1500" b="1" dirty="0"/>
              <a:t>».</a:t>
            </a:r>
          </a:p>
          <a:p>
            <a:pPr marL="0" indent="0">
              <a:buNone/>
            </a:pPr>
            <a:r>
              <a:rPr lang="ru-RU" sz="1500" b="1" dirty="0" smtClean="0"/>
              <a:t>14.</a:t>
            </a:r>
            <a:r>
              <a:rPr lang="ru-RU" sz="1500" b="1" dirty="0"/>
              <a:t>	 Про </a:t>
            </a:r>
            <a:r>
              <a:rPr lang="ru-RU" sz="1500" b="1" dirty="0" err="1"/>
              <a:t>оцінювання</a:t>
            </a:r>
            <a:r>
              <a:rPr lang="ru-RU" sz="1500" b="1" dirty="0"/>
              <a:t> </a:t>
            </a:r>
            <a:r>
              <a:rPr lang="ru-RU" sz="1500" b="1" dirty="0" err="1"/>
              <a:t>результатів</a:t>
            </a:r>
            <a:r>
              <a:rPr lang="ru-RU" sz="1500" b="1" dirty="0"/>
              <a:t> </a:t>
            </a:r>
            <a:r>
              <a:rPr lang="ru-RU" sz="1500" b="1" dirty="0" err="1"/>
              <a:t>навчання</a:t>
            </a:r>
            <a:r>
              <a:rPr lang="ru-RU" sz="1500" b="1" dirty="0"/>
              <a:t> </a:t>
            </a:r>
            <a:r>
              <a:rPr lang="ru-RU" sz="1500" b="1" dirty="0" err="1"/>
              <a:t>учнів</a:t>
            </a:r>
            <a:r>
              <a:rPr lang="ru-RU" sz="1500" b="1" dirty="0"/>
              <a:t> </a:t>
            </a:r>
            <a:r>
              <a:rPr lang="ru-RU" sz="1500" b="1" dirty="0" err="1"/>
              <a:t>третіх</a:t>
            </a:r>
            <a:r>
              <a:rPr lang="ru-RU" sz="1500" b="1" dirty="0"/>
              <a:t> і </a:t>
            </a:r>
            <a:r>
              <a:rPr lang="ru-RU" sz="1500" b="1" dirty="0" err="1"/>
              <a:t>четвертих</a:t>
            </a:r>
            <a:r>
              <a:rPr lang="ru-RU" sz="1500" b="1" dirty="0"/>
              <a:t> </a:t>
            </a:r>
            <a:r>
              <a:rPr lang="ru-RU" sz="1500" b="1" dirty="0" err="1"/>
              <a:t>класів</a:t>
            </a:r>
            <a:r>
              <a:rPr lang="ru-RU" sz="1500" b="1" dirty="0"/>
              <a:t> НУШ.</a:t>
            </a:r>
          </a:p>
          <a:p>
            <a:pPr marL="0" indent="0">
              <a:buNone/>
            </a:pPr>
            <a:r>
              <a:rPr lang="ru-RU" sz="1500" b="1" dirty="0" smtClean="0"/>
              <a:t>15.</a:t>
            </a:r>
            <a:r>
              <a:rPr lang="ru-RU" sz="1500" b="1" dirty="0"/>
              <a:t>	 Про </a:t>
            </a:r>
            <a:r>
              <a:rPr lang="ru-RU" sz="1500" b="1" dirty="0" err="1"/>
              <a:t>підготовку</a:t>
            </a:r>
            <a:r>
              <a:rPr lang="ru-RU" sz="1500" b="1" dirty="0"/>
              <a:t> та </a:t>
            </a:r>
            <a:r>
              <a:rPr lang="ru-RU" sz="1500" b="1" dirty="0" err="1"/>
              <a:t>проведення</a:t>
            </a:r>
            <a:r>
              <a:rPr lang="ru-RU" sz="1500" b="1" dirty="0"/>
              <a:t> у 2025-2026 </a:t>
            </a:r>
            <a:r>
              <a:rPr lang="ru-RU" sz="1500" b="1" dirty="0" err="1"/>
              <a:t>н.р</a:t>
            </a:r>
            <a:r>
              <a:rPr lang="ru-RU" sz="1500" b="1" dirty="0"/>
              <a:t>. </a:t>
            </a:r>
            <a:r>
              <a:rPr lang="ru-RU" sz="1500" b="1" dirty="0" err="1"/>
              <a:t>самооцінювання</a:t>
            </a:r>
            <a:r>
              <a:rPr lang="ru-RU" sz="1500" b="1" dirty="0"/>
              <a:t> за </a:t>
            </a:r>
            <a:r>
              <a:rPr lang="ru-RU" sz="1500" b="1" dirty="0" err="1"/>
              <a:t>напрямом</a:t>
            </a:r>
            <a:r>
              <a:rPr lang="ru-RU" sz="1500" b="1" dirty="0"/>
              <a:t> </a:t>
            </a:r>
          </a:p>
          <a:p>
            <a:pPr marL="0" indent="0">
              <a:buNone/>
            </a:pPr>
            <a:r>
              <a:rPr lang="ru-RU" sz="1500" b="1" dirty="0"/>
              <a:t> «</a:t>
            </a:r>
            <a:r>
              <a:rPr lang="ru-RU" sz="1500" b="1" dirty="0" err="1"/>
              <a:t>Здобувачі</a:t>
            </a:r>
            <a:r>
              <a:rPr lang="ru-RU" sz="1500" b="1" dirty="0"/>
              <a:t> </a:t>
            </a:r>
            <a:r>
              <a:rPr lang="ru-RU" sz="1500" b="1" dirty="0" err="1"/>
              <a:t>дошкільної</a:t>
            </a:r>
            <a:r>
              <a:rPr lang="ru-RU" sz="1500" b="1" dirty="0"/>
              <a:t> </a:t>
            </a:r>
            <a:r>
              <a:rPr lang="ru-RU" sz="1500" b="1" dirty="0" err="1"/>
              <a:t>освіти</a:t>
            </a:r>
            <a:r>
              <a:rPr lang="ru-RU" sz="1500" b="1" dirty="0"/>
              <a:t>. </a:t>
            </a:r>
            <a:r>
              <a:rPr lang="ru-RU" sz="1500" b="1" dirty="0" err="1"/>
              <a:t>Забезпечення</a:t>
            </a:r>
            <a:r>
              <a:rPr lang="ru-RU" sz="1500" b="1" dirty="0"/>
              <a:t> </a:t>
            </a:r>
            <a:r>
              <a:rPr lang="ru-RU" sz="1500" b="1" dirty="0" err="1"/>
              <a:t>всебічного</a:t>
            </a:r>
            <a:r>
              <a:rPr lang="ru-RU" sz="1500" b="1" dirty="0"/>
              <a:t> </a:t>
            </a:r>
            <a:r>
              <a:rPr lang="ru-RU" sz="1500" b="1" dirty="0" err="1"/>
              <a:t>розвитку</a:t>
            </a:r>
            <a:r>
              <a:rPr lang="ru-RU" sz="1500" b="1" dirty="0"/>
              <a:t> </a:t>
            </a:r>
            <a:r>
              <a:rPr lang="ru-RU" sz="1500" b="1" dirty="0" err="1"/>
              <a:t>дитини</a:t>
            </a:r>
            <a:r>
              <a:rPr lang="ru-RU" sz="1500" b="1" dirty="0"/>
              <a:t> </a:t>
            </a:r>
            <a:r>
              <a:rPr lang="ru-RU" sz="1500" b="1" dirty="0" err="1"/>
              <a:t>дошкільного</a:t>
            </a:r>
            <a:r>
              <a:rPr lang="ru-RU" sz="1500" b="1" dirty="0"/>
              <a:t> </a:t>
            </a:r>
            <a:r>
              <a:rPr lang="ru-RU" sz="1500" b="1" dirty="0" err="1"/>
              <a:t>віку</a:t>
            </a:r>
            <a:r>
              <a:rPr lang="ru-RU" sz="1500" b="1" dirty="0"/>
              <a:t>, </a:t>
            </a:r>
            <a:r>
              <a:rPr lang="ru-RU" sz="1500" b="1" dirty="0" err="1"/>
              <a:t>набуття</a:t>
            </a:r>
            <a:r>
              <a:rPr lang="ru-RU" sz="1500" b="1" dirty="0"/>
              <a:t> нею </a:t>
            </a:r>
            <a:r>
              <a:rPr lang="ru-RU" sz="1500" b="1" dirty="0" err="1"/>
              <a:t>життєвого</a:t>
            </a:r>
            <a:r>
              <a:rPr lang="ru-RU" sz="1500" b="1" dirty="0"/>
              <a:t> </a:t>
            </a:r>
            <a:r>
              <a:rPr lang="ru-RU" sz="1500" b="1" dirty="0" err="1"/>
              <a:t>соціального</a:t>
            </a:r>
            <a:r>
              <a:rPr lang="ru-RU" sz="1500" b="1" dirty="0"/>
              <a:t> </a:t>
            </a:r>
            <a:r>
              <a:rPr lang="ru-RU" sz="1500" b="1" dirty="0" err="1"/>
              <a:t>досвіду</a:t>
            </a:r>
            <a:r>
              <a:rPr lang="ru-RU" sz="1500" b="1" dirty="0"/>
              <a:t>».</a:t>
            </a:r>
          </a:p>
          <a:p>
            <a:pPr marL="0" indent="0">
              <a:buNone/>
            </a:pPr>
            <a:r>
              <a:rPr lang="ru-RU" sz="1500" b="1" dirty="0" smtClean="0"/>
              <a:t> 16. </a:t>
            </a:r>
            <a:r>
              <a:rPr lang="ru-RU" sz="1500" b="1" dirty="0"/>
              <a:t>Про </a:t>
            </a:r>
            <a:r>
              <a:rPr lang="ru-RU" sz="1500" b="1" dirty="0" err="1"/>
              <a:t>затвердження</a:t>
            </a:r>
            <a:r>
              <a:rPr lang="ru-RU" sz="1500" b="1" dirty="0"/>
              <a:t> </a:t>
            </a:r>
            <a:r>
              <a:rPr lang="ru-RU" sz="1500" b="1" dirty="0" err="1"/>
              <a:t>сертифікатів</a:t>
            </a:r>
            <a:r>
              <a:rPr lang="ru-RU" sz="1500" b="1" dirty="0"/>
              <a:t> </a:t>
            </a:r>
            <a:r>
              <a:rPr lang="ru-RU" sz="1500" b="1" dirty="0" err="1"/>
              <a:t>педагогічних</a:t>
            </a:r>
            <a:r>
              <a:rPr lang="ru-RU" sz="1500" b="1" dirty="0"/>
              <a:t> </a:t>
            </a:r>
            <a:r>
              <a:rPr lang="ru-RU" sz="1500" b="1" dirty="0" err="1"/>
              <a:t>працівників</a:t>
            </a:r>
            <a:r>
              <a:rPr lang="ru-RU" sz="1500" b="1" dirty="0"/>
              <a:t> ЗПШ «</a:t>
            </a:r>
            <a:r>
              <a:rPr lang="ru-RU" sz="1500" b="1" dirty="0" err="1"/>
              <a:t>Еврика</a:t>
            </a:r>
            <a:r>
              <a:rPr lang="ru-RU" sz="1500" b="1" dirty="0"/>
              <a:t>».	</a:t>
            </a:r>
            <a:r>
              <a:rPr lang="uk-UA" sz="1500" b="1" dirty="0" smtClean="0"/>
              <a:t> </a:t>
            </a:r>
            <a:endParaRPr lang="ru-RU" sz="1500" b="1" dirty="0"/>
          </a:p>
          <a:p>
            <a:pPr marL="0" indent="0">
              <a:buNone/>
            </a:pPr>
            <a:r>
              <a:rPr lang="ru-RU" sz="1500" b="1" dirty="0"/>
              <a:t>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Черга  </a:t>
            </a:r>
            <a:r>
              <a:rPr lang="ru-RU" sz="3600" dirty="0" err="1"/>
              <a:t>денна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682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</a:t>
            </a:r>
            <a:r>
              <a:rPr lang="ru-RU" sz="3600" b="1" dirty="0" smtClean="0"/>
              <a:t>Структура </a:t>
            </a:r>
            <a:r>
              <a:rPr lang="ru-RU" sz="3600" b="1" dirty="0" err="1" smtClean="0"/>
              <a:t>навчального</a:t>
            </a:r>
            <a:r>
              <a:rPr lang="ru-RU" sz="3600" b="1" dirty="0" smtClean="0"/>
              <a:t> року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 2025/2026 </a:t>
            </a:r>
            <a:endParaRPr lang="en-US" sz="36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І семестр – 1 </a:t>
            </a:r>
            <a:r>
              <a:rPr lang="ru-RU" sz="2400" b="1" dirty="0" err="1"/>
              <a:t>вересня</a:t>
            </a:r>
            <a:r>
              <a:rPr lang="ru-RU" sz="2400" b="1" dirty="0"/>
              <a:t> - </a:t>
            </a:r>
            <a:r>
              <a:rPr lang="ru-RU" sz="2400" b="1" dirty="0" smtClean="0"/>
              <a:t>26 </a:t>
            </a:r>
            <a:r>
              <a:rPr lang="ru-RU" sz="2400" b="1" dirty="0" err="1"/>
              <a:t>грудня</a:t>
            </a:r>
            <a:r>
              <a:rPr lang="ru-RU" sz="2400" b="1" dirty="0"/>
              <a:t> </a:t>
            </a:r>
            <a:r>
              <a:rPr lang="ru-RU" sz="2400" b="1" dirty="0" smtClean="0"/>
              <a:t>2025 </a:t>
            </a:r>
            <a:r>
              <a:rPr lang="ru-RU" sz="2400" b="1" dirty="0"/>
              <a:t>року,</a:t>
            </a:r>
          </a:p>
          <a:p>
            <a:pPr marL="0" indent="0">
              <a:buNone/>
            </a:pPr>
            <a:r>
              <a:rPr lang="ru-RU" sz="2400" b="1" dirty="0"/>
              <a:t>ІІ семестр –</a:t>
            </a:r>
            <a:r>
              <a:rPr lang="ru-RU" sz="2400" b="1" dirty="0" smtClean="0"/>
              <a:t>12 </a:t>
            </a:r>
            <a:r>
              <a:rPr lang="ru-RU" sz="2400" b="1" dirty="0" err="1"/>
              <a:t>січня</a:t>
            </a:r>
            <a:r>
              <a:rPr lang="ru-RU" sz="2400" b="1" dirty="0"/>
              <a:t> - </a:t>
            </a:r>
            <a:r>
              <a:rPr lang="ru-RU" sz="2400" b="1" dirty="0" smtClean="0"/>
              <a:t>29 </a:t>
            </a:r>
            <a:r>
              <a:rPr lang="ru-RU" sz="2400" b="1" dirty="0" err="1"/>
              <a:t>травня</a:t>
            </a:r>
            <a:r>
              <a:rPr lang="ru-RU" sz="2400" b="1" dirty="0"/>
              <a:t> </a:t>
            </a:r>
            <a:r>
              <a:rPr lang="ru-RU" sz="2400" b="1" dirty="0" smtClean="0"/>
              <a:t>2026 </a:t>
            </a:r>
            <a:r>
              <a:rPr lang="ru-RU" sz="2400" b="1" dirty="0"/>
              <a:t>року.</a:t>
            </a:r>
          </a:p>
          <a:p>
            <a:pPr marL="0" indent="0">
              <a:buNone/>
            </a:pPr>
            <a:r>
              <a:rPr lang="ru-RU" sz="2400" b="1" dirty="0" err="1"/>
              <a:t>Упродовж</a:t>
            </a:r>
            <a:r>
              <a:rPr lang="ru-RU" sz="2400" b="1" dirty="0"/>
              <a:t> </a:t>
            </a:r>
            <a:r>
              <a:rPr lang="ru-RU" sz="2400" b="1" dirty="0" err="1"/>
              <a:t>навчального</a:t>
            </a:r>
            <a:r>
              <a:rPr lang="ru-RU" sz="2400" b="1" dirty="0"/>
              <a:t> року для </a:t>
            </a:r>
            <a:r>
              <a:rPr lang="ru-RU" sz="2400" b="1" dirty="0" err="1"/>
              <a:t>учнів</a:t>
            </a:r>
            <a:r>
              <a:rPr lang="ru-RU" sz="2400" b="1" dirty="0"/>
              <a:t> </a:t>
            </a:r>
            <a:r>
              <a:rPr lang="ru-RU" sz="2400" b="1" dirty="0" err="1"/>
              <a:t>проводяться</a:t>
            </a:r>
            <a:r>
              <a:rPr lang="ru-RU" sz="2400" b="1" dirty="0"/>
              <a:t> </a:t>
            </a:r>
            <a:r>
              <a:rPr lang="ru-RU" sz="2400" b="1" dirty="0" err="1"/>
              <a:t>канікули</a:t>
            </a:r>
            <a:r>
              <a:rPr lang="ru-RU" sz="2400" b="1" dirty="0"/>
              <a:t>: </a:t>
            </a:r>
          </a:p>
          <a:p>
            <a:pPr marL="0" indent="0">
              <a:buNone/>
            </a:pPr>
            <a:r>
              <a:rPr lang="ru-RU" sz="2400" b="1" dirty="0" err="1"/>
              <a:t>осінні</a:t>
            </a:r>
            <a:r>
              <a:rPr lang="ru-RU" sz="2400" b="1" dirty="0"/>
              <a:t> –  </a:t>
            </a:r>
            <a:r>
              <a:rPr lang="ru-RU" sz="2400" b="1" dirty="0" smtClean="0"/>
              <a:t>27.10.2025 </a:t>
            </a:r>
            <a:r>
              <a:rPr lang="ru-RU" sz="2400" b="1" dirty="0"/>
              <a:t>- </a:t>
            </a:r>
            <a:r>
              <a:rPr lang="ru-RU" sz="2400" b="1" dirty="0" smtClean="0"/>
              <a:t>31.10.2025 </a:t>
            </a:r>
            <a:r>
              <a:rPr lang="ru-RU" sz="2400" b="1" dirty="0"/>
              <a:t>(початок занять </a:t>
            </a:r>
            <a:r>
              <a:rPr lang="ru-RU" sz="2400" b="1" dirty="0" smtClean="0"/>
              <a:t>03.11.2025)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err="1"/>
              <a:t>зимові</a:t>
            </a:r>
            <a:r>
              <a:rPr lang="ru-RU" sz="2400" b="1" dirty="0"/>
              <a:t> – </a:t>
            </a:r>
            <a:r>
              <a:rPr lang="ru-RU" sz="2400" b="1" dirty="0" smtClean="0"/>
              <a:t>29.12.2025 </a:t>
            </a:r>
            <a:r>
              <a:rPr lang="ru-RU" sz="2400" b="1" dirty="0"/>
              <a:t>- </a:t>
            </a:r>
            <a:r>
              <a:rPr lang="ru-RU" sz="2400" b="1" dirty="0" smtClean="0"/>
              <a:t>09.01.2026 </a:t>
            </a:r>
            <a:r>
              <a:rPr lang="ru-RU" sz="2400" b="1" dirty="0"/>
              <a:t>(початок занять </a:t>
            </a:r>
            <a:r>
              <a:rPr lang="ru-RU" sz="2400" b="1" dirty="0" smtClean="0"/>
              <a:t>12.01.2026)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err="1"/>
              <a:t>весняні</a:t>
            </a:r>
            <a:r>
              <a:rPr lang="ru-RU" sz="2400" b="1" dirty="0"/>
              <a:t> – </a:t>
            </a:r>
            <a:r>
              <a:rPr lang="ru-RU" sz="2400" b="1" dirty="0" smtClean="0"/>
              <a:t>23.03.2026 </a:t>
            </a:r>
            <a:r>
              <a:rPr lang="ru-RU" sz="2400" b="1" dirty="0"/>
              <a:t>- </a:t>
            </a:r>
            <a:r>
              <a:rPr lang="ru-RU" sz="2400" b="1" dirty="0" smtClean="0"/>
              <a:t>29.03.2026 </a:t>
            </a:r>
            <a:r>
              <a:rPr lang="ru-RU" sz="2400" b="1" dirty="0"/>
              <a:t>(початок занять </a:t>
            </a:r>
            <a:r>
              <a:rPr lang="ru-RU" sz="2400" b="1" dirty="0" smtClean="0"/>
              <a:t>30.03.2026)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Початок занять – о 8:30 год.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39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ПРОЕКТ  РІШЕННЯ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1"/>
            <a:ext cx="6552728" cy="33123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/>
              <a:t>Обрання</a:t>
            </a:r>
            <a:r>
              <a:rPr lang="ru-RU" dirty="0" smtClean="0"/>
              <a:t> </a:t>
            </a:r>
            <a:r>
              <a:rPr lang="ru-RU" dirty="0"/>
              <a:t>секретаря </a:t>
            </a:r>
            <a:r>
              <a:rPr lang="ru-RU" dirty="0" err="1"/>
              <a:t>педагогічної</a:t>
            </a:r>
            <a:r>
              <a:rPr lang="ru-RU" dirty="0"/>
              <a:t> ради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Обрати секретарем </a:t>
            </a:r>
            <a:r>
              <a:rPr lang="ru-RU" dirty="0" err="1">
                <a:solidFill>
                  <a:srgbClr val="7030A0"/>
                </a:solidFill>
              </a:rPr>
              <a:t>педради</a:t>
            </a:r>
            <a:r>
              <a:rPr lang="ru-RU" dirty="0">
                <a:solidFill>
                  <a:srgbClr val="7030A0"/>
                </a:solidFill>
              </a:rPr>
              <a:t>  - Пархоменко О.Ю.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2. Аналіз </a:t>
            </a:r>
            <a:r>
              <a:rPr lang="ru-RU" sz="2800" dirty="0" err="1"/>
              <a:t>освітнього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 за 2024-2025 </a:t>
            </a:r>
            <a:r>
              <a:rPr lang="ru-RU" sz="2800" dirty="0" err="1"/>
              <a:t>н.р</a:t>
            </a:r>
            <a:r>
              <a:rPr lang="ru-RU" sz="2800" dirty="0"/>
              <a:t>. та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завдань</a:t>
            </a:r>
            <a:r>
              <a:rPr lang="ru-RU" sz="2800" dirty="0"/>
              <a:t> на </a:t>
            </a:r>
            <a:r>
              <a:rPr lang="ru-RU" sz="2800" dirty="0" err="1"/>
              <a:t>наступний</a:t>
            </a:r>
            <a:r>
              <a:rPr lang="ru-RU" sz="2800" dirty="0"/>
              <a:t> </a:t>
            </a:r>
            <a:r>
              <a:rPr lang="ru-RU" sz="2800" dirty="0" err="1"/>
              <a:t>рік</a:t>
            </a:r>
            <a:r>
              <a:rPr lang="ru-RU" sz="2800" dirty="0"/>
              <a:t>. </a:t>
            </a:r>
            <a:r>
              <a:rPr lang="ru-RU" sz="2800" dirty="0" err="1" smtClean="0"/>
              <a:t>Схвалення</a:t>
            </a:r>
            <a:r>
              <a:rPr lang="ru-RU" sz="2800" dirty="0" smtClean="0"/>
              <a:t>  </a:t>
            </a:r>
            <a:r>
              <a:rPr lang="ru-RU" sz="2800" dirty="0"/>
              <a:t>плану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школи</a:t>
            </a:r>
            <a:r>
              <a:rPr lang="ru-RU" sz="2800" dirty="0"/>
              <a:t> на 2025-2026 </a:t>
            </a:r>
            <a:r>
              <a:rPr lang="ru-RU" sz="2800" dirty="0" err="1"/>
              <a:t>н.р</a:t>
            </a:r>
            <a:r>
              <a:rPr lang="ru-RU" sz="2800" dirty="0"/>
              <a:t>. 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04865"/>
            <a:ext cx="6912768" cy="266429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2.1.Аналіз </a:t>
            </a:r>
            <a:r>
              <a:rPr lang="ru-RU" dirty="0" err="1">
                <a:solidFill>
                  <a:srgbClr val="7030A0"/>
                </a:solidFill>
              </a:rPr>
              <a:t>роботи</a:t>
            </a:r>
            <a:r>
              <a:rPr lang="ru-RU" dirty="0">
                <a:solidFill>
                  <a:srgbClr val="7030A0"/>
                </a:solidFill>
              </a:rPr>
              <a:t> за </a:t>
            </a:r>
            <a:r>
              <a:rPr lang="ru-RU" dirty="0" smtClean="0">
                <a:solidFill>
                  <a:srgbClr val="7030A0"/>
                </a:solidFill>
              </a:rPr>
              <a:t>2024-2025 </a:t>
            </a:r>
            <a:r>
              <a:rPr lang="ru-RU" dirty="0" err="1">
                <a:solidFill>
                  <a:srgbClr val="7030A0"/>
                </a:solidFill>
              </a:rPr>
              <a:t>н.р</a:t>
            </a:r>
            <a:r>
              <a:rPr lang="ru-RU" dirty="0">
                <a:solidFill>
                  <a:srgbClr val="7030A0"/>
                </a:solidFill>
              </a:rPr>
              <a:t>.   </a:t>
            </a:r>
            <a:r>
              <a:rPr lang="ru-RU" dirty="0" err="1">
                <a:solidFill>
                  <a:srgbClr val="7030A0"/>
                </a:solidFill>
              </a:rPr>
              <a:t>школи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взяти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відома</a:t>
            </a:r>
            <a:r>
              <a:rPr lang="ru-RU" dirty="0">
                <a:solidFill>
                  <a:srgbClr val="7030A0"/>
                </a:solidFill>
              </a:rPr>
              <a:t> та в роботу.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2.2. Схвалити  план </a:t>
            </a:r>
            <a:r>
              <a:rPr lang="ru-RU" dirty="0" err="1">
                <a:solidFill>
                  <a:srgbClr val="7030A0"/>
                </a:solidFill>
              </a:rPr>
              <a:t>роботи</a:t>
            </a:r>
            <a:r>
              <a:rPr lang="ru-RU" dirty="0">
                <a:solidFill>
                  <a:srgbClr val="7030A0"/>
                </a:solidFill>
              </a:rPr>
              <a:t>  </a:t>
            </a:r>
            <a:r>
              <a:rPr lang="ru-RU" dirty="0" err="1">
                <a:solidFill>
                  <a:srgbClr val="7030A0"/>
                </a:solidFill>
              </a:rPr>
              <a:t>школи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smtClean="0">
                <a:solidFill>
                  <a:srgbClr val="7030A0"/>
                </a:solidFill>
              </a:rPr>
              <a:t>2025-2026 </a:t>
            </a:r>
            <a:r>
              <a:rPr lang="ru-RU" dirty="0" err="1">
                <a:solidFill>
                  <a:srgbClr val="7030A0"/>
                </a:solidFill>
              </a:rPr>
              <a:t>н.р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880</Words>
  <Application>Microsoft Office PowerPoint</Application>
  <PresentationFormat>Экран (4:3)</PresentationFormat>
  <Paragraphs>111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ЗАПОРІЗЬКА МІСЬКА РАДА ДЕПАРТАМЕНТ ОСВІТИ І НАУКИ ПРАВОБЕРЕЖНИЙ ВІДДІЛ ОСВІТИ ЗАПОРІЗЬКА ПОЧАТКОВА ШКОЛА «ЕВРИКА»  ЗАПОРІЗЬКОЇ МІСЬКОЇ РАДИ </vt:lpstr>
      <vt:lpstr> </vt:lpstr>
      <vt:lpstr> </vt:lpstr>
      <vt:lpstr>НИЗЬКИЙ УКЛІН  ВАМ,   НАШІ ЗАХИСНИКИ</vt:lpstr>
      <vt:lpstr>ХВИЛИНА  МОВЧАННЯ</vt:lpstr>
      <vt:lpstr>Черга  денна</vt:lpstr>
      <vt:lpstr>          Структура навчального року   2025/2026 </vt:lpstr>
      <vt:lpstr>ПРОЕКТ  РІШЕННЯ</vt:lpstr>
      <vt:lpstr>2. Аналіз освітнього процесу за 2024-2025 н.р. та визначення завдань на наступний рік. Схвалення  плану роботи школи на 2025-2026 н.р.  </vt:lpstr>
      <vt:lpstr> 3. Схвалення освітньої програми  закладу на 2025-2026 н.р. </vt:lpstr>
      <vt:lpstr>4. Про вивчення стану викладання навчальних предметів у 2025-2026 н.р. </vt:lpstr>
      <vt:lpstr> Затвердження порядку організації освітнього процесу у школі, режиму роботи школи  на 2025-2026 н.р. та структури 2025-2026 н.р. Комплектування мережі 1-4 класів , дошкільних груп. </vt:lpstr>
      <vt:lpstr>6. Педагогічне навантаження педагогів на 2025-2026 н.р. </vt:lpstr>
      <vt:lpstr>7. Вимоги щодо ведення шкільної документації. Про дотримання в ЗПШ  «Еврика» вимог законодавства України щодо мовної  політики. </vt:lpstr>
      <vt:lpstr>8. Затвердження керівників творчих груп, складу методичної ради школи. </vt:lpstr>
      <vt:lpstr>9. Про використання під час організації освітнього процесу навчальних планів, навчальних програм, підручників та навчально-методичних посібників, що мають відповідний гриф Міністерства освіти і науки України, позитивне рішення Колегії Міністерства освіти і науки України. </vt:lpstr>
      <vt:lpstr> 10. Атестація та проходження курсів підвищення кваліфікації. </vt:lpstr>
      <vt:lpstr>11. Організація роботи з охорони праці та безпеки життєдіяльності учасників освітнього  процесу.</vt:lpstr>
      <vt:lpstr> 12. Про схвалення  плану заходів протидії булінгу в школі. </vt:lpstr>
      <vt:lpstr> 13. Про забезпечення виконання вимог Закону України «Про запобігання корупції» в ЗПШ «Еврика». </vt:lpstr>
      <vt:lpstr>14. Про оцінювання результатів навчання учнів третіх і четвертих класів НУШ. </vt:lpstr>
      <vt:lpstr>  15.Про підготовку та проведення у 2025-2026 н.р. самооцінювання за напрямом   «Здобувачі дошкільної освіти. Забезпечення всебічного розвитку дитини дошкільного віку, набуття нею життєвого соціального досвіду». </vt:lpstr>
      <vt:lpstr>16. Про затвердження сертифікатів педагогічних працівників ЗПШ «Еврика».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50</cp:revision>
  <dcterms:created xsi:type="dcterms:W3CDTF">2015-04-14T17:00:55Z</dcterms:created>
  <dcterms:modified xsi:type="dcterms:W3CDTF">2025-08-28T08:41:29Z</dcterms:modified>
</cp:coreProperties>
</file>