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</p:sldIdLst>
  <p:sldSz cx="18288000" cy="10287000"/>
  <p:notesSz cx="6858000" cy="9144000"/>
  <p:embeddedFontLst>
    <p:embeddedFont>
      <p:font typeface="Montserrat" panose="020B0604020202020204" charset="-52"/>
      <p:regular r:id="rId20"/>
    </p:embeddedFont>
    <p:embeddedFont>
      <p:font typeface="Lovelo Line Bold" panose="020B0604020202020204" charset="0"/>
      <p:regular r:id="rId21"/>
    </p:embeddedFont>
    <p:embeddedFont>
      <p:font typeface="Open Sauce" panose="020B0604020202020204" charset="0"/>
      <p:regular r:id="rId22"/>
    </p:embeddedFont>
    <p:embeddedFont>
      <p:font typeface="Montserrat Bold" panose="020B0604020202020204" charset="-52"/>
      <p:regular r:id="rId23"/>
    </p:embeddedFont>
    <p:embeddedFont>
      <p:font typeface="Hyperwave Two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uce Bold" panose="020B0604020202020204" charset="0"/>
      <p:regular r:id="rId29"/>
    </p:embeddedFont>
    <p:embeddedFont>
      <p:font typeface="Montaser Arabic Ultra-Bold" panose="020B0604020202020204" charset="-78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ordwall.net/uk-ua/community/%D0%B1%D0%B5%D0%B7%D0%BF%D0%B5%D0%BA%D0%B0-%D1%96-%D1%96%D0%BD%D1%82%D0%B5%D1%80%D0%BD%D0%B5%D1%82%D1%96" TargetMode="Externa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400" t="-25884" r="-87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2071988" cy="10287000"/>
            <a:chOff x="0" y="0"/>
            <a:chExt cx="317945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9454" cy="2709333"/>
            </a:xfrm>
            <a:custGeom>
              <a:avLst/>
              <a:gdLst/>
              <a:ahLst/>
              <a:cxnLst/>
              <a:rect l="l" t="t" r="r" b="b"/>
              <a:pathLst>
                <a:path w="3179454" h="2709333">
                  <a:moveTo>
                    <a:pt x="0" y="0"/>
                  </a:moveTo>
                  <a:lnTo>
                    <a:pt x="3179454" y="0"/>
                  </a:lnTo>
                  <a:lnTo>
                    <a:pt x="31794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33333">
                  <a:srgbClr val="000000">
                    <a:alpha val="100000"/>
                  </a:srgbClr>
                </a:gs>
                <a:gs pos="66667">
                  <a:srgbClr val="000000">
                    <a:alpha val="825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179454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06077" y="7443744"/>
            <a:ext cx="5290838" cy="840036"/>
            <a:chOff x="0" y="0"/>
            <a:chExt cx="2559647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59647" cy="406400"/>
            </a:xfrm>
            <a:custGeom>
              <a:avLst/>
              <a:gdLst/>
              <a:ahLst/>
              <a:cxnLst/>
              <a:rect l="l" t="t" r="r" b="b"/>
              <a:pathLst>
                <a:path w="2559647" h="406400">
                  <a:moveTo>
                    <a:pt x="2356447" y="0"/>
                  </a:moveTo>
                  <a:cubicBezTo>
                    <a:pt x="2468671" y="0"/>
                    <a:pt x="2559647" y="90976"/>
                    <a:pt x="2559647" y="203200"/>
                  </a:cubicBezTo>
                  <a:cubicBezTo>
                    <a:pt x="2559647" y="315424"/>
                    <a:pt x="2468671" y="406400"/>
                    <a:pt x="23564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32">
                    <a:alpha val="100000"/>
                  </a:srgbClr>
                </a:gs>
                <a:gs pos="100000">
                  <a:srgbClr val="00B1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596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37596" y="7443744"/>
            <a:ext cx="3483091" cy="840036"/>
            <a:chOff x="0" y="0"/>
            <a:chExt cx="168508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85080" cy="406400"/>
            </a:xfrm>
            <a:custGeom>
              <a:avLst/>
              <a:gdLst/>
              <a:ahLst/>
              <a:cxnLst/>
              <a:rect l="l" t="t" r="r" b="b"/>
              <a:pathLst>
                <a:path w="1685080" h="406400">
                  <a:moveTo>
                    <a:pt x="1481880" y="0"/>
                  </a:moveTo>
                  <a:cubicBezTo>
                    <a:pt x="1594104" y="0"/>
                    <a:pt x="1685080" y="90976"/>
                    <a:pt x="1685080" y="203200"/>
                  </a:cubicBezTo>
                  <a:cubicBezTo>
                    <a:pt x="1685080" y="315424"/>
                    <a:pt x="1594104" y="406400"/>
                    <a:pt x="14818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2832">
                    <a:alpha val="100000"/>
                  </a:srgbClr>
                </a:gs>
                <a:gs pos="100000">
                  <a:srgbClr val="00B1C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850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37596" y="1028700"/>
            <a:ext cx="683116" cy="695283"/>
          </a:xfrm>
          <a:custGeom>
            <a:avLst/>
            <a:gdLst/>
            <a:ahLst/>
            <a:cxnLst/>
            <a:rect l="l" t="t" r="r" b="b"/>
            <a:pathLst>
              <a:path w="683116" h="695283">
                <a:moveTo>
                  <a:pt x="0" y="0"/>
                </a:moveTo>
                <a:lnTo>
                  <a:pt x="683116" y="0"/>
                </a:lnTo>
                <a:lnTo>
                  <a:pt x="683116" y="695283"/>
                </a:lnTo>
                <a:lnTo>
                  <a:pt x="0" y="695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32600" y="8721930"/>
            <a:ext cx="5138677" cy="4419262"/>
          </a:xfrm>
          <a:custGeom>
            <a:avLst/>
            <a:gdLst/>
            <a:ahLst/>
            <a:cxnLst/>
            <a:rect l="l" t="t" r="r" b="b"/>
            <a:pathLst>
              <a:path w="5138677" h="4419262">
                <a:moveTo>
                  <a:pt x="0" y="0"/>
                </a:moveTo>
                <a:lnTo>
                  <a:pt x="5138677" y="0"/>
                </a:lnTo>
                <a:lnTo>
                  <a:pt x="5138677" y="4419262"/>
                </a:lnTo>
                <a:lnTo>
                  <a:pt x="0" y="44192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759952" y="7835633"/>
            <a:ext cx="4836963" cy="846468"/>
          </a:xfrm>
          <a:custGeom>
            <a:avLst/>
            <a:gdLst/>
            <a:ahLst/>
            <a:cxnLst/>
            <a:rect l="l" t="t" r="r" b="b"/>
            <a:pathLst>
              <a:path w="4836963" h="846468">
                <a:moveTo>
                  <a:pt x="0" y="0"/>
                </a:moveTo>
                <a:lnTo>
                  <a:pt x="4836962" y="0"/>
                </a:lnTo>
                <a:lnTo>
                  <a:pt x="4836962" y="846469"/>
                </a:lnTo>
                <a:lnTo>
                  <a:pt x="0" y="8464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20422" y="7177785"/>
            <a:ext cx="3039530" cy="531918"/>
          </a:xfrm>
          <a:custGeom>
            <a:avLst/>
            <a:gdLst/>
            <a:ahLst/>
            <a:cxnLst/>
            <a:rect l="l" t="t" r="r" b="b"/>
            <a:pathLst>
              <a:path w="3039530" h="531918">
                <a:moveTo>
                  <a:pt x="0" y="0"/>
                </a:moveTo>
                <a:lnTo>
                  <a:pt x="3039530" y="0"/>
                </a:lnTo>
                <a:lnTo>
                  <a:pt x="3039530" y="531917"/>
                </a:lnTo>
                <a:lnTo>
                  <a:pt x="0" y="5319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75404" y="1954092"/>
            <a:ext cx="11334596" cy="353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5"/>
              </a:lnSpc>
            </a:pPr>
            <a:r>
              <a:rPr lang="en-US" sz="4925" b="1">
                <a:solidFill>
                  <a:srgbClr val="FFFFFF"/>
                </a:solidFill>
                <a:latin typeface="Montaser Arabic Ultra-Bold"/>
                <a:ea typeface="Montaser Arabic Ultra-Bold"/>
                <a:cs typeface="Montaser Arabic Ultra-Bold"/>
                <a:sym typeface="Montaser Arabic Ultra-Bold"/>
              </a:rPr>
              <a:t>Чи може початкова школа стати тією “парасолькою”, що захищає учнів від шкідливого інформаційного впливу? Як саме?</a:t>
            </a:r>
          </a:p>
          <a:p>
            <a:pPr algn="l">
              <a:lnSpc>
                <a:spcPts val="105"/>
              </a:lnSpc>
              <a:spcBef>
                <a:spcPct val="0"/>
              </a:spcBef>
            </a:pPr>
            <a:endParaRPr lang="en-US" sz="4925" b="1">
              <a:solidFill>
                <a:srgbClr val="FFFFFF"/>
              </a:solidFill>
              <a:latin typeface="Montaser Arabic Ultra-Bold"/>
              <a:ea typeface="Montaser Arabic Ultra-Bold"/>
              <a:cs typeface="Montaser Arabic Ultra-Bold"/>
              <a:sym typeface="Montaser Arabic Ul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37596" y="5778298"/>
            <a:ext cx="4605107" cy="43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1"/>
              </a:lnSpc>
            </a:pPr>
            <a:r>
              <a:rPr lang="en-US" sz="267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ЗПШ “Еврика”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19332" y="7628828"/>
            <a:ext cx="3324699" cy="44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7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Підготувала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58898" y="7628828"/>
            <a:ext cx="4161789" cy="44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75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Наталія Бурцева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46956" y="1189443"/>
            <a:ext cx="3789038" cy="35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8"/>
              </a:lnSpc>
            </a:pPr>
            <a:r>
              <a:rPr lang="en-US" sz="222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Початкова школа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813" y="225901"/>
            <a:ext cx="17125720" cy="1185379"/>
            <a:chOff x="0" y="0"/>
            <a:chExt cx="4510478" cy="3121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0478" cy="312199"/>
            </a:xfrm>
            <a:custGeom>
              <a:avLst/>
              <a:gdLst/>
              <a:ahLst/>
              <a:cxnLst/>
              <a:rect l="l" t="t" r="r" b="b"/>
              <a:pathLst>
                <a:path w="4510478" h="312199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304966"/>
                  </a:lnTo>
                  <a:cubicBezTo>
                    <a:pt x="4510478" y="306884"/>
                    <a:pt x="4509716" y="308724"/>
                    <a:pt x="4508359" y="310080"/>
                  </a:cubicBezTo>
                  <a:cubicBezTo>
                    <a:pt x="4507003" y="311437"/>
                    <a:pt x="4505163" y="312199"/>
                    <a:pt x="4503245" y="312199"/>
                  </a:cubicBezTo>
                  <a:lnTo>
                    <a:pt x="7233" y="312199"/>
                  </a:lnTo>
                  <a:cubicBezTo>
                    <a:pt x="5315" y="312199"/>
                    <a:pt x="3475" y="311437"/>
                    <a:pt x="2119" y="310080"/>
                  </a:cubicBezTo>
                  <a:cubicBezTo>
                    <a:pt x="762" y="308724"/>
                    <a:pt x="0" y="306884"/>
                    <a:pt x="0" y="304966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10478" cy="359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24243" y="4437729"/>
            <a:ext cx="8885344" cy="5525777"/>
            <a:chOff x="0" y="0"/>
            <a:chExt cx="11847126" cy="7367703"/>
          </a:xfrm>
        </p:grpSpPr>
        <p:pic>
          <p:nvPicPr>
            <p:cNvPr id="6" name="Picture 6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8048.367"/>
                  </p14:media>
                </p:ext>
              </p:extLst>
            </p:nvPr>
          </p:nvPicPr>
          <p:blipFill>
            <a:blip r:embed="rId4"/>
            <a:srcRect l="4775" r="4775"/>
            <a:stretch>
              <a:fillRect/>
            </a:stretch>
          </p:blipFill>
          <p:spPr>
            <a:xfrm flipH="1">
              <a:off x="0" y="0"/>
              <a:ext cx="11847126" cy="736770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86470" y="3434848"/>
            <a:ext cx="8837773" cy="1708652"/>
          </a:xfrm>
          <a:custGeom>
            <a:avLst/>
            <a:gdLst/>
            <a:ahLst/>
            <a:cxnLst/>
            <a:rect l="l" t="t" r="r" b="b"/>
            <a:pathLst>
              <a:path w="8837773" h="1708652">
                <a:moveTo>
                  <a:pt x="0" y="0"/>
                </a:moveTo>
                <a:lnTo>
                  <a:pt x="8837773" y="0"/>
                </a:lnTo>
                <a:lnTo>
                  <a:pt x="8837773" y="1708652"/>
                </a:lnTo>
                <a:lnTo>
                  <a:pt x="0" y="1708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3" b="-13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470" y="5434656"/>
            <a:ext cx="8351291" cy="1765962"/>
          </a:xfrm>
          <a:custGeom>
            <a:avLst/>
            <a:gdLst/>
            <a:ahLst/>
            <a:cxnLst/>
            <a:rect l="l" t="t" r="r" b="b"/>
            <a:pathLst>
              <a:path w="8351291" h="1765962">
                <a:moveTo>
                  <a:pt x="0" y="0"/>
                </a:moveTo>
                <a:lnTo>
                  <a:pt x="8351291" y="0"/>
                </a:lnTo>
                <a:lnTo>
                  <a:pt x="8351291" y="1765962"/>
                </a:lnTo>
                <a:lnTo>
                  <a:pt x="0" y="1765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4611" y="7779299"/>
            <a:ext cx="8175010" cy="1712859"/>
          </a:xfrm>
          <a:custGeom>
            <a:avLst/>
            <a:gdLst/>
            <a:ahLst/>
            <a:cxnLst/>
            <a:rect l="l" t="t" r="r" b="b"/>
            <a:pathLst>
              <a:path w="8175010" h="1712859">
                <a:moveTo>
                  <a:pt x="0" y="0"/>
                </a:moveTo>
                <a:lnTo>
                  <a:pt x="8175009" y="0"/>
                </a:lnTo>
                <a:lnTo>
                  <a:pt x="8175009" y="1712860"/>
                </a:lnTo>
                <a:lnTo>
                  <a:pt x="0" y="1712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81140" y="330676"/>
            <a:ext cx="17110393" cy="1500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5"/>
              </a:lnSpc>
            </a:pPr>
            <a:r>
              <a:rPr lang="en-US" sz="55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Практичні інструменти для вчителів і батьків</a:t>
            </a:r>
          </a:p>
          <a:p>
            <a:pPr algn="l">
              <a:lnSpc>
                <a:spcPts val="6060"/>
              </a:lnSpc>
            </a:pPr>
            <a:endParaRPr lang="en-US" sz="55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05992" y="1524586"/>
            <a:ext cx="8622681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Для ефективної реалізації програми захисту дітей від шкідливого інформаційного впливу необхідно забезпечити вчителів та батьків необхідними ресурсами.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028700"/>
            <a:ext cx="8421447" cy="8934806"/>
            <a:chOff x="0" y="0"/>
            <a:chExt cx="11228596" cy="11913075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23030"/>
                  </p14:media>
                </p:ext>
              </p:extLst>
            </p:nvPr>
          </p:nvPicPr>
          <p:blipFill>
            <a:blip r:embed="rId4"/>
            <a:srcRect l="23403" r="23403"/>
            <a:stretch>
              <a:fillRect/>
            </a:stretch>
          </p:blipFill>
          <p:spPr>
            <a:xfrm>
              <a:off x="0" y="0"/>
              <a:ext cx="11228596" cy="11913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1140" y="193558"/>
            <a:ext cx="17125720" cy="1138989"/>
            <a:chOff x="0" y="0"/>
            <a:chExt cx="4510478" cy="29998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299981"/>
            </a:xfrm>
            <a:custGeom>
              <a:avLst/>
              <a:gdLst/>
              <a:ahLst/>
              <a:cxnLst/>
              <a:rect l="l" t="t" r="r" b="b"/>
              <a:pathLst>
                <a:path w="4510478" h="299981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292748"/>
                  </a:lnTo>
                  <a:cubicBezTo>
                    <a:pt x="4510478" y="294666"/>
                    <a:pt x="4509716" y="296506"/>
                    <a:pt x="4508359" y="297862"/>
                  </a:cubicBezTo>
                  <a:cubicBezTo>
                    <a:pt x="4507003" y="299219"/>
                    <a:pt x="4505163" y="299981"/>
                    <a:pt x="4503245" y="299981"/>
                  </a:cubicBezTo>
                  <a:lnTo>
                    <a:pt x="7233" y="299981"/>
                  </a:lnTo>
                  <a:cubicBezTo>
                    <a:pt x="5315" y="299981"/>
                    <a:pt x="3475" y="299219"/>
                    <a:pt x="2119" y="297862"/>
                  </a:cubicBezTo>
                  <a:cubicBezTo>
                    <a:pt x="762" y="296506"/>
                    <a:pt x="0" y="294666"/>
                    <a:pt x="0" y="292748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347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421532" y="4587018"/>
            <a:ext cx="7704847" cy="5885541"/>
          </a:xfrm>
          <a:custGeom>
            <a:avLst/>
            <a:gdLst/>
            <a:ahLst/>
            <a:cxnLst/>
            <a:rect l="l" t="t" r="r" b="b"/>
            <a:pathLst>
              <a:path w="7704847" h="5885541">
                <a:moveTo>
                  <a:pt x="0" y="0"/>
                </a:moveTo>
                <a:lnTo>
                  <a:pt x="7704847" y="0"/>
                </a:lnTo>
                <a:lnTo>
                  <a:pt x="7704847" y="5885541"/>
                </a:lnTo>
                <a:lnTo>
                  <a:pt x="0" y="5885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50" t="-22104" b="-7452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99195" y="424498"/>
            <a:ext cx="17007665" cy="17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«Парасоля» — символ захисту дітей від інформаційних загроз</a:t>
            </a:r>
          </a:p>
          <a:p>
            <a:pPr algn="l">
              <a:lnSpc>
                <a:spcPts val="8400"/>
              </a:lnSpc>
            </a:pPr>
            <a:endParaRPr lang="en-US" sz="40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8520" y="1648954"/>
            <a:ext cx="8146024" cy="7379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4"/>
              </a:lnSpc>
            </a:pPr>
            <a:r>
              <a:rPr lang="en-US" sz="2488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Важливість відповідального ставлення дітей до власної безпеки</a:t>
            </a:r>
          </a:p>
          <a:p>
            <a:pPr algn="l">
              <a:lnSpc>
                <a:spcPts val="3484"/>
              </a:lnSpc>
            </a:pPr>
            <a:r>
              <a:rPr lang="en-US" sz="248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Ключовим аспектом є формування у дітей усвідомленого та відповідального ставлення до власної безпеки в інтернеті.</a:t>
            </a:r>
          </a:p>
          <a:p>
            <a:pPr marL="537348" lvl="1" indent="-268674" algn="l">
              <a:lnSpc>
                <a:spcPts val="3484"/>
              </a:lnSpc>
              <a:buFont typeface="Arial"/>
              <a:buChar char="•"/>
            </a:pPr>
            <a:r>
              <a:rPr lang="en-US" sz="248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Не розголошувати особисту інформацію: Навчити дітей не ділитися персональними даними з незнайомцями онлайн.</a:t>
            </a:r>
          </a:p>
          <a:p>
            <a:pPr marL="537348" lvl="1" indent="-268674" algn="l">
              <a:lnSpc>
                <a:spcPts val="3484"/>
              </a:lnSpc>
              <a:buFont typeface="Arial"/>
              <a:buChar char="•"/>
            </a:pPr>
            <a:r>
              <a:rPr lang="en-US" sz="248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Наслідки поширення контенту: Пояснити, які можуть бути наслідки необережного поширення фотографій, відео або особистих повідомлень.</a:t>
            </a:r>
          </a:p>
          <a:p>
            <a:pPr marL="537348" lvl="1" indent="-268674" algn="l">
              <a:lnSpc>
                <a:spcPts val="3484"/>
              </a:lnSpc>
              <a:buFont typeface="Arial"/>
              <a:buChar char="•"/>
            </a:pPr>
            <a:r>
              <a:rPr lang="en-US" sz="2488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Повідомляти дорослим: Заохочувати дітей звертатися до дорослих (батьків, вчителів) у разі кібербулінгу, отримання підозрілих повідомлень або виявлення інших загроз.</a:t>
            </a:r>
          </a:p>
          <a:p>
            <a:pPr algn="l">
              <a:lnSpc>
                <a:spcPts val="3064"/>
              </a:lnSpc>
            </a:pPr>
            <a:endParaRPr lang="en-US" sz="2488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028700"/>
            <a:ext cx="8421447" cy="8934806"/>
            <a:chOff x="0" y="0"/>
            <a:chExt cx="11228596" cy="11913075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23030"/>
                  </p14:media>
                </p:ext>
              </p:extLst>
            </p:nvPr>
          </p:nvPicPr>
          <p:blipFill>
            <a:blip r:embed="rId4"/>
            <a:srcRect l="23403" r="23403"/>
            <a:stretch>
              <a:fillRect/>
            </a:stretch>
          </p:blipFill>
          <p:spPr>
            <a:xfrm>
              <a:off x="0" y="0"/>
              <a:ext cx="11228596" cy="11913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1140" y="446388"/>
            <a:ext cx="17125720" cy="1324548"/>
            <a:chOff x="0" y="0"/>
            <a:chExt cx="4510478" cy="3488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348852"/>
            </a:xfrm>
            <a:custGeom>
              <a:avLst/>
              <a:gdLst/>
              <a:ahLst/>
              <a:cxnLst/>
              <a:rect l="l" t="t" r="r" b="b"/>
              <a:pathLst>
                <a:path w="4510478" h="348852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341619"/>
                  </a:lnTo>
                  <a:cubicBezTo>
                    <a:pt x="4510478" y="343537"/>
                    <a:pt x="4509716" y="345377"/>
                    <a:pt x="4508359" y="346734"/>
                  </a:cubicBezTo>
                  <a:cubicBezTo>
                    <a:pt x="4507003" y="348090"/>
                    <a:pt x="4505163" y="348852"/>
                    <a:pt x="4503245" y="348852"/>
                  </a:cubicBezTo>
                  <a:lnTo>
                    <a:pt x="7233" y="348852"/>
                  </a:lnTo>
                  <a:cubicBezTo>
                    <a:pt x="5315" y="348852"/>
                    <a:pt x="3475" y="348090"/>
                    <a:pt x="2119" y="346734"/>
                  </a:cubicBezTo>
                  <a:cubicBezTo>
                    <a:pt x="762" y="345377"/>
                    <a:pt x="0" y="343537"/>
                    <a:pt x="0" y="341619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396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723800" y="8323112"/>
            <a:ext cx="5081613" cy="1640395"/>
          </a:xfrm>
          <a:custGeom>
            <a:avLst/>
            <a:gdLst/>
            <a:ahLst/>
            <a:cxnLst/>
            <a:rect l="l" t="t" r="r" b="b"/>
            <a:pathLst>
              <a:path w="5081613" h="1640395">
                <a:moveTo>
                  <a:pt x="0" y="0"/>
                </a:moveTo>
                <a:lnTo>
                  <a:pt x="5081613" y="0"/>
                </a:lnTo>
                <a:lnTo>
                  <a:pt x="5081613" y="1640394"/>
                </a:lnTo>
                <a:lnTo>
                  <a:pt x="0" y="1640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0551" t="-193832" b="-3087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3406" y="2002050"/>
            <a:ext cx="4036576" cy="1592038"/>
          </a:xfrm>
          <a:custGeom>
            <a:avLst/>
            <a:gdLst/>
            <a:ahLst/>
            <a:cxnLst/>
            <a:rect l="l" t="t" r="r" b="b"/>
            <a:pathLst>
              <a:path w="4036576" h="1592038">
                <a:moveTo>
                  <a:pt x="0" y="0"/>
                </a:moveTo>
                <a:lnTo>
                  <a:pt x="4036576" y="0"/>
                </a:lnTo>
                <a:lnTo>
                  <a:pt x="4036576" y="1592038"/>
                </a:lnTo>
                <a:lnTo>
                  <a:pt x="0" y="1592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806" t="-30595" r="-254555" b="-20397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78406" y="8093130"/>
            <a:ext cx="4617716" cy="1870376"/>
          </a:xfrm>
          <a:custGeom>
            <a:avLst/>
            <a:gdLst/>
            <a:ahLst/>
            <a:cxnLst/>
            <a:rect l="l" t="t" r="r" b="b"/>
            <a:pathLst>
              <a:path w="4617716" h="1870376">
                <a:moveTo>
                  <a:pt x="0" y="0"/>
                </a:moveTo>
                <a:lnTo>
                  <a:pt x="4617715" y="0"/>
                </a:lnTo>
                <a:lnTo>
                  <a:pt x="4617715" y="1870376"/>
                </a:lnTo>
                <a:lnTo>
                  <a:pt x="0" y="1870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225" t="-158735" r="-222519" b="-2604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29192" y="1770936"/>
            <a:ext cx="5081613" cy="2148715"/>
          </a:xfrm>
          <a:custGeom>
            <a:avLst/>
            <a:gdLst/>
            <a:ahLst/>
            <a:cxnLst/>
            <a:rect l="l" t="t" r="r" b="b"/>
            <a:pathLst>
              <a:path w="5081613" h="2148715">
                <a:moveTo>
                  <a:pt x="0" y="0"/>
                </a:moveTo>
                <a:lnTo>
                  <a:pt x="5081613" y="0"/>
                </a:lnTo>
                <a:lnTo>
                  <a:pt x="5081613" y="2148715"/>
                </a:lnTo>
                <a:lnTo>
                  <a:pt x="0" y="214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0551" b="-14788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12417" y="580948"/>
            <a:ext cx="18185328" cy="118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Висновок: Початкова школа — надійна «парасоля» в інформаційному світі</a:t>
            </a:r>
          </a:p>
          <a:p>
            <a:pPr algn="l">
              <a:lnSpc>
                <a:spcPts val="4900"/>
              </a:lnSpc>
            </a:pPr>
            <a:endParaRPr lang="en-US" sz="33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59139" y="6178974"/>
            <a:ext cx="5216862" cy="3651803"/>
          </a:xfrm>
          <a:custGeom>
            <a:avLst/>
            <a:gdLst/>
            <a:ahLst/>
            <a:cxnLst/>
            <a:rect l="l" t="t" r="r" b="b"/>
            <a:pathLst>
              <a:path w="5216862" h="3651803">
                <a:moveTo>
                  <a:pt x="0" y="0"/>
                </a:moveTo>
                <a:lnTo>
                  <a:pt x="5216861" y="0"/>
                </a:lnTo>
                <a:lnTo>
                  <a:pt x="5216861" y="3651804"/>
                </a:lnTo>
                <a:lnTo>
                  <a:pt x="0" y="365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24697" y="4353073"/>
            <a:ext cx="5216862" cy="3651803"/>
          </a:xfrm>
          <a:custGeom>
            <a:avLst/>
            <a:gdLst/>
            <a:ahLst/>
            <a:cxnLst/>
            <a:rect l="l" t="t" r="r" b="b"/>
            <a:pathLst>
              <a:path w="5216862" h="3651803">
                <a:moveTo>
                  <a:pt x="0" y="0"/>
                </a:moveTo>
                <a:lnTo>
                  <a:pt x="5216862" y="0"/>
                </a:lnTo>
                <a:lnTo>
                  <a:pt x="5216862" y="3651803"/>
                </a:lnTo>
                <a:lnTo>
                  <a:pt x="0" y="3651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67569" y="4564321"/>
            <a:ext cx="6032136" cy="5723958"/>
          </a:xfrm>
          <a:custGeom>
            <a:avLst/>
            <a:gdLst/>
            <a:ahLst/>
            <a:cxnLst/>
            <a:rect l="l" t="t" r="r" b="b"/>
            <a:pathLst>
              <a:path w="6032136" h="5723958">
                <a:moveTo>
                  <a:pt x="0" y="0"/>
                </a:moveTo>
                <a:lnTo>
                  <a:pt x="6032136" y="0"/>
                </a:lnTo>
                <a:lnTo>
                  <a:pt x="6032136" y="5723958"/>
                </a:lnTo>
                <a:lnTo>
                  <a:pt x="0" y="5723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62" t="-41332" b="-3537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2236526"/>
            <a:ext cx="5286354" cy="7048472"/>
          </a:xfrm>
          <a:custGeom>
            <a:avLst/>
            <a:gdLst/>
            <a:ahLst/>
            <a:cxnLst/>
            <a:rect l="l" t="t" r="r" b="b"/>
            <a:pathLst>
              <a:path w="5286354" h="7048472">
                <a:moveTo>
                  <a:pt x="0" y="0"/>
                </a:moveTo>
                <a:lnTo>
                  <a:pt x="5286354" y="0"/>
                </a:lnTo>
                <a:lnTo>
                  <a:pt x="5286354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93959" y="3140011"/>
            <a:ext cx="7462092" cy="6990372"/>
          </a:xfrm>
          <a:custGeom>
            <a:avLst/>
            <a:gdLst/>
            <a:ahLst/>
            <a:cxnLst/>
            <a:rect l="l" t="t" r="r" b="b"/>
            <a:pathLst>
              <a:path w="7462092" h="6990372">
                <a:moveTo>
                  <a:pt x="0" y="0"/>
                </a:moveTo>
                <a:lnTo>
                  <a:pt x="7462092" y="0"/>
                </a:lnTo>
                <a:lnTo>
                  <a:pt x="7462092" y="6990372"/>
                </a:lnTo>
                <a:lnTo>
                  <a:pt x="0" y="6990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852" b="-64894"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42" y="40362"/>
            <a:ext cx="7109139" cy="74066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85961" y="4429273"/>
            <a:ext cx="8806111" cy="83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403" b="1" spc="204">
                <a:solidFill>
                  <a:srgbClr val="FF001B"/>
                </a:solidFill>
                <a:latin typeface="Lovelo Line Bold"/>
                <a:ea typeface="Lovelo Line Bold"/>
                <a:cs typeface="Lovelo Line Bold"/>
                <a:sym typeface="Lovelo Line Bold"/>
              </a:rPr>
              <a:t>ОНЛАЙН</a:t>
            </a:r>
          </a:p>
          <a:p>
            <a:pPr algn="ctr">
              <a:lnSpc>
                <a:spcPts val="3199"/>
              </a:lnSpc>
            </a:pPr>
            <a:r>
              <a:rPr lang="en-US" sz="3403" b="1" spc="204">
                <a:solidFill>
                  <a:srgbClr val="FF001B"/>
                </a:solidFill>
                <a:latin typeface="Lovelo Line Bold"/>
                <a:ea typeface="Lovelo Line Bold"/>
                <a:cs typeface="Lovelo Line Bold"/>
                <a:sym typeface="Lovelo Line Bold"/>
              </a:rPr>
              <a:t>СВІТ!</a:t>
            </a:r>
          </a:p>
        </p:txBody>
      </p:sp>
      <p:sp>
        <p:nvSpPr>
          <p:cNvPr id="9" name="TextBox 9"/>
          <p:cNvSpPr txBox="1"/>
          <p:nvPr/>
        </p:nvSpPr>
        <p:spPr>
          <a:xfrm rot="-2037098">
            <a:off x="10306177" y="1847007"/>
            <a:ext cx="8806111" cy="282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1"/>
              </a:lnSpc>
            </a:pPr>
            <a:r>
              <a:rPr lang="en-US" sz="2203" b="1" spc="132">
                <a:solidFill>
                  <a:srgbClr val="FF3131"/>
                </a:solidFill>
                <a:latin typeface="Lovelo Line Bold"/>
                <a:ea typeface="Lovelo Line Bold"/>
                <a:cs typeface="Lovelo Line Bold"/>
                <a:sym typeface="Lovelo Line Bold"/>
              </a:rPr>
              <a:t>КІБЕРРОЗУМНИКИ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70361" y="3363411"/>
            <a:ext cx="8806111" cy="51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7"/>
              </a:lnSpc>
            </a:pPr>
            <a:r>
              <a:rPr lang="en-US" sz="2103" b="1" spc="126">
                <a:solidFill>
                  <a:srgbClr val="FF001B"/>
                </a:solidFill>
                <a:latin typeface="Lovelo Line Bold"/>
                <a:ea typeface="Lovelo Line Bold"/>
                <a:cs typeface="Lovelo Line Bold"/>
                <a:sym typeface="Lovelo Line Bold"/>
              </a:rPr>
              <a:t>ІНТЕРНЕТ </a:t>
            </a:r>
          </a:p>
          <a:p>
            <a:pPr algn="ctr">
              <a:lnSpc>
                <a:spcPts val="1977"/>
              </a:lnSpc>
            </a:pPr>
            <a:r>
              <a:rPr lang="en-US" sz="2103" b="1" spc="126">
                <a:solidFill>
                  <a:srgbClr val="FF001B"/>
                </a:solidFill>
                <a:latin typeface="Lovelo Line Bold"/>
                <a:ea typeface="Lovelo Line Bold"/>
                <a:cs typeface="Lovelo Line Bold"/>
                <a:sym typeface="Lovelo Line Bold"/>
              </a:rPr>
              <a:t>СТЕЖКИ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4695" y="-143847"/>
            <a:ext cx="5819891" cy="60634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-502438" y="2312726"/>
            <a:ext cx="8806111" cy="83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403" b="1" spc="204">
                <a:solidFill>
                  <a:srgbClr val="FF001B"/>
                </a:solidFill>
                <a:latin typeface="Lovelo Line Bold"/>
                <a:ea typeface="Lovelo Line Bold"/>
                <a:cs typeface="Lovelo Line Bold"/>
                <a:sym typeface="Lovelo Line Bold"/>
              </a:rPr>
              <a:t>КІБЕРСВІТ БЕЗ</a:t>
            </a:r>
          </a:p>
          <a:p>
            <a:pPr algn="ctr">
              <a:lnSpc>
                <a:spcPts val="3199"/>
              </a:lnSpc>
            </a:pPr>
            <a:r>
              <a:rPr lang="en-US" sz="3403" b="1" spc="204">
                <a:solidFill>
                  <a:srgbClr val="FF001B"/>
                </a:solidFill>
                <a:latin typeface="Lovelo Line Bold"/>
                <a:ea typeface="Lovelo Line Bold"/>
                <a:cs typeface="Lovelo Line Bold"/>
                <a:sym typeface="Lovelo Line Bold"/>
              </a:rPr>
              <a:t> РИЗИКІВ!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8347" y="2374003"/>
            <a:ext cx="15006496" cy="7475843"/>
          </a:xfrm>
          <a:custGeom>
            <a:avLst/>
            <a:gdLst/>
            <a:ahLst/>
            <a:cxnLst/>
            <a:rect l="l" t="t" r="r" b="b"/>
            <a:pathLst>
              <a:path w="15006496" h="7475843">
                <a:moveTo>
                  <a:pt x="0" y="0"/>
                </a:moveTo>
                <a:lnTo>
                  <a:pt x="15006497" y="0"/>
                </a:lnTo>
                <a:lnTo>
                  <a:pt x="15006497" y="7475843"/>
                </a:lnTo>
                <a:lnTo>
                  <a:pt x="0" y="7475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41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8347" y="1245463"/>
            <a:ext cx="14856121" cy="112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4"/>
              </a:lnSpc>
            </a:pPr>
            <a:r>
              <a:rPr lang="en-US" sz="12908" spc="-890">
                <a:solidFill>
                  <a:srgbClr val="7B024D"/>
                </a:solidFill>
                <a:latin typeface="Hyperwave Two"/>
                <a:ea typeface="Hyperwave Two"/>
                <a:cs typeface="Hyperwave Two"/>
                <a:sym typeface="Hyperwave Two"/>
              </a:rPr>
              <a:t>Медіабінго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083" y="1656585"/>
            <a:ext cx="4433204" cy="8238903"/>
          </a:xfrm>
          <a:custGeom>
            <a:avLst/>
            <a:gdLst/>
            <a:ahLst/>
            <a:cxnLst/>
            <a:rect l="l" t="t" r="r" b="b"/>
            <a:pathLst>
              <a:path w="4433204" h="8238903">
                <a:moveTo>
                  <a:pt x="0" y="0"/>
                </a:moveTo>
                <a:lnTo>
                  <a:pt x="4433204" y="0"/>
                </a:lnTo>
                <a:lnTo>
                  <a:pt x="4433204" y="8238903"/>
                </a:lnTo>
                <a:lnTo>
                  <a:pt x="0" y="8238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2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95556" y="1817289"/>
            <a:ext cx="4647431" cy="8078199"/>
          </a:xfrm>
          <a:custGeom>
            <a:avLst/>
            <a:gdLst/>
            <a:ahLst/>
            <a:cxnLst/>
            <a:rect l="l" t="t" r="r" b="b"/>
            <a:pathLst>
              <a:path w="4647431" h="8078199">
                <a:moveTo>
                  <a:pt x="0" y="0"/>
                </a:moveTo>
                <a:lnTo>
                  <a:pt x="4647431" y="0"/>
                </a:lnTo>
                <a:lnTo>
                  <a:pt x="4647431" y="8078199"/>
                </a:lnTo>
                <a:lnTo>
                  <a:pt x="0" y="8078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33808" y="1728155"/>
            <a:ext cx="5213946" cy="8256467"/>
          </a:xfrm>
          <a:custGeom>
            <a:avLst/>
            <a:gdLst/>
            <a:ahLst/>
            <a:cxnLst/>
            <a:rect l="l" t="t" r="r" b="b"/>
            <a:pathLst>
              <a:path w="5213946" h="8256467">
                <a:moveTo>
                  <a:pt x="0" y="0"/>
                </a:moveTo>
                <a:lnTo>
                  <a:pt x="5213947" y="0"/>
                </a:lnTo>
                <a:lnTo>
                  <a:pt x="5213947" y="8256467"/>
                </a:lnTo>
                <a:lnTo>
                  <a:pt x="0" y="8256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305565"/>
            <a:ext cx="17638543" cy="135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3810" spc="-262">
                <a:solidFill>
                  <a:srgbClr val="FEFFFF"/>
                </a:solidFill>
                <a:latin typeface="Hyperwave Two"/>
                <a:ea typeface="Hyperwave Two"/>
                <a:cs typeface="Hyperwave Two"/>
                <a:sym typeface="Hyperwave Two"/>
              </a:rPr>
              <a:t>Що формує ? Ця вправа допомагає формувати критичне мислення, уміння аналізувати джерела інформації та робити висновки про їх достовірність.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98560" y="6333663"/>
            <a:ext cx="5216862" cy="3651803"/>
          </a:xfrm>
          <a:custGeom>
            <a:avLst/>
            <a:gdLst/>
            <a:ahLst/>
            <a:cxnLst/>
            <a:rect l="l" t="t" r="r" b="b"/>
            <a:pathLst>
              <a:path w="5216862" h="3651803">
                <a:moveTo>
                  <a:pt x="0" y="0"/>
                </a:moveTo>
                <a:lnTo>
                  <a:pt x="5216862" y="0"/>
                </a:lnTo>
                <a:lnTo>
                  <a:pt x="5216862" y="3651804"/>
                </a:lnTo>
                <a:lnTo>
                  <a:pt x="0" y="365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36793" y="341508"/>
            <a:ext cx="7571964" cy="4801992"/>
            <a:chOff x="0" y="0"/>
            <a:chExt cx="858271" cy="544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58271" cy="544299"/>
            </a:xfrm>
            <a:custGeom>
              <a:avLst/>
              <a:gdLst/>
              <a:ahLst/>
              <a:cxnLst/>
              <a:rect l="l" t="t" r="r" b="b"/>
              <a:pathLst>
                <a:path w="858271" h="544299">
                  <a:moveTo>
                    <a:pt x="782071" y="0"/>
                  </a:moveTo>
                  <a:cubicBezTo>
                    <a:pt x="820171" y="0"/>
                    <a:pt x="858271" y="25400"/>
                    <a:pt x="858271" y="63500"/>
                  </a:cubicBezTo>
                  <a:lnTo>
                    <a:pt x="858271" y="341099"/>
                  </a:lnTo>
                  <a:cubicBezTo>
                    <a:pt x="858271" y="379199"/>
                    <a:pt x="820171" y="417299"/>
                    <a:pt x="782071" y="417299"/>
                  </a:cubicBezTo>
                  <a:lnTo>
                    <a:pt x="266700" y="417299"/>
                  </a:lnTo>
                  <a:lnTo>
                    <a:pt x="127000" y="544299"/>
                  </a:lnTo>
                  <a:lnTo>
                    <a:pt x="127000" y="417299"/>
                  </a:lnTo>
                  <a:lnTo>
                    <a:pt x="76200" y="417299"/>
                  </a:lnTo>
                  <a:cubicBezTo>
                    <a:pt x="38100" y="417299"/>
                    <a:pt x="0" y="379199"/>
                    <a:pt x="0" y="341099"/>
                  </a:cubicBezTo>
                  <a:lnTo>
                    <a:pt x="0" y="63500"/>
                  </a:lnTo>
                  <a:cubicBezTo>
                    <a:pt x="0" y="25400"/>
                    <a:pt x="38100" y="0"/>
                    <a:pt x="76200" y="0"/>
                  </a:cubicBezTo>
                  <a:lnTo>
                    <a:pt x="782071" y="0"/>
                  </a:lnTo>
                  <a:close/>
                </a:path>
              </a:pathLst>
            </a:custGeom>
            <a:solidFill>
              <a:srgbClr val="01B5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3500" y="25400"/>
              <a:ext cx="731271" cy="328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26413" y="341508"/>
            <a:ext cx="5932887" cy="3137014"/>
          </a:xfrm>
          <a:custGeom>
            <a:avLst/>
            <a:gdLst/>
            <a:ahLst/>
            <a:cxnLst/>
            <a:rect l="l" t="t" r="r" b="b"/>
            <a:pathLst>
              <a:path w="5932887" h="3137014">
                <a:moveTo>
                  <a:pt x="0" y="0"/>
                </a:moveTo>
                <a:lnTo>
                  <a:pt x="5932887" y="0"/>
                </a:lnTo>
                <a:lnTo>
                  <a:pt x="5932887" y="3137014"/>
                </a:lnTo>
                <a:lnTo>
                  <a:pt x="0" y="3137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0309" y="4834435"/>
            <a:ext cx="6032136" cy="5723958"/>
          </a:xfrm>
          <a:custGeom>
            <a:avLst/>
            <a:gdLst/>
            <a:ahLst/>
            <a:cxnLst/>
            <a:rect l="l" t="t" r="r" b="b"/>
            <a:pathLst>
              <a:path w="6032136" h="5723958">
                <a:moveTo>
                  <a:pt x="0" y="0"/>
                </a:moveTo>
                <a:lnTo>
                  <a:pt x="6032136" y="0"/>
                </a:lnTo>
                <a:lnTo>
                  <a:pt x="6032136" y="5723958"/>
                </a:lnTo>
                <a:lnTo>
                  <a:pt x="0" y="5723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62" t="-41332" b="-35379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54334" y="4621349"/>
            <a:ext cx="6099512" cy="4269659"/>
          </a:xfrm>
          <a:custGeom>
            <a:avLst/>
            <a:gdLst/>
            <a:ahLst/>
            <a:cxnLst/>
            <a:rect l="l" t="t" r="r" b="b"/>
            <a:pathLst>
              <a:path w="6099512" h="4269659">
                <a:moveTo>
                  <a:pt x="0" y="0"/>
                </a:moveTo>
                <a:lnTo>
                  <a:pt x="6099512" y="0"/>
                </a:lnTo>
                <a:lnTo>
                  <a:pt x="6099512" y="4269659"/>
                </a:lnTo>
                <a:lnTo>
                  <a:pt x="0" y="4269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6316" y="1565714"/>
            <a:ext cx="6001684" cy="8002245"/>
          </a:xfrm>
          <a:custGeom>
            <a:avLst/>
            <a:gdLst/>
            <a:ahLst/>
            <a:cxnLst/>
            <a:rect l="l" t="t" r="r" b="b"/>
            <a:pathLst>
              <a:path w="6001684" h="8002245">
                <a:moveTo>
                  <a:pt x="0" y="0"/>
                </a:moveTo>
                <a:lnTo>
                  <a:pt x="6001684" y="0"/>
                </a:lnTo>
                <a:lnTo>
                  <a:pt x="6001684" y="8002245"/>
                </a:lnTo>
                <a:lnTo>
                  <a:pt x="0" y="8002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774863" y="61681"/>
            <a:ext cx="6513137" cy="3758096"/>
            <a:chOff x="0" y="0"/>
            <a:chExt cx="462216" cy="266700"/>
          </a:xfrm>
        </p:grpSpPr>
        <p:sp>
          <p:nvSpPr>
            <p:cNvPr id="5" name="Freeform 5">
              <a:hlinkClick r:id="rId4" tooltip="https://wordwall.net/uk-ua/community/%D0%B1%D0%B5%D0%B7%D0%BF%D0%B5%D0%BA%D0%B0-%D1%96-%D1%96%D0%BD%D1%82%D0%B5%D1%80%D0%BD%D0%B5%D1%82%D1%96"/>
            </p:cNvPr>
            <p:cNvSpPr/>
            <p:nvPr/>
          </p:nvSpPr>
          <p:spPr>
            <a:xfrm>
              <a:off x="0" y="0"/>
              <a:ext cx="462216" cy="266700"/>
            </a:xfrm>
            <a:custGeom>
              <a:avLst/>
              <a:gdLst/>
              <a:ahLst/>
              <a:cxnLst/>
              <a:rect l="l" t="t" r="r" b="b"/>
              <a:pathLst>
                <a:path w="462216" h="266700">
                  <a:moveTo>
                    <a:pt x="386016" y="0"/>
                  </a:moveTo>
                  <a:cubicBezTo>
                    <a:pt x="424116" y="0"/>
                    <a:pt x="462216" y="25400"/>
                    <a:pt x="462216" y="63500"/>
                  </a:cubicBezTo>
                  <a:lnTo>
                    <a:pt x="462216" y="63500"/>
                  </a:lnTo>
                  <a:cubicBezTo>
                    <a:pt x="462216" y="101600"/>
                    <a:pt x="424116" y="139700"/>
                    <a:pt x="386016" y="139700"/>
                  </a:cubicBezTo>
                  <a:lnTo>
                    <a:pt x="266700" y="139700"/>
                  </a:lnTo>
                  <a:lnTo>
                    <a:pt x="127000" y="266700"/>
                  </a:lnTo>
                  <a:lnTo>
                    <a:pt x="127000" y="139700"/>
                  </a:lnTo>
                  <a:lnTo>
                    <a:pt x="76200" y="139700"/>
                  </a:lnTo>
                  <a:cubicBezTo>
                    <a:pt x="38100" y="139700"/>
                    <a:pt x="0" y="101600"/>
                    <a:pt x="0" y="63500"/>
                  </a:cubicBezTo>
                  <a:lnTo>
                    <a:pt x="0" y="63500"/>
                  </a:lnTo>
                  <a:cubicBezTo>
                    <a:pt x="0" y="25400"/>
                    <a:pt x="38100" y="0"/>
                    <a:pt x="76200" y="0"/>
                  </a:cubicBezTo>
                  <a:lnTo>
                    <a:pt x="386016" y="0"/>
                  </a:lnTo>
                  <a:close/>
                </a:path>
              </a:pathLst>
            </a:custGeom>
            <a:solidFill>
              <a:srgbClr val="01B5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3500" y="25400"/>
              <a:ext cx="335216" cy="50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26892" y="4621349"/>
            <a:ext cx="5000596" cy="2811780"/>
          </a:xfrm>
          <a:custGeom>
            <a:avLst/>
            <a:gdLst/>
            <a:ahLst/>
            <a:cxnLst/>
            <a:rect l="l" t="t" r="r" b="b"/>
            <a:pathLst>
              <a:path w="5000596" h="2811780">
                <a:moveTo>
                  <a:pt x="0" y="0"/>
                </a:moveTo>
                <a:lnTo>
                  <a:pt x="5000596" y="0"/>
                </a:lnTo>
                <a:lnTo>
                  <a:pt x="5000596" y="2811780"/>
                </a:lnTo>
                <a:lnTo>
                  <a:pt x="0" y="2811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1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6892" y="61681"/>
            <a:ext cx="5000596" cy="4224642"/>
          </a:xfrm>
          <a:custGeom>
            <a:avLst/>
            <a:gdLst/>
            <a:ahLst/>
            <a:cxnLst/>
            <a:rect l="l" t="t" r="r" b="b"/>
            <a:pathLst>
              <a:path w="5000596" h="4224642">
                <a:moveTo>
                  <a:pt x="0" y="0"/>
                </a:moveTo>
                <a:lnTo>
                  <a:pt x="5000596" y="0"/>
                </a:lnTo>
                <a:lnTo>
                  <a:pt x="5000596" y="4224642"/>
                </a:lnTo>
                <a:lnTo>
                  <a:pt x="0" y="4224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27720" y="4175468"/>
            <a:ext cx="4726614" cy="4097191"/>
          </a:xfrm>
          <a:custGeom>
            <a:avLst/>
            <a:gdLst/>
            <a:ahLst/>
            <a:cxnLst/>
            <a:rect l="l" t="t" r="r" b="b"/>
            <a:pathLst>
              <a:path w="4726614" h="4097191">
                <a:moveTo>
                  <a:pt x="0" y="0"/>
                </a:moveTo>
                <a:lnTo>
                  <a:pt x="4726614" y="0"/>
                </a:lnTo>
                <a:lnTo>
                  <a:pt x="4726614" y="4097191"/>
                </a:lnTo>
                <a:lnTo>
                  <a:pt x="0" y="40971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7720" y="61681"/>
            <a:ext cx="4726614" cy="4003034"/>
          </a:xfrm>
          <a:custGeom>
            <a:avLst/>
            <a:gdLst/>
            <a:ahLst/>
            <a:cxnLst/>
            <a:rect l="l" t="t" r="r" b="b"/>
            <a:pathLst>
              <a:path w="4726614" h="4003034">
                <a:moveTo>
                  <a:pt x="0" y="0"/>
                </a:moveTo>
                <a:lnTo>
                  <a:pt x="4726614" y="0"/>
                </a:lnTo>
                <a:lnTo>
                  <a:pt x="4726614" y="4003034"/>
                </a:lnTo>
                <a:lnTo>
                  <a:pt x="0" y="40030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67721" y="322466"/>
            <a:ext cx="4625139" cy="1412468"/>
          </a:xfrm>
          <a:custGeom>
            <a:avLst/>
            <a:gdLst/>
            <a:ahLst/>
            <a:cxnLst/>
            <a:rect l="l" t="t" r="r" b="b"/>
            <a:pathLst>
              <a:path w="4625139" h="1412468">
                <a:moveTo>
                  <a:pt x="0" y="0"/>
                </a:moveTo>
                <a:lnTo>
                  <a:pt x="4625139" y="0"/>
                </a:lnTo>
                <a:lnTo>
                  <a:pt x="4625139" y="1412468"/>
                </a:lnTo>
                <a:lnTo>
                  <a:pt x="0" y="14124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78169" y="587997"/>
            <a:ext cx="5117638" cy="3290725"/>
            <a:chOff x="0" y="0"/>
            <a:chExt cx="888780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8780" cy="571500"/>
            </a:xfrm>
            <a:custGeom>
              <a:avLst/>
              <a:gdLst/>
              <a:ahLst/>
              <a:cxnLst/>
              <a:rect l="l" t="t" r="r" b="b"/>
              <a:pathLst>
                <a:path w="888780" h="571500">
                  <a:moveTo>
                    <a:pt x="812580" y="0"/>
                  </a:moveTo>
                  <a:cubicBezTo>
                    <a:pt x="850680" y="0"/>
                    <a:pt x="888780" y="25400"/>
                    <a:pt x="888780" y="63500"/>
                  </a:cubicBezTo>
                  <a:lnTo>
                    <a:pt x="888780" y="368300"/>
                  </a:lnTo>
                  <a:cubicBezTo>
                    <a:pt x="888780" y="406400"/>
                    <a:pt x="850680" y="444500"/>
                    <a:pt x="812580" y="444500"/>
                  </a:cubicBezTo>
                  <a:lnTo>
                    <a:pt x="266700" y="444500"/>
                  </a:lnTo>
                  <a:lnTo>
                    <a:pt x="127000" y="571500"/>
                  </a:lnTo>
                  <a:lnTo>
                    <a:pt x="127000" y="444500"/>
                  </a:lnTo>
                  <a:lnTo>
                    <a:pt x="76200" y="444500"/>
                  </a:lnTo>
                  <a:cubicBezTo>
                    <a:pt x="38100" y="444500"/>
                    <a:pt x="0" y="406400"/>
                    <a:pt x="0" y="368300"/>
                  </a:cubicBezTo>
                  <a:lnTo>
                    <a:pt x="0" y="63500"/>
                  </a:lnTo>
                  <a:cubicBezTo>
                    <a:pt x="0" y="25400"/>
                    <a:pt x="38100" y="0"/>
                    <a:pt x="76200" y="0"/>
                  </a:cubicBezTo>
                  <a:lnTo>
                    <a:pt x="812580" y="0"/>
                  </a:lnTo>
                  <a:close/>
                </a:path>
              </a:pathLst>
            </a:custGeom>
            <a:solidFill>
              <a:srgbClr val="01B5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761780" cy="355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17064" y="1511166"/>
            <a:ext cx="4439848" cy="1444387"/>
          </a:xfrm>
          <a:custGeom>
            <a:avLst/>
            <a:gdLst/>
            <a:ahLst/>
            <a:cxnLst/>
            <a:rect l="l" t="t" r="r" b="b"/>
            <a:pathLst>
              <a:path w="4439848" h="1444387">
                <a:moveTo>
                  <a:pt x="0" y="0"/>
                </a:moveTo>
                <a:lnTo>
                  <a:pt x="4439848" y="0"/>
                </a:lnTo>
                <a:lnTo>
                  <a:pt x="4439848" y="1444387"/>
                </a:lnTo>
                <a:lnTo>
                  <a:pt x="0" y="1444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69687" y="2233360"/>
            <a:ext cx="7462092" cy="6990372"/>
          </a:xfrm>
          <a:custGeom>
            <a:avLst/>
            <a:gdLst/>
            <a:ahLst/>
            <a:cxnLst/>
            <a:rect l="l" t="t" r="r" b="b"/>
            <a:pathLst>
              <a:path w="7462092" h="6990372">
                <a:moveTo>
                  <a:pt x="0" y="0"/>
                </a:moveTo>
                <a:lnTo>
                  <a:pt x="7462093" y="0"/>
                </a:lnTo>
                <a:lnTo>
                  <a:pt x="7462093" y="6990372"/>
                </a:lnTo>
                <a:lnTo>
                  <a:pt x="0" y="6990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852" b="-6489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028700"/>
            <a:ext cx="8421447" cy="8934806"/>
            <a:chOff x="0" y="0"/>
            <a:chExt cx="11228596" cy="11913075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23030"/>
                  </p14:media>
                </p:ext>
              </p:extLst>
            </p:nvPr>
          </p:nvPicPr>
          <p:blipFill>
            <a:blip r:embed="rId4"/>
            <a:srcRect l="23403" r="23403"/>
            <a:stretch>
              <a:fillRect/>
            </a:stretch>
          </p:blipFill>
          <p:spPr>
            <a:xfrm>
              <a:off x="0" y="0"/>
              <a:ext cx="11228596" cy="11913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1140" y="446388"/>
            <a:ext cx="17125720" cy="582312"/>
            <a:chOff x="0" y="0"/>
            <a:chExt cx="4510478" cy="1533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153366"/>
            </a:xfrm>
            <a:custGeom>
              <a:avLst/>
              <a:gdLst/>
              <a:ahLst/>
              <a:cxnLst/>
              <a:rect l="l" t="t" r="r" b="b"/>
              <a:pathLst>
                <a:path w="4510478" h="153366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146133"/>
                  </a:lnTo>
                  <a:cubicBezTo>
                    <a:pt x="4510478" y="148051"/>
                    <a:pt x="4509716" y="149891"/>
                    <a:pt x="4508359" y="151248"/>
                  </a:cubicBezTo>
                  <a:cubicBezTo>
                    <a:pt x="4507003" y="152604"/>
                    <a:pt x="4505163" y="153366"/>
                    <a:pt x="4503245" y="153366"/>
                  </a:cubicBezTo>
                  <a:lnTo>
                    <a:pt x="7233" y="153366"/>
                  </a:lnTo>
                  <a:cubicBezTo>
                    <a:pt x="5315" y="153366"/>
                    <a:pt x="3475" y="152604"/>
                    <a:pt x="2119" y="151248"/>
                  </a:cubicBezTo>
                  <a:cubicBezTo>
                    <a:pt x="762" y="149891"/>
                    <a:pt x="0" y="148051"/>
                    <a:pt x="0" y="146133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200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1028700"/>
            <a:ext cx="4782373" cy="5201886"/>
          </a:xfrm>
          <a:custGeom>
            <a:avLst/>
            <a:gdLst/>
            <a:ahLst/>
            <a:cxnLst/>
            <a:rect l="l" t="t" r="r" b="b"/>
            <a:pathLst>
              <a:path w="4782373" h="5201886">
                <a:moveTo>
                  <a:pt x="0" y="0"/>
                </a:moveTo>
                <a:lnTo>
                  <a:pt x="4782373" y="0"/>
                </a:lnTo>
                <a:lnTo>
                  <a:pt x="4782373" y="5201886"/>
                </a:lnTo>
                <a:lnTo>
                  <a:pt x="0" y="5201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2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97605" y="2694082"/>
            <a:ext cx="4891527" cy="3295957"/>
          </a:xfrm>
          <a:custGeom>
            <a:avLst/>
            <a:gdLst/>
            <a:ahLst/>
            <a:cxnLst/>
            <a:rect l="l" t="t" r="r" b="b"/>
            <a:pathLst>
              <a:path w="4891527" h="3295957">
                <a:moveTo>
                  <a:pt x="0" y="0"/>
                </a:moveTo>
                <a:lnTo>
                  <a:pt x="4891527" y="0"/>
                </a:lnTo>
                <a:lnTo>
                  <a:pt x="4891527" y="3295957"/>
                </a:lnTo>
                <a:lnTo>
                  <a:pt x="0" y="3295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9439" y="5704806"/>
            <a:ext cx="4926766" cy="3308140"/>
          </a:xfrm>
          <a:custGeom>
            <a:avLst/>
            <a:gdLst/>
            <a:ahLst/>
            <a:cxnLst/>
            <a:rect l="l" t="t" r="r" b="b"/>
            <a:pathLst>
              <a:path w="4926766" h="3308140">
                <a:moveTo>
                  <a:pt x="0" y="0"/>
                </a:moveTo>
                <a:lnTo>
                  <a:pt x="4926766" y="0"/>
                </a:lnTo>
                <a:lnTo>
                  <a:pt x="4926766" y="3308140"/>
                </a:lnTo>
                <a:lnTo>
                  <a:pt x="0" y="3308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82373" y="6804744"/>
            <a:ext cx="4783922" cy="3158762"/>
          </a:xfrm>
          <a:custGeom>
            <a:avLst/>
            <a:gdLst/>
            <a:ahLst/>
            <a:cxnLst/>
            <a:rect l="l" t="t" r="r" b="b"/>
            <a:pathLst>
              <a:path w="4783922" h="3158762">
                <a:moveTo>
                  <a:pt x="0" y="0"/>
                </a:moveTo>
                <a:lnTo>
                  <a:pt x="4783922" y="0"/>
                </a:lnTo>
                <a:lnTo>
                  <a:pt x="4783922" y="3158762"/>
                </a:lnTo>
                <a:lnTo>
                  <a:pt x="0" y="31587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98147" y="-417530"/>
            <a:ext cx="3389349" cy="165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endParaRPr/>
          </a:p>
          <a:p>
            <a:pPr algn="l">
              <a:lnSpc>
                <a:spcPts val="5039"/>
              </a:lnSpc>
            </a:pPr>
            <a:r>
              <a:rPr lang="en-US" sz="3599" b="1" spc="460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ВСТУП:</a:t>
            </a:r>
          </a:p>
          <a:p>
            <a:pPr algn="l">
              <a:lnSpc>
                <a:spcPts val="2939"/>
              </a:lnSpc>
            </a:pPr>
            <a:endParaRPr lang="en-US" sz="3599" b="1" spc="460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95425" y="942975"/>
            <a:ext cx="11514163" cy="175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sz="4825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Чому інформаційна безпека важлива для молодших школярів?</a:t>
            </a:r>
          </a:p>
          <a:p>
            <a:pPr algn="l">
              <a:lnSpc>
                <a:spcPts val="107"/>
              </a:lnSpc>
            </a:pPr>
            <a:endParaRPr lang="en-US" sz="4825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190447"/>
            <a:ext cx="8421447" cy="8773060"/>
            <a:chOff x="0" y="0"/>
            <a:chExt cx="11228596" cy="11697413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8048.367"/>
                  </p14:media>
                </p:ext>
              </p:extLst>
            </p:nvPr>
          </p:nvPicPr>
          <p:blipFill>
            <a:blip r:embed="rId4"/>
            <a:srcRect l="23002" r="23002"/>
            <a:stretch>
              <a:fillRect/>
            </a:stretch>
          </p:blipFill>
          <p:spPr>
            <a:xfrm flipH="1">
              <a:off x="0" y="0"/>
              <a:ext cx="11228596" cy="1169741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32386" y="438788"/>
            <a:ext cx="17125720" cy="3531940"/>
            <a:chOff x="0" y="0"/>
            <a:chExt cx="4510478" cy="9302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930223"/>
            </a:xfrm>
            <a:custGeom>
              <a:avLst/>
              <a:gdLst/>
              <a:ahLst/>
              <a:cxnLst/>
              <a:rect l="l" t="t" r="r" b="b"/>
              <a:pathLst>
                <a:path w="4510478" h="930223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922990"/>
                  </a:lnTo>
                  <a:cubicBezTo>
                    <a:pt x="4510478" y="924908"/>
                    <a:pt x="4509716" y="926748"/>
                    <a:pt x="4508359" y="928104"/>
                  </a:cubicBezTo>
                  <a:cubicBezTo>
                    <a:pt x="4507003" y="929461"/>
                    <a:pt x="4505163" y="930223"/>
                    <a:pt x="4503245" y="930223"/>
                  </a:cubicBezTo>
                  <a:lnTo>
                    <a:pt x="7233" y="930223"/>
                  </a:lnTo>
                  <a:cubicBezTo>
                    <a:pt x="5315" y="930223"/>
                    <a:pt x="3475" y="929461"/>
                    <a:pt x="2119" y="928104"/>
                  </a:cubicBezTo>
                  <a:cubicBezTo>
                    <a:pt x="762" y="926748"/>
                    <a:pt x="0" y="924908"/>
                    <a:pt x="0" y="922990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977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4796" y="494364"/>
            <a:ext cx="16860899" cy="3476363"/>
          </a:xfrm>
          <a:custGeom>
            <a:avLst/>
            <a:gdLst/>
            <a:ahLst/>
            <a:cxnLst/>
            <a:rect l="l" t="t" r="r" b="b"/>
            <a:pathLst>
              <a:path w="16860899" h="3476363">
                <a:moveTo>
                  <a:pt x="0" y="0"/>
                </a:moveTo>
                <a:lnTo>
                  <a:pt x="16860900" y="0"/>
                </a:lnTo>
                <a:lnTo>
                  <a:pt x="16860900" y="3476364"/>
                </a:lnTo>
                <a:lnTo>
                  <a:pt x="0" y="347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4846" b="-10678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2386" y="5576977"/>
            <a:ext cx="6520823" cy="4199351"/>
          </a:xfrm>
          <a:custGeom>
            <a:avLst/>
            <a:gdLst/>
            <a:ahLst/>
            <a:cxnLst/>
            <a:rect l="l" t="t" r="r" b="b"/>
            <a:pathLst>
              <a:path w="6520823" h="4199351">
                <a:moveTo>
                  <a:pt x="0" y="0"/>
                </a:moveTo>
                <a:lnTo>
                  <a:pt x="6520823" y="0"/>
                </a:lnTo>
                <a:lnTo>
                  <a:pt x="6520823" y="4199350"/>
                </a:lnTo>
                <a:lnTo>
                  <a:pt x="0" y="4199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185106" y="4908566"/>
            <a:ext cx="17125720" cy="44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75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Існуючі освітні проєкти вже надають інструменти для захисту дітей в інтернеті.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386" y="4330089"/>
            <a:ext cx="15690736" cy="1246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4"/>
              </a:lnSpc>
            </a:pPr>
            <a:r>
              <a:rPr lang="en-US" sz="34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Уроки безпеки в інтернеті для початкової школи: реальні приклади</a:t>
            </a:r>
          </a:p>
          <a:p>
            <a:pPr algn="l">
              <a:lnSpc>
                <a:spcPts val="6060"/>
              </a:lnSpc>
            </a:pPr>
            <a:endParaRPr lang="en-US" sz="34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190447"/>
            <a:ext cx="8421447" cy="8773060"/>
            <a:chOff x="0" y="0"/>
            <a:chExt cx="11228596" cy="11697413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8048.367"/>
                  </p14:media>
                </p:ext>
              </p:extLst>
            </p:nvPr>
          </p:nvPicPr>
          <p:blipFill>
            <a:blip r:embed="rId4"/>
            <a:srcRect l="23002" r="23002"/>
            <a:stretch>
              <a:fillRect/>
            </a:stretch>
          </p:blipFill>
          <p:spPr>
            <a:xfrm flipH="1">
              <a:off x="0" y="0"/>
              <a:ext cx="11228596" cy="1169741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32386" y="438788"/>
            <a:ext cx="17125720" cy="3531940"/>
            <a:chOff x="0" y="0"/>
            <a:chExt cx="4510478" cy="9302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930223"/>
            </a:xfrm>
            <a:custGeom>
              <a:avLst/>
              <a:gdLst/>
              <a:ahLst/>
              <a:cxnLst/>
              <a:rect l="l" t="t" r="r" b="b"/>
              <a:pathLst>
                <a:path w="4510478" h="930223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922990"/>
                  </a:lnTo>
                  <a:cubicBezTo>
                    <a:pt x="4510478" y="924908"/>
                    <a:pt x="4509716" y="926748"/>
                    <a:pt x="4508359" y="928104"/>
                  </a:cubicBezTo>
                  <a:cubicBezTo>
                    <a:pt x="4507003" y="929461"/>
                    <a:pt x="4505163" y="930223"/>
                    <a:pt x="4503245" y="930223"/>
                  </a:cubicBezTo>
                  <a:lnTo>
                    <a:pt x="7233" y="930223"/>
                  </a:lnTo>
                  <a:cubicBezTo>
                    <a:pt x="5315" y="930223"/>
                    <a:pt x="3475" y="929461"/>
                    <a:pt x="2119" y="928104"/>
                  </a:cubicBezTo>
                  <a:cubicBezTo>
                    <a:pt x="762" y="926748"/>
                    <a:pt x="0" y="924908"/>
                    <a:pt x="0" y="922990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977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4796" y="494364"/>
            <a:ext cx="16860899" cy="3476363"/>
          </a:xfrm>
          <a:custGeom>
            <a:avLst/>
            <a:gdLst/>
            <a:ahLst/>
            <a:cxnLst/>
            <a:rect l="l" t="t" r="r" b="b"/>
            <a:pathLst>
              <a:path w="16860899" h="3476363">
                <a:moveTo>
                  <a:pt x="0" y="0"/>
                </a:moveTo>
                <a:lnTo>
                  <a:pt x="16860900" y="0"/>
                </a:lnTo>
                <a:lnTo>
                  <a:pt x="16860900" y="3476364"/>
                </a:lnTo>
                <a:lnTo>
                  <a:pt x="0" y="347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4846" b="-10678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4796" y="5576977"/>
            <a:ext cx="6267804" cy="4159412"/>
          </a:xfrm>
          <a:custGeom>
            <a:avLst/>
            <a:gdLst/>
            <a:ahLst/>
            <a:cxnLst/>
            <a:rect l="l" t="t" r="r" b="b"/>
            <a:pathLst>
              <a:path w="6267804" h="4159412">
                <a:moveTo>
                  <a:pt x="0" y="0"/>
                </a:moveTo>
                <a:lnTo>
                  <a:pt x="6267804" y="0"/>
                </a:lnTo>
                <a:lnTo>
                  <a:pt x="6267804" y="4159412"/>
                </a:lnTo>
                <a:lnTo>
                  <a:pt x="0" y="4159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185106" y="4908566"/>
            <a:ext cx="17125720" cy="44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75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Існуючі освітні проєкти вже надають інструменти для захисту дітей в інтернеті.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386" y="4330089"/>
            <a:ext cx="15690736" cy="1246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4"/>
              </a:lnSpc>
            </a:pPr>
            <a:r>
              <a:rPr lang="en-US" sz="34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Уроки безпеки в інтернеті для початкової школи: реальні приклади</a:t>
            </a:r>
          </a:p>
          <a:p>
            <a:pPr algn="l">
              <a:lnSpc>
                <a:spcPts val="6060"/>
              </a:lnSpc>
            </a:pPr>
            <a:endParaRPr lang="en-US" sz="34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190447"/>
            <a:ext cx="8421447" cy="8773060"/>
            <a:chOff x="0" y="0"/>
            <a:chExt cx="11228596" cy="11697413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8048.367"/>
                  </p14:media>
                </p:ext>
              </p:extLst>
            </p:nvPr>
          </p:nvPicPr>
          <p:blipFill>
            <a:blip r:embed="rId4"/>
            <a:srcRect l="23002" r="23002"/>
            <a:stretch>
              <a:fillRect/>
            </a:stretch>
          </p:blipFill>
          <p:spPr>
            <a:xfrm flipH="1">
              <a:off x="0" y="0"/>
              <a:ext cx="11228596" cy="1169741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32386" y="438788"/>
            <a:ext cx="17125720" cy="3531940"/>
            <a:chOff x="0" y="0"/>
            <a:chExt cx="4510478" cy="9302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930223"/>
            </a:xfrm>
            <a:custGeom>
              <a:avLst/>
              <a:gdLst/>
              <a:ahLst/>
              <a:cxnLst/>
              <a:rect l="l" t="t" r="r" b="b"/>
              <a:pathLst>
                <a:path w="4510478" h="930223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922990"/>
                  </a:lnTo>
                  <a:cubicBezTo>
                    <a:pt x="4510478" y="924908"/>
                    <a:pt x="4509716" y="926748"/>
                    <a:pt x="4508359" y="928104"/>
                  </a:cubicBezTo>
                  <a:cubicBezTo>
                    <a:pt x="4507003" y="929461"/>
                    <a:pt x="4505163" y="930223"/>
                    <a:pt x="4503245" y="930223"/>
                  </a:cubicBezTo>
                  <a:lnTo>
                    <a:pt x="7233" y="930223"/>
                  </a:lnTo>
                  <a:cubicBezTo>
                    <a:pt x="5315" y="930223"/>
                    <a:pt x="3475" y="929461"/>
                    <a:pt x="2119" y="928104"/>
                  </a:cubicBezTo>
                  <a:cubicBezTo>
                    <a:pt x="762" y="926748"/>
                    <a:pt x="0" y="924908"/>
                    <a:pt x="0" y="922990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977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4796" y="494364"/>
            <a:ext cx="16860899" cy="3476363"/>
          </a:xfrm>
          <a:custGeom>
            <a:avLst/>
            <a:gdLst/>
            <a:ahLst/>
            <a:cxnLst/>
            <a:rect l="l" t="t" r="r" b="b"/>
            <a:pathLst>
              <a:path w="16860899" h="3476363">
                <a:moveTo>
                  <a:pt x="0" y="0"/>
                </a:moveTo>
                <a:lnTo>
                  <a:pt x="16860900" y="0"/>
                </a:lnTo>
                <a:lnTo>
                  <a:pt x="16860900" y="3476364"/>
                </a:lnTo>
                <a:lnTo>
                  <a:pt x="0" y="347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4846" b="-10678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6664" y="5576977"/>
            <a:ext cx="5923651" cy="4186944"/>
          </a:xfrm>
          <a:custGeom>
            <a:avLst/>
            <a:gdLst/>
            <a:ahLst/>
            <a:cxnLst/>
            <a:rect l="l" t="t" r="r" b="b"/>
            <a:pathLst>
              <a:path w="5923651" h="4186944">
                <a:moveTo>
                  <a:pt x="0" y="0"/>
                </a:moveTo>
                <a:lnTo>
                  <a:pt x="5923651" y="0"/>
                </a:lnTo>
                <a:lnTo>
                  <a:pt x="5923651" y="4186944"/>
                </a:lnTo>
                <a:lnTo>
                  <a:pt x="0" y="4186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185106" y="4908566"/>
            <a:ext cx="17125720" cy="44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75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Існуючі освітні проєкти вже надають інструменти для захисту дітей в інтернеті.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2386" y="4330089"/>
            <a:ext cx="15690736" cy="1246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4"/>
              </a:lnSpc>
            </a:pPr>
            <a:r>
              <a:rPr lang="en-US" sz="34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Уроки безпеки в інтернеті для початкової школи: реальні приклади</a:t>
            </a:r>
          </a:p>
          <a:p>
            <a:pPr algn="l">
              <a:lnSpc>
                <a:spcPts val="6060"/>
              </a:lnSpc>
            </a:pPr>
            <a:endParaRPr lang="en-US" sz="34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028700"/>
            <a:ext cx="8421447" cy="8934806"/>
            <a:chOff x="0" y="0"/>
            <a:chExt cx="11228596" cy="11913075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23030"/>
                  </p14:media>
                </p:ext>
              </p:extLst>
            </p:nvPr>
          </p:nvPicPr>
          <p:blipFill>
            <a:blip r:embed="rId4"/>
            <a:srcRect l="23403" r="23403"/>
            <a:stretch>
              <a:fillRect/>
            </a:stretch>
          </p:blipFill>
          <p:spPr>
            <a:xfrm>
              <a:off x="0" y="0"/>
              <a:ext cx="11228596" cy="11913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61746" y="1640857"/>
            <a:ext cx="17125720" cy="893916"/>
            <a:chOff x="0" y="0"/>
            <a:chExt cx="4510478" cy="2354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235435"/>
            </a:xfrm>
            <a:custGeom>
              <a:avLst/>
              <a:gdLst/>
              <a:ahLst/>
              <a:cxnLst/>
              <a:rect l="l" t="t" r="r" b="b"/>
              <a:pathLst>
                <a:path w="4510478" h="235435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228202"/>
                  </a:lnTo>
                  <a:cubicBezTo>
                    <a:pt x="4510478" y="230120"/>
                    <a:pt x="4509716" y="231960"/>
                    <a:pt x="4508359" y="233316"/>
                  </a:cubicBezTo>
                  <a:cubicBezTo>
                    <a:pt x="4507003" y="234673"/>
                    <a:pt x="4505163" y="235435"/>
                    <a:pt x="4503245" y="235435"/>
                  </a:cubicBezTo>
                  <a:lnTo>
                    <a:pt x="7233" y="235435"/>
                  </a:lnTo>
                  <a:cubicBezTo>
                    <a:pt x="5315" y="235435"/>
                    <a:pt x="3475" y="234673"/>
                    <a:pt x="2119" y="233316"/>
                  </a:cubicBezTo>
                  <a:cubicBezTo>
                    <a:pt x="762" y="231960"/>
                    <a:pt x="0" y="230120"/>
                    <a:pt x="0" y="228202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283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2417" y="1864206"/>
            <a:ext cx="15556967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b="1" spc="307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ФОРМУВАННЯ КРИТИЧНОГО МИСЛЕННЯ ТА ІНФОРМАЦІЙНОЇ СТІЙКОСТІ</a:t>
            </a:r>
          </a:p>
          <a:p>
            <a:pPr algn="l">
              <a:lnSpc>
                <a:spcPts val="3359"/>
              </a:lnSpc>
            </a:pPr>
            <a:endParaRPr lang="en-US" sz="2399" b="1" spc="307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1140" y="203081"/>
            <a:ext cx="15788245" cy="112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Навчаємо захищатися з раннього віку</a:t>
            </a:r>
          </a:p>
          <a:p>
            <a:pPr algn="l">
              <a:lnSpc>
                <a:spcPts val="104"/>
              </a:lnSpc>
            </a:pPr>
            <a:endParaRPr lang="en-US" sz="60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1140" y="2936722"/>
            <a:ext cx="8575723" cy="394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Згідно з Рекомендаціями МОН 2025 року, інтеграція медіаграмотності у всі предмети є ключовою для розвитку у дітей критичного мислення.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Навчальні ігри та відеоматеріали.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Інтерактивні вправи для закріплення знань.</a:t>
            </a:r>
          </a:p>
          <a:p>
            <a:pPr algn="l">
              <a:lnSpc>
                <a:spcPts val="3779"/>
              </a:lnSpc>
            </a:pPr>
            <a:endParaRPr lang="en-US" sz="2799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1746" y="7124547"/>
            <a:ext cx="8475262" cy="247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Важливо навчити школярів розпізнавати різні форми дезінформації та маніпуляцій: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Фейки та діпфейки.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Пропаганда в мережі.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Маніпулятивні техніки.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028700"/>
            <a:ext cx="8421447" cy="8934806"/>
            <a:chOff x="0" y="0"/>
            <a:chExt cx="11228596" cy="11913075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23030"/>
                  </p14:media>
                </p:ext>
              </p:extLst>
            </p:nvPr>
          </p:nvPicPr>
          <p:blipFill>
            <a:blip r:embed="rId4"/>
            <a:srcRect l="23403" r="23403"/>
            <a:stretch>
              <a:fillRect/>
            </a:stretch>
          </p:blipFill>
          <p:spPr>
            <a:xfrm>
              <a:off x="0" y="0"/>
              <a:ext cx="11228596" cy="11913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1140" y="446388"/>
            <a:ext cx="17125720" cy="582312"/>
            <a:chOff x="0" y="0"/>
            <a:chExt cx="4510478" cy="1533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153366"/>
            </a:xfrm>
            <a:custGeom>
              <a:avLst/>
              <a:gdLst/>
              <a:ahLst/>
              <a:cxnLst/>
              <a:rect l="l" t="t" r="r" b="b"/>
              <a:pathLst>
                <a:path w="4510478" h="153366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146133"/>
                  </a:lnTo>
                  <a:cubicBezTo>
                    <a:pt x="4510478" y="148051"/>
                    <a:pt x="4509716" y="149891"/>
                    <a:pt x="4508359" y="151248"/>
                  </a:cubicBezTo>
                  <a:cubicBezTo>
                    <a:pt x="4507003" y="152604"/>
                    <a:pt x="4505163" y="153366"/>
                    <a:pt x="4503245" y="153366"/>
                  </a:cubicBezTo>
                  <a:lnTo>
                    <a:pt x="7233" y="153366"/>
                  </a:lnTo>
                  <a:cubicBezTo>
                    <a:pt x="5315" y="153366"/>
                    <a:pt x="3475" y="152604"/>
                    <a:pt x="2119" y="151248"/>
                  </a:cubicBezTo>
                  <a:cubicBezTo>
                    <a:pt x="762" y="149891"/>
                    <a:pt x="0" y="148051"/>
                    <a:pt x="0" y="146133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200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93707" y="2753841"/>
            <a:ext cx="5839770" cy="6504459"/>
          </a:xfrm>
          <a:custGeom>
            <a:avLst/>
            <a:gdLst/>
            <a:ahLst/>
            <a:cxnLst/>
            <a:rect l="l" t="t" r="r" b="b"/>
            <a:pathLst>
              <a:path w="5839770" h="6504459">
                <a:moveTo>
                  <a:pt x="0" y="0"/>
                </a:moveTo>
                <a:lnTo>
                  <a:pt x="5839770" y="0"/>
                </a:lnTo>
                <a:lnTo>
                  <a:pt x="5839770" y="6504459"/>
                </a:lnTo>
                <a:lnTo>
                  <a:pt x="0" y="6504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67971" y="1789615"/>
            <a:ext cx="7914047" cy="8497385"/>
          </a:xfrm>
          <a:custGeom>
            <a:avLst/>
            <a:gdLst/>
            <a:ahLst/>
            <a:cxnLst/>
            <a:rect l="l" t="t" r="r" b="b"/>
            <a:pathLst>
              <a:path w="7914047" h="8497385">
                <a:moveTo>
                  <a:pt x="0" y="0"/>
                </a:moveTo>
                <a:lnTo>
                  <a:pt x="7914048" y="0"/>
                </a:lnTo>
                <a:lnTo>
                  <a:pt x="7914048" y="8497385"/>
                </a:lnTo>
                <a:lnTo>
                  <a:pt x="0" y="849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481" t="-18717" r="-4263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1140" y="1428592"/>
            <a:ext cx="16860837" cy="166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Психологічна підтримка та соціально-емоційні навички</a:t>
            </a:r>
          </a:p>
          <a:p>
            <a:pPr algn="l">
              <a:lnSpc>
                <a:spcPts val="7280"/>
              </a:lnSpc>
            </a:pPr>
            <a:endParaRPr lang="en-US" sz="44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18556" y="843141"/>
            <a:ext cx="8421447" cy="8934806"/>
            <a:chOff x="0" y="0"/>
            <a:chExt cx="11228596" cy="11913075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23030"/>
                  </p14:media>
                </p:ext>
              </p:extLst>
            </p:nvPr>
          </p:nvPicPr>
          <p:blipFill>
            <a:blip r:embed="rId4"/>
            <a:srcRect l="23403" r="23403"/>
            <a:stretch>
              <a:fillRect/>
            </a:stretch>
          </p:blipFill>
          <p:spPr>
            <a:xfrm>
              <a:off x="0" y="0"/>
              <a:ext cx="11228596" cy="11913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02802" y="280618"/>
            <a:ext cx="17682397" cy="1496164"/>
            <a:chOff x="0" y="0"/>
            <a:chExt cx="4657092" cy="3940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57092" cy="394051"/>
            </a:xfrm>
            <a:custGeom>
              <a:avLst/>
              <a:gdLst/>
              <a:ahLst/>
              <a:cxnLst/>
              <a:rect l="l" t="t" r="r" b="b"/>
              <a:pathLst>
                <a:path w="4657092" h="394051">
                  <a:moveTo>
                    <a:pt x="7005" y="0"/>
                  </a:moveTo>
                  <a:lnTo>
                    <a:pt x="4650087" y="0"/>
                  </a:lnTo>
                  <a:cubicBezTo>
                    <a:pt x="4653956" y="0"/>
                    <a:pt x="4657092" y="3136"/>
                    <a:pt x="4657092" y="7005"/>
                  </a:cubicBezTo>
                  <a:lnTo>
                    <a:pt x="4657092" y="387046"/>
                  </a:lnTo>
                  <a:cubicBezTo>
                    <a:pt x="4657092" y="390915"/>
                    <a:pt x="4653956" y="394051"/>
                    <a:pt x="4650087" y="394051"/>
                  </a:cubicBezTo>
                  <a:lnTo>
                    <a:pt x="7005" y="394051"/>
                  </a:lnTo>
                  <a:cubicBezTo>
                    <a:pt x="3136" y="394051"/>
                    <a:pt x="0" y="390915"/>
                    <a:pt x="0" y="387046"/>
                  </a:cubicBezTo>
                  <a:lnTo>
                    <a:pt x="0" y="7005"/>
                  </a:lnTo>
                  <a:cubicBezTo>
                    <a:pt x="0" y="3136"/>
                    <a:pt x="3136" y="0"/>
                    <a:pt x="7005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657092" cy="441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7165" y="1177165"/>
            <a:ext cx="6296676" cy="4920602"/>
          </a:xfrm>
          <a:custGeom>
            <a:avLst/>
            <a:gdLst/>
            <a:ahLst/>
            <a:cxnLst/>
            <a:rect l="l" t="t" r="r" b="b"/>
            <a:pathLst>
              <a:path w="6296676" h="4920602">
                <a:moveTo>
                  <a:pt x="0" y="0"/>
                </a:moveTo>
                <a:lnTo>
                  <a:pt x="6296676" y="0"/>
                </a:lnTo>
                <a:lnTo>
                  <a:pt x="6296676" y="4920602"/>
                </a:lnTo>
                <a:lnTo>
                  <a:pt x="0" y="4920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107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93449" y="-2824011"/>
            <a:ext cx="4767284" cy="10595288"/>
          </a:xfrm>
          <a:custGeom>
            <a:avLst/>
            <a:gdLst/>
            <a:ahLst/>
            <a:cxnLst/>
            <a:rect l="l" t="t" r="r" b="b"/>
            <a:pathLst>
              <a:path w="4767284" h="10595288">
                <a:moveTo>
                  <a:pt x="0" y="0"/>
                </a:moveTo>
                <a:lnTo>
                  <a:pt x="4767284" y="0"/>
                </a:lnTo>
                <a:lnTo>
                  <a:pt x="4767284" y="10595288"/>
                </a:lnTo>
                <a:lnTo>
                  <a:pt x="0" y="1059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98397" y="5000411"/>
            <a:ext cx="4156300" cy="5541733"/>
          </a:xfrm>
          <a:custGeom>
            <a:avLst/>
            <a:gdLst/>
            <a:ahLst/>
            <a:cxnLst/>
            <a:rect l="l" t="t" r="r" b="b"/>
            <a:pathLst>
              <a:path w="4156300" h="5541733">
                <a:moveTo>
                  <a:pt x="0" y="0"/>
                </a:moveTo>
                <a:lnTo>
                  <a:pt x="4156299" y="0"/>
                </a:lnTo>
                <a:lnTo>
                  <a:pt x="4156299" y="5541733"/>
                </a:lnTo>
                <a:lnTo>
                  <a:pt x="0" y="5541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98463" y="299913"/>
            <a:ext cx="16860837" cy="166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Психологічна підтримка та соціально-емоційні навички</a:t>
            </a:r>
          </a:p>
          <a:p>
            <a:pPr algn="l">
              <a:lnSpc>
                <a:spcPts val="7280"/>
              </a:lnSpc>
            </a:pPr>
            <a:endParaRPr lang="en-US" sz="44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8141" y="1028700"/>
            <a:ext cx="8421447" cy="8934806"/>
            <a:chOff x="0" y="0"/>
            <a:chExt cx="11228596" cy="11913075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23030"/>
                  </p14:media>
                </p:ext>
              </p:extLst>
            </p:nvPr>
          </p:nvPicPr>
          <p:blipFill>
            <a:blip r:embed="rId4"/>
            <a:srcRect l="23403" r="23403"/>
            <a:stretch>
              <a:fillRect/>
            </a:stretch>
          </p:blipFill>
          <p:spPr>
            <a:xfrm>
              <a:off x="0" y="0"/>
              <a:ext cx="11228596" cy="11913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81140" y="446388"/>
            <a:ext cx="17125720" cy="1347743"/>
            <a:chOff x="0" y="0"/>
            <a:chExt cx="4510478" cy="3549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0478" cy="354961"/>
            </a:xfrm>
            <a:custGeom>
              <a:avLst/>
              <a:gdLst/>
              <a:ahLst/>
              <a:cxnLst/>
              <a:rect l="l" t="t" r="r" b="b"/>
              <a:pathLst>
                <a:path w="4510478" h="354961">
                  <a:moveTo>
                    <a:pt x="7233" y="0"/>
                  </a:moveTo>
                  <a:lnTo>
                    <a:pt x="4503245" y="0"/>
                  </a:lnTo>
                  <a:cubicBezTo>
                    <a:pt x="4505163" y="0"/>
                    <a:pt x="4507003" y="762"/>
                    <a:pt x="4508359" y="2119"/>
                  </a:cubicBezTo>
                  <a:cubicBezTo>
                    <a:pt x="4509716" y="3475"/>
                    <a:pt x="4510478" y="5315"/>
                    <a:pt x="4510478" y="7233"/>
                  </a:cubicBezTo>
                  <a:lnTo>
                    <a:pt x="4510478" y="347728"/>
                  </a:lnTo>
                  <a:cubicBezTo>
                    <a:pt x="4510478" y="349646"/>
                    <a:pt x="4509716" y="351486"/>
                    <a:pt x="4508359" y="352843"/>
                  </a:cubicBezTo>
                  <a:cubicBezTo>
                    <a:pt x="4507003" y="354199"/>
                    <a:pt x="4505163" y="354961"/>
                    <a:pt x="4503245" y="354961"/>
                  </a:cubicBezTo>
                  <a:lnTo>
                    <a:pt x="7233" y="354961"/>
                  </a:lnTo>
                  <a:cubicBezTo>
                    <a:pt x="5315" y="354961"/>
                    <a:pt x="3475" y="354199"/>
                    <a:pt x="2119" y="352843"/>
                  </a:cubicBezTo>
                  <a:cubicBezTo>
                    <a:pt x="762" y="351486"/>
                    <a:pt x="0" y="349646"/>
                    <a:pt x="0" y="347728"/>
                  </a:cubicBezTo>
                  <a:lnTo>
                    <a:pt x="0" y="7233"/>
                  </a:lnTo>
                  <a:cubicBezTo>
                    <a:pt x="0" y="5315"/>
                    <a:pt x="762" y="3475"/>
                    <a:pt x="2119" y="2119"/>
                  </a:cubicBezTo>
                  <a:cubicBezTo>
                    <a:pt x="3475" y="762"/>
                    <a:pt x="5315" y="0"/>
                    <a:pt x="7233" y="0"/>
                  </a:cubicBezTo>
                  <a:close/>
                </a:path>
              </a:pathLst>
            </a:custGeom>
            <a:solidFill>
              <a:srgbClr val="000000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510478" cy="402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268697" y="1988942"/>
            <a:ext cx="11173280" cy="3910648"/>
          </a:xfrm>
          <a:custGeom>
            <a:avLst/>
            <a:gdLst/>
            <a:ahLst/>
            <a:cxnLst/>
            <a:rect l="l" t="t" r="r" b="b"/>
            <a:pathLst>
              <a:path w="11173280" h="3910648">
                <a:moveTo>
                  <a:pt x="0" y="0"/>
                </a:moveTo>
                <a:lnTo>
                  <a:pt x="11173280" y="0"/>
                </a:lnTo>
                <a:lnTo>
                  <a:pt x="11173280" y="3910648"/>
                </a:lnTo>
                <a:lnTo>
                  <a:pt x="0" y="3910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26047">
            <a:off x="12911802" y="1553138"/>
            <a:ext cx="4412161" cy="3475397"/>
          </a:xfrm>
          <a:custGeom>
            <a:avLst/>
            <a:gdLst/>
            <a:ahLst/>
            <a:cxnLst/>
            <a:rect l="l" t="t" r="r" b="b"/>
            <a:pathLst>
              <a:path w="4412161" h="3475397">
                <a:moveTo>
                  <a:pt x="0" y="0"/>
                </a:moveTo>
                <a:lnTo>
                  <a:pt x="4412162" y="0"/>
                </a:lnTo>
                <a:lnTo>
                  <a:pt x="4412162" y="3475397"/>
                </a:lnTo>
                <a:lnTo>
                  <a:pt x="0" y="3475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55167">
            <a:off x="4624988" y="5781929"/>
            <a:ext cx="4837479" cy="3518943"/>
          </a:xfrm>
          <a:custGeom>
            <a:avLst/>
            <a:gdLst/>
            <a:ahLst/>
            <a:cxnLst/>
            <a:rect l="l" t="t" r="r" b="b"/>
            <a:pathLst>
              <a:path w="4837479" h="3518943">
                <a:moveTo>
                  <a:pt x="0" y="0"/>
                </a:moveTo>
                <a:lnTo>
                  <a:pt x="4837478" y="0"/>
                </a:lnTo>
                <a:lnTo>
                  <a:pt x="4837478" y="3518943"/>
                </a:lnTo>
                <a:lnTo>
                  <a:pt x="0" y="35189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29" b="-729"/>
            </a:stretch>
          </a:blipFill>
        </p:spPr>
      </p:sp>
      <p:sp>
        <p:nvSpPr>
          <p:cNvPr id="10" name="Freeform 10"/>
          <p:cNvSpPr/>
          <p:nvPr/>
        </p:nvSpPr>
        <p:spPr>
          <a:xfrm rot="1002591">
            <a:off x="50423" y="5713154"/>
            <a:ext cx="4652687" cy="3515951"/>
          </a:xfrm>
          <a:custGeom>
            <a:avLst/>
            <a:gdLst/>
            <a:ahLst/>
            <a:cxnLst/>
            <a:rect l="l" t="t" r="r" b="b"/>
            <a:pathLst>
              <a:path w="4652687" h="3515951">
                <a:moveTo>
                  <a:pt x="0" y="0"/>
                </a:moveTo>
                <a:lnTo>
                  <a:pt x="4652687" y="0"/>
                </a:lnTo>
                <a:lnTo>
                  <a:pt x="4652687" y="3515951"/>
                </a:lnTo>
                <a:lnTo>
                  <a:pt x="0" y="3515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673" y="2265540"/>
            <a:ext cx="4640665" cy="3357451"/>
          </a:xfrm>
          <a:custGeom>
            <a:avLst/>
            <a:gdLst/>
            <a:ahLst/>
            <a:cxnLst/>
            <a:rect l="l" t="t" r="r" b="b"/>
            <a:pathLst>
              <a:path w="4640665" h="3357451">
                <a:moveTo>
                  <a:pt x="0" y="0"/>
                </a:moveTo>
                <a:lnTo>
                  <a:pt x="4640665" y="0"/>
                </a:lnTo>
                <a:lnTo>
                  <a:pt x="4640665" y="3357451"/>
                </a:lnTo>
                <a:lnTo>
                  <a:pt x="0" y="33574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1140" y="624597"/>
            <a:ext cx="16860837" cy="166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Психологічна підтримка та соціально-емоційні навички</a:t>
            </a:r>
          </a:p>
          <a:p>
            <a:pPr algn="l">
              <a:lnSpc>
                <a:spcPts val="7280"/>
              </a:lnSpc>
            </a:pPr>
            <a:endParaRPr lang="en-US" sz="4400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346</Words>
  <Application>Microsoft Office PowerPoint</Application>
  <PresentationFormat>Произвольный</PresentationFormat>
  <Paragraphs>44</Paragraphs>
  <Slides>18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Montserrat</vt:lpstr>
      <vt:lpstr>Lovelo Line Bold</vt:lpstr>
      <vt:lpstr>Open Sauce</vt:lpstr>
      <vt:lpstr>Montserrat Bold</vt:lpstr>
      <vt:lpstr>Hyperwave Two</vt:lpstr>
      <vt:lpstr>Calibri</vt:lpstr>
      <vt:lpstr>Arial</vt:lpstr>
      <vt:lpstr>Open Sauce Bold</vt:lpstr>
      <vt:lpstr>Montaser Arabic Ultra-Bold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 може початкова школа стати тією “парасолькою”, що захищає учнів від шкідливого інформаційного впливу? Як саме?</dc:title>
  <cp:lastModifiedBy>Administrator</cp:lastModifiedBy>
  <cp:revision>4</cp:revision>
  <dcterms:created xsi:type="dcterms:W3CDTF">2006-08-16T00:00:00Z</dcterms:created>
  <dcterms:modified xsi:type="dcterms:W3CDTF">2025-11-28T09:21:27Z</dcterms:modified>
  <dc:identifier>DAG489Qr08g</dc:identifier>
</cp:coreProperties>
</file>