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anose="020B0604020202020204" charset="0"/>
      <p:regular r:id="rId1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7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38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6.svg"/><Relationship Id="rId5" Type="http://schemas.openxmlformats.org/officeDocument/2006/relationships/image" Target="../media/image-3-4.svg"/><Relationship Id="rId4" Type="http://schemas.openxmlformats.org/officeDocument/2006/relationships/image" Target="../media/image-3-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-9-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-9-3.svg"/><Relationship Id="rId4" Type="http://schemas.openxmlformats.org/officeDocument/2006/relationships/image" Target="../media/image5.png"/><Relationship Id="rId9" Type="http://schemas.openxmlformats.org/officeDocument/2006/relationships/image" Target="../media/image-9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670" y="469517"/>
            <a:ext cx="8182213" cy="6172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Як навчити учнів критично мислити та перевіряти інформацію?</a:t>
            </a:r>
            <a:endParaRPr lang="en-US" sz="775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2666240" y="7125494"/>
            <a:ext cx="2131536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Медіаграмотність у НУШ</a:t>
            </a:r>
            <a:endParaRPr lang="en-US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1578888"/>
            <a:ext cx="7845743" cy="24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Формуємо медіаграмотне покоління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hape 1"/>
          <p:cNvSpPr/>
          <p:nvPr/>
        </p:nvSpPr>
        <p:spPr>
          <a:xfrm>
            <a:off x="6135529" y="4356616"/>
            <a:ext cx="7845743" cy="1195388"/>
          </a:xfrm>
          <a:prstGeom prst="roundRect">
            <a:avLst>
              <a:gd name="adj" fmla="val 23276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84" y="4268272"/>
            <a:ext cx="222528" cy="22252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088" y="5417820"/>
            <a:ext cx="222528" cy="2225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36519" y="4657606"/>
            <a:ext cx="724376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34" charset="0"/>
                <a:ea typeface="Poppins" pitchFamily="34" charset="-122"/>
                <a:cs typeface="Poppins" pitchFamily="34" charset="-120"/>
              </a:rPr>
              <a:t>Критичне мислення — навичка на все життя. </a:t>
            </a: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Початкова школа — фундамент для безпечного і свідомого споживання інформації.</a:t>
            </a:r>
            <a:endParaRPr lang="en-US" sz="1600" b="1" dirty="0"/>
          </a:p>
        </p:txBody>
      </p:sp>
      <p:sp>
        <p:nvSpPr>
          <p:cNvPr id="8" name="Text 3"/>
          <p:cNvSpPr/>
          <p:nvPr/>
        </p:nvSpPr>
        <p:spPr>
          <a:xfrm>
            <a:off x="6135529" y="5760601"/>
            <a:ext cx="7845743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Запрошуємо вчителів впроваджувати медіаграмотність через інтерактивні вправи та творчість. Разом створюємо освітнє середовище, де діти вчаться думати, аналізувати і діяти відповідально!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2280880"/>
            <a:ext cx="7845743" cy="24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Чому мед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аграмотн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сть важлива з початков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ій 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школ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?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135529" y="5058608"/>
            <a:ext cx="7845743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Сучасні діти живуть у багатошаровому медіапросторі, де інформація надходить миттєво. Вміння критично оцінювати інформацію — ключ до безпеки та успішного навчання. Формування медіаграмотної особистості — завдання школи і суспільства.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09105" y="1425051"/>
            <a:ext cx="11464647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лючов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компетентност</a:t>
            </a:r>
            <a:r>
              <a:rPr lang="uk-UA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52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НУШ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hape 1"/>
          <p:cNvSpPr/>
          <p:nvPr/>
        </p:nvSpPr>
        <p:spPr>
          <a:xfrm>
            <a:off x="649129" y="3599974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4" name="Shape 2"/>
          <p:cNvSpPr/>
          <p:nvPr/>
        </p:nvSpPr>
        <p:spPr>
          <a:xfrm>
            <a:off x="834509" y="3785354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7504" y="3938230"/>
            <a:ext cx="250388" cy="2503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4509" y="4527113"/>
            <a:ext cx="3538538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Самостійне мислення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834509" y="5054798"/>
            <a:ext cx="394966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Вирішення проблем і співпраця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154930" y="3599974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9" name="Shape 6"/>
          <p:cNvSpPr/>
          <p:nvPr/>
        </p:nvSpPr>
        <p:spPr>
          <a:xfrm>
            <a:off x="5340310" y="3785354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93306" y="3938230"/>
            <a:ext cx="250388" cy="25038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40310" y="452711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ІКТ компетентність</a:t>
            </a:r>
            <a:endParaRPr lang="en-US" sz="2600" dirty="0"/>
          </a:p>
        </p:txBody>
      </p:sp>
      <p:sp>
        <p:nvSpPr>
          <p:cNvPr id="12" name="Text 8"/>
          <p:cNvSpPr/>
          <p:nvPr/>
        </p:nvSpPr>
        <p:spPr>
          <a:xfrm>
            <a:off x="5340310" y="5054798"/>
            <a:ext cx="39496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Безпечне й етичне використання цифрових технологій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9660731" y="3599974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846112" y="3785354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99107" y="3938230"/>
            <a:ext cx="250388" cy="25038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46112" y="452711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Громадянськість</a:t>
            </a:r>
            <a:endParaRPr lang="en-US" sz="2600" dirty="0"/>
          </a:p>
        </p:txBody>
      </p:sp>
      <p:sp>
        <p:nvSpPr>
          <p:cNvPr id="17" name="Text 12"/>
          <p:cNvSpPr/>
          <p:nvPr/>
        </p:nvSpPr>
        <p:spPr>
          <a:xfrm>
            <a:off x="9846112" y="5054798"/>
            <a:ext cx="394966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Права, демократія, повага до різноманіття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29" y="1439466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dirty="0">
                <a:solidFill>
                  <a:srgbClr val="CC99FF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Основні цілі медіаосвіти</a:t>
            </a:r>
            <a:endParaRPr lang="en-US" sz="5200" dirty="0">
              <a:solidFill>
                <a:srgbClr val="CC99FF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49129" y="3383994"/>
            <a:ext cx="417314" cy="417314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5" name="Text 2"/>
          <p:cNvSpPr/>
          <p:nvPr/>
        </p:nvSpPr>
        <p:spPr>
          <a:xfrm>
            <a:off x="657761" y="3342620"/>
            <a:ext cx="399931" cy="499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1251823" y="3447693"/>
            <a:ext cx="3888938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Безпечне користування</a:t>
            </a:r>
            <a:endParaRPr lang="en-US" sz="2600" b="1" dirty="0"/>
          </a:p>
        </p:txBody>
      </p:sp>
      <p:sp>
        <p:nvSpPr>
          <p:cNvPr id="7" name="Text 4"/>
          <p:cNvSpPr/>
          <p:nvPr/>
        </p:nvSpPr>
        <p:spPr>
          <a:xfrm>
            <a:off x="1251823" y="3975378"/>
            <a:ext cx="724304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Навички усвідомленого використання медіа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49129" y="4642961"/>
            <a:ext cx="417314" cy="417314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9" name="Text 6"/>
          <p:cNvSpPr/>
          <p:nvPr/>
        </p:nvSpPr>
        <p:spPr>
          <a:xfrm>
            <a:off x="657761" y="4601587"/>
            <a:ext cx="399931" cy="499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3100" dirty="0"/>
          </a:p>
        </p:txBody>
      </p:sp>
      <p:sp>
        <p:nvSpPr>
          <p:cNvPr id="10" name="Text 7"/>
          <p:cNvSpPr/>
          <p:nvPr/>
        </p:nvSpPr>
        <p:spPr>
          <a:xfrm>
            <a:off x="1251823" y="470666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Медіаімунітет</a:t>
            </a:r>
            <a:endParaRPr lang="en-US" sz="2600" b="1" dirty="0"/>
          </a:p>
        </p:txBody>
      </p:sp>
      <p:sp>
        <p:nvSpPr>
          <p:cNvPr id="11" name="Text 8"/>
          <p:cNvSpPr/>
          <p:nvPr/>
        </p:nvSpPr>
        <p:spPr>
          <a:xfrm>
            <a:off x="1251823" y="5234345"/>
            <a:ext cx="724304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Протистояння дезінформації та пропаганді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649129" y="5901928"/>
            <a:ext cx="417314" cy="417314"/>
          </a:xfrm>
          <a:prstGeom prst="roundRect">
            <a:avLst>
              <a:gd name="adj" fmla="val 66672"/>
            </a:avLst>
          </a:prstGeom>
          <a:solidFill>
            <a:srgbClr val="ECDFE3"/>
          </a:solidFill>
          <a:ln/>
        </p:spPr>
      </p:sp>
      <p:sp>
        <p:nvSpPr>
          <p:cNvPr id="13" name="Text 10"/>
          <p:cNvSpPr/>
          <p:nvPr/>
        </p:nvSpPr>
        <p:spPr>
          <a:xfrm>
            <a:off x="657761" y="5860554"/>
            <a:ext cx="399931" cy="499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3100" dirty="0"/>
          </a:p>
        </p:txBody>
      </p:sp>
      <p:sp>
        <p:nvSpPr>
          <p:cNvPr id="14" name="Text 11"/>
          <p:cNvSpPr/>
          <p:nvPr/>
        </p:nvSpPr>
        <p:spPr>
          <a:xfrm>
            <a:off x="1251823" y="5965627"/>
            <a:ext cx="3976449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Творча відповідальність</a:t>
            </a:r>
            <a:endParaRPr lang="en-US" sz="2600" b="1" dirty="0"/>
          </a:p>
        </p:txBody>
      </p:sp>
      <p:sp>
        <p:nvSpPr>
          <p:cNvPr id="15" name="Text 12"/>
          <p:cNvSpPr/>
          <p:nvPr/>
        </p:nvSpPr>
        <p:spPr>
          <a:xfrm>
            <a:off x="1251823" y="6493312"/>
            <a:ext cx="7243048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Створення власних медіапродуктів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679252"/>
            <a:ext cx="7845743" cy="24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Практичні вправи для розвитку критичного мислення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hape 1"/>
          <p:cNvSpPr/>
          <p:nvPr/>
        </p:nvSpPr>
        <p:spPr>
          <a:xfrm>
            <a:off x="6056506" y="3456980"/>
            <a:ext cx="7845743" cy="1240869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58389" y="3479840"/>
            <a:ext cx="741878" cy="1195149"/>
          </a:xfrm>
          <a:prstGeom prst="roundRect">
            <a:avLst>
              <a:gd name="adj" fmla="val 33806"/>
            </a:avLst>
          </a:prstGeom>
          <a:solidFill>
            <a:srgbClr val="ECDFE3"/>
          </a:solidFill>
          <a:ln/>
        </p:spPr>
      </p:sp>
      <p:sp>
        <p:nvSpPr>
          <p:cNvPr id="6" name="Text 3"/>
          <p:cNvSpPr/>
          <p:nvPr/>
        </p:nvSpPr>
        <p:spPr>
          <a:xfrm>
            <a:off x="6390203" y="3903464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085648" y="3665220"/>
            <a:ext cx="3614023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Життя без комп'ютера</a:t>
            </a:r>
            <a:endParaRPr lang="en-US" sz="2600" b="1" dirty="0"/>
          </a:p>
        </p:txBody>
      </p:sp>
      <p:sp>
        <p:nvSpPr>
          <p:cNvPr id="8" name="Text 5"/>
          <p:cNvSpPr/>
          <p:nvPr/>
        </p:nvSpPr>
        <p:spPr>
          <a:xfrm>
            <a:off x="7085648" y="4192905"/>
            <a:ext cx="66873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Порівняння сучасних і минулих способів отримання інформації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6135529" y="4883229"/>
            <a:ext cx="7845743" cy="1240869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58389" y="4906089"/>
            <a:ext cx="741878" cy="1195149"/>
          </a:xfrm>
          <a:prstGeom prst="roundRect">
            <a:avLst>
              <a:gd name="adj" fmla="val 33806"/>
            </a:avLst>
          </a:prstGeom>
          <a:solidFill>
            <a:srgbClr val="ECDFE3"/>
          </a:solidFill>
          <a:ln/>
        </p:spPr>
      </p:sp>
      <p:sp>
        <p:nvSpPr>
          <p:cNvPr id="11" name="Text 8"/>
          <p:cNvSpPr/>
          <p:nvPr/>
        </p:nvSpPr>
        <p:spPr>
          <a:xfrm>
            <a:off x="6390203" y="5329714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085648" y="509147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Тематичні меми</a:t>
            </a:r>
            <a:endParaRPr lang="en-US" sz="2600" b="1" dirty="0"/>
          </a:p>
        </p:txBody>
      </p:sp>
      <p:sp>
        <p:nvSpPr>
          <p:cNvPr id="13" name="Text 10"/>
          <p:cNvSpPr/>
          <p:nvPr/>
        </p:nvSpPr>
        <p:spPr>
          <a:xfrm>
            <a:off x="7085648" y="5619155"/>
            <a:ext cx="66873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Розуміння медіаповідомлень і гумору через власне творення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6135529" y="6309479"/>
            <a:ext cx="7845743" cy="1240869"/>
          </a:xfrm>
          <a:prstGeom prst="roundRect">
            <a:avLst>
              <a:gd name="adj" fmla="val 22422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158389" y="6332339"/>
            <a:ext cx="741878" cy="1195149"/>
          </a:xfrm>
          <a:prstGeom prst="roundRect">
            <a:avLst>
              <a:gd name="adj" fmla="val 33806"/>
            </a:avLst>
          </a:prstGeom>
          <a:solidFill>
            <a:srgbClr val="ECDFE3"/>
          </a:solidFill>
          <a:ln/>
        </p:spPr>
      </p:sp>
      <p:sp>
        <p:nvSpPr>
          <p:cNvPr id="16" name="Text 13"/>
          <p:cNvSpPr/>
          <p:nvPr/>
        </p:nvSpPr>
        <p:spPr>
          <a:xfrm>
            <a:off x="6390203" y="6755963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4"/>
          <p:cNvSpPr/>
          <p:nvPr/>
        </p:nvSpPr>
        <p:spPr>
          <a:xfrm>
            <a:off x="7085648" y="6517719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Салатка медійна</a:t>
            </a:r>
            <a:endParaRPr lang="en-US" sz="2600" b="1" dirty="0"/>
          </a:p>
        </p:txBody>
      </p:sp>
      <p:sp>
        <p:nvSpPr>
          <p:cNvPr id="18" name="Text 15"/>
          <p:cNvSpPr/>
          <p:nvPr/>
        </p:nvSpPr>
        <p:spPr>
          <a:xfrm>
            <a:off x="7085648" y="7045404"/>
            <a:ext cx="66873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Рольова гра для усвідомлення впливу різних видів медіа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2068" y="516661"/>
            <a:ext cx="10535603" cy="762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00"/>
              </a:lnSpc>
              <a:buNone/>
            </a:pPr>
            <a:r>
              <a:rPr lang="en-US" sz="48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Вправа </a:t>
            </a:r>
            <a:r>
              <a:rPr lang="en-US" sz="4800" b="1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«</a:t>
            </a:r>
            <a:r>
              <a:rPr lang="en-US" sz="48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Створю</a:t>
            </a:r>
            <a:r>
              <a:rPr lang="uk-UA" sz="48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Є</a:t>
            </a:r>
            <a:r>
              <a:rPr lang="en-US" sz="48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мо стр</a:t>
            </a:r>
            <a:r>
              <a:rPr lang="uk-UA" sz="48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</a:t>
            </a:r>
            <a:r>
              <a:rPr lang="en-US" sz="4800" b="1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чку </a:t>
            </a:r>
            <a:r>
              <a:rPr lang="en-US" sz="48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новин»</a:t>
            </a:r>
            <a:endParaRPr lang="en-US" sz="48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22" y="1674971"/>
            <a:ext cx="6514028" cy="65140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478137" y="1608479"/>
            <a:ext cx="3050500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Процес роботи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7529870" y="2204561"/>
            <a:ext cx="651402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Обирають важливі події з твору або життя</a:t>
            </a:r>
            <a:endParaRPr lang="en-US" b="1" dirty="0"/>
          </a:p>
        </p:txBody>
      </p:sp>
      <p:sp>
        <p:nvSpPr>
          <p:cNvPr id="6" name="Text 3"/>
          <p:cNvSpPr/>
          <p:nvPr/>
        </p:nvSpPr>
        <p:spPr>
          <a:xfrm>
            <a:off x="7529870" y="2535555"/>
            <a:ext cx="651402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Формують новинну стрічку з заголовками та фото</a:t>
            </a:r>
            <a:endParaRPr lang="en-US" b="1" dirty="0"/>
          </a:p>
        </p:txBody>
      </p:sp>
      <p:sp>
        <p:nvSpPr>
          <p:cNvPr id="7" name="Text 4"/>
          <p:cNvSpPr/>
          <p:nvPr/>
        </p:nvSpPr>
        <p:spPr>
          <a:xfrm>
            <a:off x="7529870" y="2866549"/>
            <a:ext cx="651402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Обговорюють вплив відбору інформації на сприйняття</a:t>
            </a:r>
            <a:endParaRPr lang="en-US" b="1" dirty="0"/>
          </a:p>
        </p:txBody>
      </p:sp>
      <p:sp>
        <p:nvSpPr>
          <p:cNvPr id="8" name="Text 5"/>
          <p:cNvSpPr/>
          <p:nvPr/>
        </p:nvSpPr>
        <p:spPr>
          <a:xfrm>
            <a:off x="7529870" y="3290888"/>
            <a:ext cx="6514028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00" b="1" dirty="0">
                <a:latin typeface="Poppins" pitchFamily="34" charset="0"/>
                <a:ea typeface="Poppins" pitchFamily="34" charset="-122"/>
                <a:cs typeface="Poppins" pitchFamily="34" charset="-120"/>
              </a:rPr>
              <a:t>Ця вправа розвиває навички аналізу медіаповідомлень і розуміння, як журналісти формують нашу картину світу.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29" y="1299091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Як навчити перевіряти інформацію?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49129" y="3243620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9129" y="3535918"/>
            <a:ext cx="3830122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Text 3"/>
          <p:cNvSpPr/>
          <p:nvPr/>
        </p:nvSpPr>
        <p:spPr>
          <a:xfrm>
            <a:off x="649129" y="3674270"/>
            <a:ext cx="3830122" cy="619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4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Розумієте достовірність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741878" y="4211955"/>
            <a:ext cx="383012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Розрізняти достовірні джерела від фейкових новин</a:t>
            </a:r>
            <a:endParaRPr lang="en-US" sz="1600" b="1" dirty="0"/>
          </a:p>
        </p:txBody>
      </p:sp>
      <p:sp>
        <p:nvSpPr>
          <p:cNvPr id="8" name="Text 5"/>
          <p:cNvSpPr/>
          <p:nvPr/>
        </p:nvSpPr>
        <p:spPr>
          <a:xfrm>
            <a:off x="4664631" y="3243620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4664631" y="3535918"/>
            <a:ext cx="3830241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10" name="Text 7"/>
          <p:cNvSpPr/>
          <p:nvPr/>
        </p:nvSpPr>
        <p:spPr>
          <a:xfrm>
            <a:off x="4664631" y="3674269"/>
            <a:ext cx="3795832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Застосовуйте алгоритм</a:t>
            </a:r>
            <a:endParaRPr lang="en-US" sz="2600" b="1" dirty="0"/>
          </a:p>
        </p:txBody>
      </p:sp>
      <p:sp>
        <p:nvSpPr>
          <p:cNvPr id="11" name="Text 8"/>
          <p:cNvSpPr/>
          <p:nvPr/>
        </p:nvSpPr>
        <p:spPr>
          <a:xfrm>
            <a:off x="4664631" y="4201954"/>
            <a:ext cx="383024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Хто автор? Коли опубліковано? Чи є підтвердження?</a:t>
            </a:r>
            <a:endParaRPr lang="en-US" sz="1600" b="1" dirty="0"/>
          </a:p>
        </p:txBody>
      </p:sp>
      <p:sp>
        <p:nvSpPr>
          <p:cNvPr id="12" name="Text 9"/>
          <p:cNvSpPr/>
          <p:nvPr/>
        </p:nvSpPr>
        <p:spPr>
          <a:xfrm>
            <a:off x="649129" y="5536287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129" y="5828586"/>
            <a:ext cx="7845743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14" name="Text 11"/>
          <p:cNvSpPr/>
          <p:nvPr/>
        </p:nvSpPr>
        <p:spPr>
          <a:xfrm>
            <a:off x="649129" y="5966936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Ставте питання</a:t>
            </a:r>
            <a:endParaRPr lang="en-US" sz="2600" b="1" dirty="0"/>
          </a:p>
        </p:txBody>
      </p:sp>
      <p:sp>
        <p:nvSpPr>
          <p:cNvPr id="15" name="Text 12"/>
          <p:cNvSpPr/>
          <p:nvPr/>
        </p:nvSpPr>
        <p:spPr>
          <a:xfrm>
            <a:off x="649129" y="6494621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Чому це важливо? Чи можу я довіряти джерелу?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1289685"/>
            <a:ext cx="7845743" cy="24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Інтеграція медіаграмотності у предмети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hape 1"/>
          <p:cNvSpPr/>
          <p:nvPr/>
        </p:nvSpPr>
        <p:spPr>
          <a:xfrm>
            <a:off x="6135529" y="4067413"/>
            <a:ext cx="3830122" cy="1491853"/>
          </a:xfrm>
          <a:prstGeom prst="roundRect">
            <a:avLst>
              <a:gd name="adj" fmla="val 29840"/>
            </a:avLst>
          </a:prstGeom>
          <a:solidFill>
            <a:srgbClr val="ECDFE3"/>
          </a:solidFill>
          <a:ln/>
        </p:spPr>
      </p:sp>
      <p:sp>
        <p:nvSpPr>
          <p:cNvPr id="5" name="Text 2"/>
          <p:cNvSpPr/>
          <p:nvPr/>
        </p:nvSpPr>
        <p:spPr>
          <a:xfrm>
            <a:off x="6320909" y="425279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Українська мова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320909" y="4780478"/>
            <a:ext cx="345936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Аналіз текстів, критичне читання, створення резюме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51031" y="4067413"/>
            <a:ext cx="3830241" cy="1491853"/>
          </a:xfrm>
          <a:prstGeom prst="roundRect">
            <a:avLst>
              <a:gd name="adj" fmla="val 29840"/>
            </a:avLst>
          </a:prstGeom>
          <a:solidFill>
            <a:srgbClr val="ECDFE3"/>
          </a:solidFill>
          <a:ln/>
        </p:spPr>
      </p:sp>
      <p:sp>
        <p:nvSpPr>
          <p:cNvPr id="8" name="Text 5"/>
          <p:cNvSpPr/>
          <p:nvPr/>
        </p:nvSpPr>
        <p:spPr>
          <a:xfrm>
            <a:off x="10336411" y="425279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Природознавство</a:t>
            </a:r>
            <a:endParaRPr lang="en-US" sz="2600" dirty="0"/>
          </a:p>
        </p:txBody>
      </p:sp>
      <p:sp>
        <p:nvSpPr>
          <p:cNvPr id="9" name="Text 6"/>
          <p:cNvSpPr/>
          <p:nvPr/>
        </p:nvSpPr>
        <p:spPr>
          <a:xfrm>
            <a:off x="10336411" y="4780478"/>
            <a:ext cx="345948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Перевірка фактів, дослідження інформації про природу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135529" y="5744647"/>
            <a:ext cx="7845743" cy="1195149"/>
          </a:xfrm>
          <a:prstGeom prst="roundRect">
            <a:avLst>
              <a:gd name="adj" fmla="val 37248"/>
            </a:avLst>
          </a:prstGeom>
          <a:solidFill>
            <a:srgbClr val="ECDFE3"/>
          </a:solidFill>
          <a:ln/>
        </p:spPr>
      </p:sp>
      <p:sp>
        <p:nvSpPr>
          <p:cNvPr id="11" name="Text 8"/>
          <p:cNvSpPr/>
          <p:nvPr/>
        </p:nvSpPr>
        <p:spPr>
          <a:xfrm>
            <a:off x="6320909" y="593002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Математика</a:t>
            </a:r>
            <a:endParaRPr lang="en-US" sz="2600" dirty="0"/>
          </a:p>
        </p:txBody>
      </p:sp>
      <p:sp>
        <p:nvSpPr>
          <p:cNvPr id="12" name="Text 9"/>
          <p:cNvSpPr/>
          <p:nvPr/>
        </p:nvSpPr>
        <p:spPr>
          <a:xfrm>
            <a:off x="6320909" y="6457712"/>
            <a:ext cx="7474982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Аналіз статистики у новинах, розуміння графіків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23173" y="1165922"/>
            <a:ext cx="11245453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Ресурси та підтримка для вчителів</a:t>
            </a:r>
            <a:endParaRPr lang="en-US" sz="52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1278255" y="4304586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b="1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Офіційні документи</a:t>
            </a:r>
            <a:endParaRPr lang="en-US" sz="2600" b="1" dirty="0"/>
          </a:p>
        </p:txBody>
      </p:sp>
      <p:sp>
        <p:nvSpPr>
          <p:cNvPr id="4" name="Text 2"/>
          <p:cNvSpPr/>
          <p:nvPr/>
        </p:nvSpPr>
        <p:spPr>
          <a:xfrm>
            <a:off x="649129" y="4832271"/>
            <a:ext cx="39620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Концепція медіаосвіти в Україні (2016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51" y="2383750"/>
            <a:ext cx="4666178" cy="466617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43074" y="4577953"/>
            <a:ext cx="277535" cy="2775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19108" y="3068479"/>
            <a:ext cx="3240169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Онлайн-платформи</a:t>
            </a:r>
            <a:endParaRPr lang="en-US" sz="2600" b="1" dirty="0"/>
          </a:p>
        </p:txBody>
      </p:sp>
      <p:sp>
        <p:nvSpPr>
          <p:cNvPr id="8" name="Text 4"/>
          <p:cNvSpPr/>
          <p:nvPr/>
        </p:nvSpPr>
        <p:spPr>
          <a:xfrm>
            <a:off x="9926360" y="3596164"/>
            <a:ext cx="4054912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Stories that Move, медіатренінги від НУШ</a:t>
            </a:r>
            <a:endParaRPr lang="en-US" sz="1600" b="1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051" y="2383750"/>
            <a:ext cx="4666178" cy="466617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92785" y="3163610"/>
            <a:ext cx="277535" cy="2775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26360" y="5540693"/>
            <a:ext cx="3488769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Методичні посібники</a:t>
            </a:r>
            <a:endParaRPr lang="en-US" sz="2600" b="1" dirty="0"/>
          </a:p>
        </p:txBody>
      </p:sp>
      <p:sp>
        <p:nvSpPr>
          <p:cNvPr id="12" name="Text 6"/>
          <p:cNvSpPr/>
          <p:nvPr/>
        </p:nvSpPr>
        <p:spPr>
          <a:xfrm>
            <a:off x="9926360" y="6050299"/>
            <a:ext cx="4054912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Вправи та ігри для початкової школи</a:t>
            </a:r>
            <a:endParaRPr lang="en-US" sz="1600" b="1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051" y="2387978"/>
            <a:ext cx="4666178" cy="466617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92785" y="5992297"/>
            <a:ext cx="277535" cy="27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351</Words>
  <Application>Microsoft Office PowerPoint</Application>
  <PresentationFormat>Произвольный</PresentationFormat>
  <Paragraphs>74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Baskervville</vt:lpstr>
      <vt:lpstr>Calibri</vt:lpstr>
      <vt:lpstr>Arial</vt:lpstr>
      <vt:lpstr>Poppins</vt:lpstr>
      <vt:lpstr>Baskervville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Administrator</cp:lastModifiedBy>
  <cp:revision>3</cp:revision>
  <dcterms:created xsi:type="dcterms:W3CDTF">2025-11-16T19:12:26Z</dcterms:created>
  <dcterms:modified xsi:type="dcterms:W3CDTF">2025-11-16T19:27:07Z</dcterms:modified>
</cp:coreProperties>
</file>