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58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73731" y="2514600"/>
            <a:ext cx="7630881" cy="2456411"/>
          </a:xfrm>
        </p:spPr>
        <p:txBody>
          <a:bodyPr>
            <a:noAutofit/>
          </a:bodyPr>
          <a:lstStyle/>
          <a:p>
            <a:r>
              <a:rPr lang="uk-UA" sz="4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МЕДІАГРАМОТНІСТЬ – НЕОБХІДНА НАВИЧКА ДЛЯ УСПІШНОЇ ПСИХОЛОГІЧНОЇ АДАПТАЦІЇ  ДІТЕЙ В СУЧАСНОМУ ІНФОРМАЦІЙНОМУ СУСПІЛЬСТВІ</a:t>
            </a:r>
            <a:endParaRPr lang="ru-RU" sz="4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19993" y="5320145"/>
            <a:ext cx="9484619" cy="616768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uk-UA" dirty="0" smtClean="0"/>
              <a:t> </a:t>
            </a:r>
          </a:p>
          <a:p>
            <a:pPr algn="r"/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Селівановська</a:t>
            </a:r>
            <a:r>
              <a:rPr lang="uk-UA" sz="1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Олена, </a:t>
            </a:r>
          </a:p>
          <a:p>
            <a:r>
              <a:rPr lang="uk-UA" sz="1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практичний психолог</a:t>
            </a:r>
            <a:endParaRPr lang="ru-RU" sz="1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88" y="0"/>
            <a:ext cx="3419647" cy="234418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3469" y="4264429"/>
            <a:ext cx="4178532" cy="2593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29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Чому це так важливо?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95854" y="1712422"/>
            <a:ext cx="3796145" cy="504582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Наші діти живуть в інформаційному середовищі 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 розуміти: швидкість користування телефонами не дорівнює критичності;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 формує поведінку, емоції, рішення.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956858" cy="284295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303" y="2842953"/>
            <a:ext cx="3398898" cy="256863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1" y="4456314"/>
            <a:ext cx="3366653" cy="240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834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55061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 розуміння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68044" y="1620982"/>
            <a:ext cx="6023956" cy="51372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Медіаграмотність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психологічна стійкість</a:t>
            </a:r>
            <a:endParaRPr lang="uk-UA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Усвідомленість</a:t>
            </a:r>
          </a:p>
          <a:p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 свобода</a:t>
            </a:r>
          </a:p>
          <a:p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Емоційна регуляція</a:t>
            </a:r>
          </a:p>
          <a:p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Уміння не вестися на маніпуляції й зберігати здорову психіку.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572" y="1679171"/>
            <a:ext cx="5611090" cy="438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241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74224" y="58190"/>
            <a:ext cx="8517775" cy="1142169"/>
          </a:xfrm>
        </p:spPr>
        <p:txBody>
          <a:bodyPr>
            <a:normAutofit/>
          </a:bodyPr>
          <a:lstStyle/>
          <a:p>
            <a:pPr algn="r"/>
            <a:r>
              <a:rPr lang="uk-UA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Чому діти </a:t>
            </a:r>
            <a:r>
              <a:rPr lang="uk-UA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 </a:t>
            </a:r>
            <a:r>
              <a:rPr lang="uk-UA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вразливі?</a:t>
            </a:r>
            <a:endParaRPr lang="ru-RU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4444" y="2302624"/>
            <a:ext cx="4934117" cy="4519817"/>
          </a:xfrm>
        </p:spPr>
        <p:txBody>
          <a:bodyPr>
            <a:normAutofit fontScale="92500"/>
          </a:bodyPr>
          <a:lstStyle/>
          <a:p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Дитячий мозок реагує на емоцію швидше, ніж логіку</a:t>
            </a:r>
          </a:p>
          <a:p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Алгоритми підсилюють упередження</a:t>
            </a:r>
          </a:p>
          <a:p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 бульбашки.</a:t>
            </a:r>
          </a:p>
          <a:p>
            <a:pPr marL="0" indent="0">
              <a:buNone/>
            </a:pP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Соцмережі підлаштовують контент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 емоції(інформаційна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бульбашка, де здається, що всі  так думають»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16172">
            <a:off x="7570198" y="1804404"/>
            <a:ext cx="4250436" cy="265752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70671">
            <a:off x="5093591" y="3026176"/>
            <a:ext cx="3679740" cy="303668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906982" cy="2394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264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Психологічні наслідки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09112" y="1363287"/>
            <a:ext cx="5782887" cy="5386648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ТРИВОЖНІСТЬ, НАПРУГА</a:t>
            </a:r>
          </a:p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ЗАЛЕЖНІСТЬ ВІД ЛАЙКІВ</a:t>
            </a:r>
          </a:p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ЗАНІЖЕНА САМООЦІНКА</a:t>
            </a:r>
          </a:p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 – БУЛІНГ</a:t>
            </a:r>
          </a:p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 КОНЦЕНТРАЦІЇ</a:t>
            </a:r>
          </a:p>
          <a:p>
            <a:endParaRPr lang="uk-UA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944" y="3042458"/>
            <a:ext cx="4630056" cy="381554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015047" cy="297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63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2792" y="0"/>
            <a:ext cx="5619403" cy="3217025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Чому мозок «ведеться»?</a:t>
            </a:r>
            <a:b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потреба в належності</a:t>
            </a:r>
            <a:b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швидке емоційне підкріплення</a:t>
            </a:r>
            <a:b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прості відповіді на складні питання</a:t>
            </a:r>
            <a:b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25490" y="3217025"/>
            <a:ext cx="5666509" cy="35827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</a:t>
            </a:r>
            <a:r>
              <a:rPr lang="uk-UA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медіаграмотної</a:t>
            </a:r>
            <a: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людини:</a:t>
            </a:r>
          </a:p>
          <a:p>
            <a:pPr>
              <a:buFontTx/>
              <a:buChar char="-"/>
            </a:pPr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я відчуваю?</a:t>
            </a:r>
          </a:p>
          <a:p>
            <a:pPr>
              <a:buFontTx/>
              <a:buChar char="-"/>
            </a:pPr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ому я в це вірю?</a:t>
            </a:r>
          </a:p>
          <a:p>
            <a:pPr>
              <a:buFontTx/>
              <a:buChar char="-"/>
            </a:pPr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виграє від того, що я це поширю?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7372" y="-20781"/>
            <a:ext cx="5144628" cy="329599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3225" y="3362498"/>
            <a:ext cx="4173423" cy="329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866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9418" y="0"/>
            <a:ext cx="10612581" cy="1197033"/>
          </a:xfrm>
        </p:spPr>
        <p:txBody>
          <a:bodyPr>
            <a:noAutofit/>
          </a:bodyPr>
          <a:lstStyle/>
          <a:p>
            <a:pPr algn="ctr"/>
            <a:r>
              <a:rPr lang="uk-UA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 психологічних напрями </a:t>
            </a:r>
            <a:br>
              <a:rPr lang="uk-UA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 в закладі освіти</a:t>
            </a:r>
            <a:endParaRPr lang="ru-RU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63782" y="1197034"/>
            <a:ext cx="10970028" cy="5660966"/>
          </a:xfrm>
        </p:spPr>
        <p:txBody>
          <a:bodyPr>
            <a:normAutofit/>
          </a:bodyPr>
          <a:lstStyle/>
          <a:p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Емоційна усвідомленість</a:t>
            </a:r>
          </a:p>
          <a:p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Критичне мислення</a:t>
            </a:r>
          </a:p>
          <a:p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Підтримуюче середовище</a:t>
            </a:r>
          </a:p>
          <a:p>
            <a:pPr marL="0" indent="0">
              <a:buNone/>
            </a:pPr>
            <a:endParaRPr lang="uk-UA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педагога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«Медіаграмотність формується не окремими заходами, а культурою. Запитуємо себе та своїх вихованців: хто автор, звідки дані, чи є інші джерела? Спокійний аналіз – щодня»</a:t>
            </a:r>
          </a:p>
          <a:p>
            <a:pPr marL="0" indent="0">
              <a:buNone/>
            </a:pPr>
            <a:endParaRPr lang="uk-UA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психолога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«Супроводжує: профілактика залежностей, робота з тривожністю, консультації батьків, підтримка в конфліктах та онлайн-комунікації»</a:t>
            </a:r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8160" y="1197033"/>
            <a:ext cx="3656647" cy="2151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185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Простий інструмент!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27315" y="2984269"/>
            <a:ext cx="9833957" cy="3749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4400" b="1" dirty="0" smtClean="0">
                <a:solidFill>
                  <a:srgbClr val="0070C0"/>
                </a:solidFill>
              </a:rPr>
              <a:t>Запропонуймо дітям правило: «ПАУЗА – ПОДУМАЙ – ПЕРЕВІР»</a:t>
            </a:r>
          </a:p>
          <a:p>
            <a:pPr marL="0" indent="0">
              <a:buNone/>
            </a:pPr>
            <a:endParaRPr lang="uk-UA" sz="44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uk-UA" sz="4400" b="1" dirty="0" smtClean="0">
                <a:solidFill>
                  <a:srgbClr val="0070C0"/>
                </a:solidFill>
              </a:rPr>
              <a:t>Спочатку емоція, потім логіка, потім дія.</a:t>
            </a:r>
            <a:endParaRPr lang="uk-UA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79" y="0"/>
            <a:ext cx="4003185" cy="2984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045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b="1" dirty="0" smtClean="0">
                <a:solidFill>
                  <a:srgbClr val="FF0000"/>
                </a:solidFill>
              </a:rPr>
              <a:t>МЕДІАГРАМОТНІСТЬ…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6858" y="1521229"/>
            <a:ext cx="8235141" cy="5253643"/>
          </a:xfrm>
        </p:spPr>
        <p:txBody>
          <a:bodyPr>
            <a:normAutofit fontScale="85000" lnSpcReduction="20000"/>
          </a:bodyPr>
          <a:lstStyle/>
          <a:p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 - Психологічний імунітет та основа безпеки й самостійного мислення. Якщо ми навчили дитину мислити самостійно й розуміти себе – вже захистили її.</a:t>
            </a:r>
          </a:p>
          <a:p>
            <a:pPr marL="0" indent="0">
              <a:buNone/>
            </a:pPr>
            <a:endParaRPr lang="uk-UA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 –здатність залишатися собою, робити усвідомлений вибір, у час, коли інформація може бути зброєю.</a:t>
            </a:r>
          </a:p>
          <a:p>
            <a:pPr marL="0" indent="0">
              <a:buNone/>
            </a:pPr>
            <a:endParaRPr lang="uk-UA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 - Сила. Свобода. Майбутнє, яке ми створюємо для наших дітей. 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04" y="1905000"/>
            <a:ext cx="3823854" cy="3282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58754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109</TotalTime>
  <Words>300</Words>
  <Application>Microsoft Office PowerPoint</Application>
  <PresentationFormat>Широкоэкранный</PresentationFormat>
  <Paragraphs>49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Century Gothic</vt:lpstr>
      <vt:lpstr>Times New Roman</vt:lpstr>
      <vt:lpstr>Wingdings</vt:lpstr>
      <vt:lpstr>Wingdings 3</vt:lpstr>
      <vt:lpstr>Легкий дым</vt:lpstr>
      <vt:lpstr>МЕДІАГРАМОТНІСТЬ – НЕОБХІДНА НАВИЧКА ДЛЯ УСПІШНОЇ ПСИХОЛОГІЧНОЇ АДАПТАЦІЇ  ДІТЕЙ В СУЧАСНОМУ ІНФОРМАЦІЙНОМУ СУСПІЛЬСТВІ</vt:lpstr>
      <vt:lpstr>Чому це так важливо?</vt:lpstr>
      <vt:lpstr>Ключові розуміння</vt:lpstr>
      <vt:lpstr>Чому діти психологічно вразливі?</vt:lpstr>
      <vt:lpstr>Психологічні наслідки</vt:lpstr>
      <vt:lpstr>Чому мозок «ведеться»? - потреба в належності - швидке емоційне підкріплення - прості відповіді на складні питання  </vt:lpstr>
      <vt:lpstr>Три психологічних напрями  роботи в закладі освіти</vt:lpstr>
      <vt:lpstr>Простий інструмент!</vt:lpstr>
      <vt:lpstr>МЕДІАГРАМОТНІСТЬ…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МЕДІАГРАМОТНІСТЬ – НЕОБХІДНА НАВИЧКА ДЛЯ УСПІШНОЇ ПСИХОЛОГІЧНОЇ АДАПТАЦІЇ  ДІТЕЙ В СУЧАСНОМУ ІНФОРМАЦІЙНОМУ СУСПІЛЬСТВІ</dc:title>
  <dc:creator>Dell</dc:creator>
  <cp:lastModifiedBy>Asus</cp:lastModifiedBy>
  <cp:revision>12</cp:revision>
  <dcterms:created xsi:type="dcterms:W3CDTF">2025-11-24T11:03:20Z</dcterms:created>
  <dcterms:modified xsi:type="dcterms:W3CDTF">2025-11-24T13:18:12Z</dcterms:modified>
</cp:coreProperties>
</file>