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ECEA1-ADE3-4755-A391-D55428FD039D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732E-28C1-43C9-821C-2F4298072F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1136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ECEA1-ADE3-4755-A391-D55428FD039D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732E-28C1-43C9-821C-2F4298072F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3385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ECEA1-ADE3-4755-A391-D55428FD039D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732E-28C1-43C9-821C-2F4298072F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1639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ECEA1-ADE3-4755-A391-D55428FD039D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732E-28C1-43C9-821C-2F4298072F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469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ECEA1-ADE3-4755-A391-D55428FD039D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732E-28C1-43C9-821C-2F4298072F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588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ECEA1-ADE3-4755-A391-D55428FD039D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732E-28C1-43C9-821C-2F4298072F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0907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ECEA1-ADE3-4755-A391-D55428FD039D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732E-28C1-43C9-821C-2F4298072F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3872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ECEA1-ADE3-4755-A391-D55428FD039D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732E-28C1-43C9-821C-2F4298072F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0102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ECEA1-ADE3-4755-A391-D55428FD039D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732E-28C1-43C9-821C-2F4298072F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1390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ECEA1-ADE3-4755-A391-D55428FD039D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732E-28C1-43C9-821C-2F4298072F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1107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ECEA1-ADE3-4755-A391-D55428FD039D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F732E-28C1-43C9-821C-2F4298072F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4910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ECEA1-ADE3-4755-A391-D55428FD039D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F732E-28C1-43C9-821C-2F4298072F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1134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496291"/>
            <a:ext cx="9144000" cy="3588326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України«Про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корупції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»(у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закладів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початкової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09164" y="5985163"/>
            <a:ext cx="4156363" cy="519545"/>
          </a:xfrm>
        </p:spPr>
        <p:txBody>
          <a:bodyPr/>
          <a:lstStyle/>
          <a:p>
            <a:r>
              <a:rPr lang="uk-UA" dirty="0" smtClean="0"/>
              <a:t>Нарада від 25.11.2025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00478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581891"/>
            <a:ext cx="9144000" cy="5694218"/>
          </a:xfrm>
          <a:solidFill>
            <a:schemeClr val="bg2">
              <a:lumMod val="90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стосується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початкової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школи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доброчесності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раннього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віку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Прозорість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вчителя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адміністрації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Чітка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комунікація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батьками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тиску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батьків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приводу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зборів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подарунків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85418" y="6276109"/>
            <a:ext cx="180109" cy="228599"/>
          </a:xfrm>
        </p:spPr>
        <p:txBody>
          <a:bodyPr>
            <a:normAutofit fontScale="25000" lnSpcReduction="20000"/>
          </a:bodyPr>
          <a:lstStyle/>
          <a:p>
            <a:r>
              <a:rPr lang="uk-UA" dirty="0" smtClean="0"/>
              <a:t>Нарада від 25.11.2025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42456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2618" y="581891"/>
            <a:ext cx="10972800" cy="5340926"/>
          </a:xfrm>
          <a:solidFill>
            <a:schemeClr val="bg2">
              <a:lumMod val="90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закладу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Розробити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внутрішній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Кодекс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доброчесності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Запровадити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зрозумілі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прийому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подарунків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прозорість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закупівель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виховні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 про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чесність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справедливість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Створити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канал для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анонімних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звернень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85418" y="6276109"/>
            <a:ext cx="180109" cy="228599"/>
          </a:xfrm>
        </p:spPr>
        <p:txBody>
          <a:bodyPr>
            <a:normAutofit fontScale="25000" lnSpcReduction="20000"/>
          </a:bodyPr>
          <a:lstStyle/>
          <a:p>
            <a:r>
              <a:rPr lang="uk-UA" dirty="0" smtClean="0"/>
              <a:t>Нарада від 25.11.2025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55386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858982"/>
            <a:ext cx="9144000" cy="4502728"/>
          </a:xfrm>
          <a:solidFill>
            <a:schemeClr val="bg2">
              <a:lumMod val="90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спрямований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чесного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безпечного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Доброчесність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щоденна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практика.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Початкова школа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ключову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роль у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формуванні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антикорупційної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дитинства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85418" y="6276109"/>
            <a:ext cx="180109" cy="228599"/>
          </a:xfrm>
        </p:spPr>
        <p:txBody>
          <a:bodyPr>
            <a:normAutofit fontScale="25000" lnSpcReduction="20000"/>
          </a:bodyPr>
          <a:lstStyle/>
          <a:p>
            <a:r>
              <a:rPr lang="uk-UA" dirty="0" smtClean="0"/>
              <a:t>Нарада від 25.11.2025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3916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581891"/>
            <a:ext cx="9144000" cy="4987636"/>
          </a:xfrm>
          <a:solidFill>
            <a:schemeClr val="bg2">
              <a:lumMod val="90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uk-UA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Чому це важливо?</a:t>
            </a:r>
            <a:br>
              <a:rPr lang="uk-UA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Корупція впливає на якість освіти.</a:t>
            </a:r>
            <a:b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Школа має бути простором довіри та прозорості.</a:t>
            </a:r>
            <a:b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Закон визначає правила, яких мають дотримуватися працівники освіти.</a:t>
            </a:r>
            <a:endParaRPr lang="uk-UA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85418" y="6276109"/>
            <a:ext cx="180109" cy="228599"/>
          </a:xfrm>
        </p:spPr>
        <p:txBody>
          <a:bodyPr>
            <a:normAutofit fontScale="25000" lnSpcReduction="20000"/>
          </a:bodyPr>
          <a:lstStyle/>
          <a:p>
            <a:r>
              <a:rPr lang="uk-UA" dirty="0" smtClean="0"/>
              <a:t>Нарада від 25.11.2025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6843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581891"/>
            <a:ext cx="9144000" cy="5694218"/>
          </a:xfrm>
          <a:solidFill>
            <a:schemeClr val="bg2">
              <a:lumMod val="90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закону</a:t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Корупція</a:t>
            </a:r>
            <a:r>
              <a:rPr lang="ru-RU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службового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становища для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неправомірної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вигоди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Неправомірна</a:t>
            </a:r>
            <a:r>
              <a:rPr lang="ru-RU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вигода</a:t>
            </a:r>
            <a:r>
              <a:rPr lang="ru-RU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подарунки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надаються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</a:t>
            </a:r>
            <a:r>
              <a:rPr lang="ru-RU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коли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інтереси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службові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85418" y="6276109"/>
            <a:ext cx="180109" cy="228599"/>
          </a:xfrm>
        </p:spPr>
        <p:txBody>
          <a:bodyPr>
            <a:normAutofit fontScale="25000" lnSpcReduction="20000"/>
          </a:bodyPr>
          <a:lstStyle/>
          <a:p>
            <a:r>
              <a:rPr lang="uk-UA" dirty="0" smtClean="0"/>
              <a:t>Нарада від 25.11.2025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0818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581891"/>
            <a:ext cx="9144000" cy="5001491"/>
          </a:xfrm>
          <a:solidFill>
            <a:schemeClr val="bg2">
              <a:lumMod val="90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кого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поширюється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закон?</a:t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Посадові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місцевого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працівники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закладів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особливо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адміністрація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Особи,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беруть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прийнятті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85418" y="6276109"/>
            <a:ext cx="180109" cy="228599"/>
          </a:xfrm>
        </p:spPr>
        <p:txBody>
          <a:bodyPr>
            <a:normAutofit fontScale="25000" lnSpcReduction="20000"/>
          </a:bodyPr>
          <a:lstStyle/>
          <a:p>
            <a:r>
              <a:rPr lang="uk-UA" dirty="0" smtClean="0"/>
              <a:t>Нарада від 25.11.2025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3775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734291"/>
            <a:ext cx="9144000" cy="4807527"/>
          </a:xfrm>
          <a:solidFill>
            <a:schemeClr val="bg2">
              <a:lumMod val="90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корупції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Верховенство права 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Законність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Превенція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попередження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корупції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Невідворотність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Прозорість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Участь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громадськості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85418" y="6276109"/>
            <a:ext cx="180109" cy="228599"/>
          </a:xfrm>
        </p:spPr>
        <p:txBody>
          <a:bodyPr>
            <a:normAutofit fontScale="25000" lnSpcReduction="20000"/>
          </a:bodyPr>
          <a:lstStyle/>
          <a:p>
            <a:r>
              <a:rPr lang="uk-UA" dirty="0" smtClean="0"/>
              <a:t>Нарада від 25.11.2025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3076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581891"/>
            <a:ext cx="9144000" cy="5694218"/>
          </a:xfrm>
          <a:solidFill>
            <a:schemeClr val="bg2">
              <a:lumMod val="90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закону</a:t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етичної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врегулювання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конфлікту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подарунків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спільної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близьких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Фінансовий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(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декларування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посад)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85418" y="6276109"/>
            <a:ext cx="180109" cy="228599"/>
          </a:xfrm>
        </p:spPr>
        <p:txBody>
          <a:bodyPr>
            <a:normAutofit fontScale="25000" lnSpcReduction="20000"/>
          </a:bodyPr>
          <a:lstStyle/>
          <a:p>
            <a:r>
              <a:rPr lang="uk-UA" dirty="0" smtClean="0"/>
              <a:t>Нарада від 25.11.2025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17165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581891"/>
            <a:ext cx="9144000" cy="5694218"/>
          </a:xfrm>
          <a:solidFill>
            <a:schemeClr val="bg2">
              <a:lumMod val="90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Подарунки у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школі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Заборонено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приймати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подарунки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як «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подяку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Дозволено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несуттєві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подарунки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виконанням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службових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обов’язків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чіткі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суми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визначені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законодавством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Рекомендовано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інформувати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батьків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допустимі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привітань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85418" y="6276109"/>
            <a:ext cx="180109" cy="228599"/>
          </a:xfrm>
        </p:spPr>
        <p:txBody>
          <a:bodyPr>
            <a:normAutofit fontScale="25000" lnSpcReduction="20000"/>
          </a:bodyPr>
          <a:lstStyle/>
          <a:p>
            <a:r>
              <a:rPr lang="uk-UA" dirty="0" smtClean="0"/>
              <a:t>Нарада від 25.11.2025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84031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92727" y="581891"/>
            <a:ext cx="10792691" cy="5694218"/>
          </a:xfrm>
          <a:solidFill>
            <a:schemeClr val="bg2">
              <a:lumMod val="90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школі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</a:t>
            </a:r>
            <a:r>
              <a:rPr lang="ru-RU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ремонт,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закупівля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родича;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преміювання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близьких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упереджене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ставлення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учнів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батьків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причин.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виявити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повідомити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врегулювати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85418" y="6276109"/>
            <a:ext cx="180109" cy="228599"/>
          </a:xfrm>
        </p:spPr>
        <p:txBody>
          <a:bodyPr>
            <a:normAutofit fontScale="25000" lnSpcReduction="20000"/>
          </a:bodyPr>
          <a:lstStyle/>
          <a:p>
            <a:r>
              <a:rPr lang="uk-UA" dirty="0" smtClean="0"/>
              <a:t>Нарада від 25.11.2025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26129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581891"/>
            <a:ext cx="9144000" cy="5694218"/>
          </a:xfrm>
          <a:solidFill>
            <a:schemeClr val="bg2">
              <a:lumMod val="90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Вимоги до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діяти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інтересах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закладу й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учнів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не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службове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становище в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цілях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уникати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ситуацій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виглядати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корупційні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забезпечувати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прозорість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85418" y="6276109"/>
            <a:ext cx="180109" cy="228599"/>
          </a:xfrm>
        </p:spPr>
        <p:txBody>
          <a:bodyPr>
            <a:normAutofit fontScale="25000" lnSpcReduction="20000"/>
          </a:bodyPr>
          <a:lstStyle/>
          <a:p>
            <a:r>
              <a:rPr lang="uk-UA" dirty="0" smtClean="0"/>
              <a:t>Нарада від 25.11.2025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16506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91</Words>
  <Application>Microsoft Office PowerPoint</Application>
  <PresentationFormat>Широкоэкранный</PresentationFormat>
  <Paragraphs>24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Тема Office</vt:lpstr>
      <vt:lpstr>Ключові положення Закону України«Про запобігання корупції»(у діяльності закладів початкової освіти)</vt:lpstr>
      <vt:lpstr>Чому це важливо? - Корупція впливає на якість освіти. - Школа має бути простором довіри та прозорості. - Закон визначає правила, яких мають дотримуватися працівники освіти.</vt:lpstr>
      <vt:lpstr>Основні поняття закону  Корупція - використання службового становища для неправомірної вигоди. Неправомірна вигода - гроші, подарунки, послуги, що надаються для впливу на рішення. Конфлікт інтересів - коли особисті інтереси впливають на службові рішення.</vt:lpstr>
      <vt:lpstr>На кого поширюється закон?  - Посадові особи органів влади й місцевого самоврядування.  - Деякі працівники закладів освіти, особливо адміністрація.  - Особи, що беруть участь у прийнятті управлінських рішень (закупівлі, розподіл коштів).</vt:lpstr>
      <vt:lpstr>Принципи запобігання корупції  - Верховенство права  - Законність - Превенція (попередження корупції) - Невідворотність відповідальності - Прозорість - Участь громадськості</vt:lpstr>
      <vt:lpstr>Основні вимоги закону  - Дотримання етичної поведінки - Запобігання та врегулювання конфлікту інтересів - Обмеження щодо подарунків - Обмеження спільної роботи близьких осіб - Фінансовий контроль (декларування для окремих посад)</vt:lpstr>
      <vt:lpstr>Подарунки у школі  - Заборонено приймати подарунки як «подяку за рішення» - Дозволено лише несуттєві подарунки, що не пов’язані з виконанням службових обов’язків (чіткі суми визначені законодавством) - Рекомендовано інформувати батьків про допустимі форми привітань</vt:lpstr>
      <vt:lpstr>Конфлікт інтересів у школі  Приклади: - ремонт, закупівля матеріалів у фірми родича; - прийняття рішень щодо діяльності або преміювання близьких осіб; - упереджене ставлення до учнів чи батьків з особистих причин. Важливо: виявити → повідомити → врегулювати.</vt:lpstr>
      <vt:lpstr>Вимоги до поведінки працівників освіти  - діяти лише в інтересах закладу й учнів; - не використовувати службове становище в особистих цілях; - уникати ситуацій, які можуть виглядати як корупційні; - забезпечувати прозорість рішень.</vt:lpstr>
      <vt:lpstr>Як це стосується початкової школи?  - Формування культури доброчесності з раннього віку. - Прозорість у роботі вчителя й адміністрації. - Чітка комунікація з батьками щодо правил взаємодії. - Відсутність тиску на батьків з приводу зборів коштів чи подарунків.</vt:lpstr>
      <vt:lpstr>Практичні рекомендації для закладу освіти  - Розробити внутрішній Кодекс доброчесності. - Запровадити зрозумілі правила прийому подарунків. - Забезпечити прозорість закупівель та витрат. - Проводити виховні заходи про чесність та справедливість. - Створити канал для анонімних звернень.</vt:lpstr>
      <vt:lpstr>Висновки  Закон спрямований на створення чесного та безпечного освітнього середовища. Доброчесність - це щоденна практика. Початкова школа має ключову роль у формуванні антикорупційної культури з дитинства.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</dc:creator>
  <cp:lastModifiedBy>Ольга</cp:lastModifiedBy>
  <cp:revision>6</cp:revision>
  <dcterms:created xsi:type="dcterms:W3CDTF">2025-11-18T09:01:45Z</dcterms:created>
  <dcterms:modified xsi:type="dcterms:W3CDTF">2025-11-18T13:40:05Z</dcterms:modified>
</cp:coreProperties>
</file>