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Default Extension="emf" ContentType="image/x-emf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Masters/slideMaster1.xml" ContentType="application/vnd.openxmlformats-officedocument.presentationml.slideMaster+xml"/>
  <Override PartName="/ppt/slideLayouts/slideMasters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4b0aa981e449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Id1"/>
  </p:sldMasterIdLst>
  <p:sldIdLst>
    <p:sldId xmlns:r="http://schemas.openxmlformats.org/officeDocument/2006/relationships" id="256" r:id="rId2"/>
    <p:sldId xmlns:r="http://schemas.openxmlformats.org/officeDocument/2006/relationships" id="257" r:id="Ra662c0a8f3d74533"/>
    <p:sldId xmlns:r="http://schemas.openxmlformats.org/officeDocument/2006/relationships" id="258" r:id="Rd62379b7a73c4b67"/>
    <p:sldId xmlns:r="http://schemas.openxmlformats.org/officeDocument/2006/relationships" id="259" r:id="Rdcfabff4b9b74644"/>
    <p:sldId xmlns:r="http://schemas.openxmlformats.org/officeDocument/2006/relationships" id="260" r:id="R3d7509f4945145b0"/>
    <p:sldId xmlns:r="http://schemas.openxmlformats.org/officeDocument/2006/relationships" id="261" r:id="R675f3032d9b8423f"/>
    <p:sldId xmlns:r="http://schemas.openxmlformats.org/officeDocument/2006/relationships" id="262" r:id="Ra365bdce25b84512"/>
    <p:sldId xmlns:r="http://schemas.openxmlformats.org/officeDocument/2006/relationships" id="263" r:id="R29915f2b96964f7f"/>
  </p:sldIdLst>
  <p:sldSz cx="7560000" cy="10692000" type="custom"/>
  <p:notesSz cx="10692000" cy="7560000"/>
  <p:defaultTextStyle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91" autoAdjust="0"/>
    <p:restoredTop sz="94675" autoAdjust="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" Target="/ppt/slides/slide1.xml" Id="rId2" /><Relationship Type="http://schemas.openxmlformats.org/officeDocument/2006/relationships/tableStyles" Target="/ppt/tableStyles.xml" Id="rId5" /><Relationship Type="http://schemas.openxmlformats.org/officeDocument/2006/relationships/viewProps" Target="/ppt/viewProps.xml" Id="rId6" /><Relationship Type="http://schemas.openxmlformats.org/officeDocument/2006/relationships/presProps" Target="/ppt/presProps.xml" Id="rId7" /><Relationship Type="http://schemas.openxmlformats.org/officeDocument/2006/relationships/slideMaster" Target="/ppt/slideLayouts/slideMasters/slideMaster1.xml" Id="rId1" /><Relationship Type="http://schemas.openxmlformats.org/officeDocument/2006/relationships/theme" Target="/ppt/slideLayouts/slideMasters/theme/theme1.xml" Id="rId3" /><Relationship Type="http://schemas.openxmlformats.org/officeDocument/2006/relationships/slide" Target="/ppt/slides/slide2.xml" Id="Ra662c0a8f3d74533" /><Relationship Type="http://schemas.openxmlformats.org/officeDocument/2006/relationships/slide" Target="/ppt/slides/slide3.xml" Id="Rd62379b7a73c4b67" /><Relationship Type="http://schemas.openxmlformats.org/officeDocument/2006/relationships/slide" Target="/ppt/slides/slide4.xml" Id="Rdcfabff4b9b74644" /><Relationship Type="http://schemas.openxmlformats.org/officeDocument/2006/relationships/slide" Target="/ppt/slides/slide5.xml" Id="R3d7509f4945145b0" /><Relationship Type="http://schemas.openxmlformats.org/officeDocument/2006/relationships/slide" Target="/ppt/slides/slide6.xml" Id="R675f3032d9b8423f" /><Relationship Type="http://schemas.openxmlformats.org/officeDocument/2006/relationships/slide" Target="/ppt/slides/slide7.xml" Id="Ra365bdce25b84512" /><Relationship Type="http://schemas.openxmlformats.org/officeDocument/2006/relationships/slide" Target="/ppt/slides/slide8.xml" Id="R29915f2b96964f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Layouts/slideMasters/slideMaster1.xml" Id="rId1" /></Relationships>
</file>

<file path=ppt/slideLayouts/slideLayout1.xml><?xml version="1.0" encoding="utf-8"?>
<p:sldLayout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"/>
          <p:cNvSpPr>
            <a:spLocks xmlns:a="http://schemas.openxmlformats.org/drawingml/2006/main" noGrp="1"/>
          </p:cNvSpPr>
          <p:nvPr/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/>
          </a:p>
        </p:txBody>
      </p:sp>
    </p:spTree>
  </p:cSld>
  <p:clrMapOvr>
    <a:masterClrMapping xmlns:a="http://schemas.openxmlformats.org/drawingml/2006/main"/>
  </p:clrMapOvr>
</p:sldLayout>
</file>

<file path=ppt/slideLayouts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slideLayouts/slideMasters/theme/theme1.xml" Id="rId3" /><Relationship Type="http://schemas.openxmlformats.org/officeDocument/2006/relationships/slideLayout" Target="/ppt/slideLayouts/slideLayout1.xml" Id="rId1" /></Relationships>
</file>

<file path=ppt/slideLayouts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"/>
          <p:cNvSpPr>
            <a:spLocks xmlns:a="http://schemas.openxmlformats.org/drawingml/2006/main" noGrp="1"/>
          </p:cNvSpPr>
          <p:nvPr/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Id1"/>
  </p:sldLayoutIdLst>
  <p:txStyles>
    <p:titleStyle/>
    <p:bodyStyle/>
    <p:otherStyle/>
  </p:txStyles>
</p:sldMaster>
</file>

<file path=ppt/slideLayouts/slideMasters/theme/theme1.xml><?xml version="1.0" encoding="utf-8"?>
<a:theme xmlns:a="http://schemas.openxmlformats.org/drawingml/2006/main" name="Telerik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noFill/>
        <a:pattFill/>
        <a:grpFill/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0">
              <a:schemeClr val="phClr">
                <a:tint val="50000"/>
                <a:satMod val="300000"/>
              </a:schemeClr>
            </a:gs>
            <a:gs pos="0">
              <a:schemeClr val="phClr">
                <a:tint val="50000"/>
                <a:satMod val="300000"/>
              </a:schemeClr>
            </a:gs>
          </a:gsLst>
          <a:lin ang="16200000" scaled="1"/>
        </a:gradFill>
        <a:gradFill>
          <a:gsLst>
            <a:gs pos="0">
              <a:schemeClr val="phClr">
                <a:tint val="50000"/>
                <a:satMod val="300000"/>
              </a:schemeClr>
            </a:gs>
            <a:gs pos="0">
              <a:schemeClr val="phClr">
                <a:tint val="50000"/>
                <a:satMod val="30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0e6ee6696844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606fe288fa45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bb9ab95cd0475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a84b5cb977479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20aac2f9ba4a7e" /><Relationship Type="http://schemas.openxmlformats.org/officeDocument/2006/relationships/image" Target="/ppt/media/image.emf" Id="rId45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07e34c3d2f4258" /><Relationship Type="http://schemas.openxmlformats.org/officeDocument/2006/relationships/image" Target="/ppt/media/image2.emf" Id="rId457" /><Relationship Type="http://schemas.openxmlformats.org/officeDocument/2006/relationships/image" Target="/ppt/media/image3.emf" Id="rId458" /></Relationships>
</file>

<file path=ppt/slides/_rels/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d0321bc0734e24" /><Relationship Type="http://schemas.openxmlformats.org/officeDocument/2006/relationships/image" Target="/ppt/media/image4.emf" Id="rId459" /><Relationship Type="http://schemas.openxmlformats.org/officeDocument/2006/relationships/image" Target="/ppt/media/image5.emf" Id="rId460" /></Relationships>
</file>

<file path=ppt/slides/slide1.xml><?xml version="1.0" encoding="utf-8"?>
<p:sld xmlns:p="http://schemas.openxmlformats.org/presentationml/2006/main">
  <p:cSld>
    <p:bg>
      <p:bgPr>
        <a:noFill xmlns:a="http://schemas.openxmlformats.org/drawingml/2006/main"/>
        <a:effectLst xmlns:a="http://schemas.openxmlformats.org/drawingml/2006/main"/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"/>
          <p:cNvSpPr>
            <a:spLocks xmlns:a="http://schemas.openxmlformats.org/drawingml/2006/main" noGrp="1"/>
          </p:cNvSpPr>
          <p:nvPr/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"/>
          <p:cNvSpPr/>
          <p:nvPr/>
        </p:nvSpPr>
        <p:spPr bwMode="auto">
          <a:xfrm xmlns:a="http://schemas.openxmlformats.org/drawingml/2006/main">
            <a:off x="720000" y="1440000"/>
            <a:ext cx="6120000" cy="7812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</p:sp>
      <p:sp>
        <p:nvSpPr>
          <p:cNvPr id="3" name=""/>
          <p:cNvSpPr/>
          <p:nvPr/>
        </p:nvSpPr>
        <p:spPr bwMode="auto">
          <a:xfrm xmlns:a="http://schemas.openxmlformats.org/drawingml/2006/main">
            <a:off x="720000" y="1440000"/>
            <a:ext cx="6120000" cy="7812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</p:sp>
      <p:sp>
        <p:nvSpPr>
          <p:cNvPr id="3" name=""/>
          <p:cNvSpPr/>
          <p:nvPr/>
        </p:nvSpPr>
        <p:spPr bwMode="auto">
          <a:xfrm xmlns:a="http://schemas.openxmlformats.org/drawingml/2006/main">
            <a:off x="720000" y="1440000"/>
            <a:ext cx="6120000" cy="7812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</p:sp>
      <p:graphicFrame>
        <p:nvGraphicFramePr>
          <p:cNvPr id="3" name=""/>
          <p:cNvGraphicFramePr>
            <a:graphicFrameLocks xmlns:a="http://schemas.openxmlformats.org/drawingml/2006/main" noGrp="1"/>
          </p:cNvGraphicFramePr>
          <p:nvPr/>
        </p:nvGraphicFramePr>
        <p:xfrm>
          <a:off xmlns:a="http://schemas.openxmlformats.org/drawingml/2006/main" x="792000" y="2592000"/>
          <a:ext xmlns:a="http://schemas.openxmlformats.org/drawingml/2006/main" cx="5635440" cy="3395880"/>
        </p:xfrm>
        <a:graphic xmlns:a="http://schemas.openxmlformats.org/drawingml/2006/main">
          <a:graphicData uri="http://schemas.openxmlformats.org/drawingml/2006/table">
            <a:tbl>
              <a:tblPr/>
              <a:tblGrid>
                <a:gridCol w="4772520"/>
                <a:gridCol w="862920"/>
              </a:tblGrid>
              <a:tr h="180000">
                <a:tc rowSpan="1" gridSpan="1">
                  <a:txBody>
                    <a:bodyPr horzOverflow="overflow" wrap="square" lIns="0" tIns="0" rIns="0" bIns="0" rtlCol="0" anchor="t">
                      <a:noAutofit/>
                    </a:bodyPr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Назва форми</a:t>
                      </a:r>
                      <a:endParaRPr lang="en-US" sz="1000" b="0" i="0" u="none" strike="noStrike" dirty="0" err="1">
                        <a:solidFill>
                          <a:srgbClr val="FFFFFF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60" marT="0" marB="0" anchor="t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solidFill>
                      <a:srgbClr val="4684AF"/>
                    </a:solidFill>
                  </a:tcPr>
                </a:tc>
                <a:tc rowSpan="1" gridSpan="1">
                  <a:txBody>
                    <a:bodyPr horzOverflow="overflow" wrap="square" lIns="0" tIns="0" rIns="0" bIns="0" rtlCol="0" anchor="t">
                      <a:noAutofit/>
                    </a:bodyPr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Завантажено</a:t>
                      </a:r>
                      <a:endParaRPr lang="en-US" sz="1000" b="0" i="0" u="none" strike="noStrike" dirty="0" err="1">
                        <a:solidFill>
                          <a:srgbClr val="FFFFFF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60" marT="0" marB="0" anchor="t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solidFill>
                      <a:srgbClr val="4684AF"/>
                    </a:solidFill>
                  </a:tcPr>
                </a:tc>
              </a:tr>
              <a:tr h="180000">
                <a:tc rowSpan="1" gridSpan="1">
                  <a:txBody>
                    <a:bodyPr horzOverflow="overflow" wrap="square" lIns="0" tIns="0" rIns="0" bIns="0" rtlCol="0" anchor="ctr">
                      <a:noAutofit/>
                    </a:bodyPr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А. Напрям 1. Форма спостереження за освітнім середовищем</a:t>
                      </a:r>
                      <a:endParaRPr lang="en-US" sz="10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rowSpan="1" gridSpan="1">
                  <a:txBody>
                    <a:bodyPr horzOverflow="overflow" wrap="square" lIns="0" tIns="0" rIns="0" bIns="0" rtlCol="0" anchor="ctr">
                      <a:noAutofit/>
                    </a:bodyPr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10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80000">
                <a:tc rowSpan="1" gridSpan="1">
                  <a:txBody>
                    <a:bodyPr horzOverflow="overflow" wrap="square" lIns="0" tIns="0" rIns="0" bIns="0" rtlCol="0" anchor="ctr">
                      <a:noAutofit/>
                    </a:bodyPr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А. Напрям 2 і 3.  Спостереження за проведенням навчального заняття</a:t>
                      </a:r>
                      <a:endParaRPr lang="en-US" sz="10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rowSpan="1" gridSpan="1">
                  <a:txBody>
                    <a:bodyPr horzOverflow="overflow" wrap="square" lIns="0" tIns="0" rIns="0" bIns="0" rtlCol="0" anchor="ctr">
                      <a:noAutofit/>
                    </a:bodyPr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8</a:t>
                      </a:r>
                      <a:endParaRPr lang="en-US" sz="10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80000">
                <a:tc rowSpan="1" gridSpan="1">
                  <a:txBody>
                    <a:bodyPr horzOverflow="overflow" wrap="square" lIns="0" tIns="0" rIns="0" bIns="0" rtlCol="0" anchor="ctr">
                      <a:noAutofit/>
                    </a:bodyPr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А. Напрям 2 і 3. Анкета для батьків</a:t>
                      </a:r>
                      <a:endParaRPr lang="en-US" sz="10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rowSpan="1" gridSpan="1">
                  <a:txBody>
                    <a:bodyPr horzOverflow="overflow" wrap="square" lIns="0" tIns="0" rIns="0" bIns="0" rtlCol="0" anchor="ctr">
                      <a:noAutofit/>
                    </a:bodyPr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75</a:t>
                      </a:r>
                      <a:endParaRPr lang="en-US" sz="10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80000">
                <a:tc rowSpan="1" gridSpan="1">
                  <a:txBody>
                    <a:bodyPr horzOverflow="overflow" wrap="square" lIns="0" tIns="0" rIns="0" bIns="0" rtlCol="0" anchor="ctr">
                      <a:noAutofit/>
                    </a:bodyPr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А. Напрям 2 і 3. Анкета для педагогічних працівників</a:t>
                      </a:r>
                      <a:endParaRPr lang="en-US" sz="10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rowSpan="1" gridSpan="1">
                  <a:txBody>
                    <a:bodyPr horzOverflow="overflow" wrap="square" lIns="0" tIns="0" rIns="0" bIns="0" rtlCol="0" anchor="ctr">
                      <a:noAutofit/>
                    </a:bodyPr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4</a:t>
                      </a:r>
                      <a:endParaRPr lang="en-US" sz="10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80000">
                <a:tc rowSpan="1" gridSpan="1">
                  <a:txBody>
                    <a:bodyPr horzOverflow="overflow" wrap="square" lIns="0" tIns="0" rIns="0" bIns="0" rtlCol="0" anchor="ctr">
                      <a:noAutofit/>
                    </a:bodyPr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А. Напрям 4. Опитувальник для практичного психолога / соціального педагога</a:t>
                      </a:r>
                      <a:endParaRPr lang="en-US" sz="10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rowSpan="1" gridSpan="1">
                  <a:txBody>
                    <a:bodyPr horzOverflow="overflow" wrap="square" lIns="0" tIns="0" rIns="0" bIns="0" rtlCol="0" anchor="ctr">
                      <a:noAutofit/>
                    </a:bodyPr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10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91960">
                <a:tc rowSpan="1" gridSpan="1">
                  <a:txBody>
                    <a:bodyPr horzOverflow="overflow" wrap="square" lIns="0" tIns="0" rIns="0" bIns="0" rtlCol="0" anchor="ctr">
                      <a:noAutofit/>
                    </a:bodyPr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Н.2,3.Опитувальник заступника керівника/керівника ЗО, де відсутня посада заступника/завідувача філії</a:t>
                      </a:r>
                      <a:endParaRPr lang="en-US" sz="10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rowSpan="1" gridSpan="1">
                  <a:txBody>
                    <a:bodyPr horzOverflow="overflow" wrap="square" lIns="0" tIns="0" rIns="0" bIns="0" rtlCol="0" anchor="ctr">
                      <a:noAutofit/>
                    </a:bodyPr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10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80000">
                <a:tc rowSpan="1" gridSpan="1">
                  <a:txBody>
                    <a:bodyPr horzOverflow="overflow" wrap="square" lIns="0" tIns="0" rIns="0" bIns="0" rtlCol="0" anchor="ctr">
                      <a:noAutofit/>
                    </a:bodyPr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Напрям 1. Опитувальник для заступника керівника закладу освіти</a:t>
                      </a:r>
                      <a:endParaRPr lang="en-US" sz="10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rowSpan="1" gridSpan="1">
                  <a:txBody>
                    <a:bodyPr horzOverflow="overflow" wrap="square" lIns="0" tIns="0" rIns="0" bIns="0" rtlCol="0" anchor="ctr">
                      <a:noAutofit/>
                    </a:bodyPr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10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80000">
                <a:tc rowSpan="1" gridSpan="1">
                  <a:txBody>
                    <a:bodyPr horzOverflow="overflow" wrap="square" lIns="0" tIns="0" rIns="0" bIns="0" rtlCol="0" anchor="ctr">
                      <a:noAutofit/>
                    </a:bodyPr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Напрям 1. Опитувальник для керівника закладу освіти</a:t>
                      </a:r>
                      <a:endParaRPr lang="en-US" sz="10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rowSpan="1" gridSpan="1">
                  <a:txBody>
                    <a:bodyPr horzOverflow="overflow" wrap="square" lIns="0" tIns="0" rIns="0" bIns="0" rtlCol="0" anchor="ctr">
                      <a:noAutofit/>
                    </a:bodyPr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10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91960">
                <a:tc rowSpan="1" gridSpan="1">
                  <a:txBody>
                    <a:bodyPr horzOverflow="overflow" wrap="square" lIns="0" tIns="0" rIns="0" bIns="0" rtlCol="0" anchor="ctr">
                      <a:noAutofit/>
                    </a:bodyPr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Напрям 1. Опитувальник керівника ЗО (у штатному розписі відсутня посада заступника)/завідувача філії</a:t>
                      </a:r>
                      <a:endParaRPr lang="en-US" sz="10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rowSpan="1" gridSpan="1">
                  <a:txBody>
                    <a:bodyPr horzOverflow="overflow" wrap="square" lIns="0" tIns="0" rIns="0" bIns="0" rtlCol="0" anchor="ctr">
                      <a:noAutofit/>
                    </a:bodyPr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10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80000">
                <a:tc rowSpan="1" gridSpan="1">
                  <a:txBody>
                    <a:bodyPr horzOverflow="overflow" wrap="square" lIns="0" tIns="0" rIns="0" bIns="0" rtlCol="0" anchor="ctr">
                      <a:noAutofit/>
                    </a:bodyPr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Напрям 1. Форма вивчення документації</a:t>
                      </a:r>
                      <a:endParaRPr lang="en-US" sz="10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rowSpan="1" gridSpan="1">
                  <a:txBody>
                    <a:bodyPr horzOverflow="overflow" wrap="square" lIns="0" tIns="0" rIns="0" bIns="0" rtlCol="0" anchor="ctr">
                      <a:noAutofit/>
                    </a:bodyPr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10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80000">
                <a:tc rowSpan="1" gridSpan="1">
                  <a:txBody>
                    <a:bodyPr horzOverflow="overflow" wrap="square" lIns="0" tIns="0" rIns="0" bIns="0" rtlCol="0" anchor="ctr">
                      <a:noAutofit/>
                    </a:bodyPr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Напрям 2 і 3. Форма вивчення документації</a:t>
                      </a:r>
                      <a:endParaRPr lang="en-US" sz="10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rowSpan="1" gridSpan="1">
                  <a:txBody>
                    <a:bodyPr horzOverflow="overflow" wrap="square" lIns="0" tIns="0" rIns="0" bIns="0" rtlCol="0" anchor="ctr">
                      <a:noAutofit/>
                    </a:bodyPr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10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80000">
                <a:tc rowSpan="1" gridSpan="1">
                  <a:txBody>
                    <a:bodyPr horzOverflow="overflow" wrap="square" lIns="0" tIns="0" rIns="0" bIns="0" rtlCol="0" anchor="ctr">
                      <a:noAutofit/>
                    </a:bodyPr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Напрям 4. Опитувальник для заступника керівника закладу освіти</a:t>
                      </a:r>
                      <a:endParaRPr lang="en-US" sz="10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rowSpan="1" gridSpan="1">
                  <a:txBody>
                    <a:bodyPr horzOverflow="overflow" wrap="square" lIns="0" tIns="0" rIns="0" bIns="0" rtlCol="0" anchor="ctr">
                      <a:noAutofit/>
                    </a:bodyPr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10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80000">
                <a:tc rowSpan="1" gridSpan="1">
                  <a:txBody>
                    <a:bodyPr horzOverflow="overflow" wrap="square" lIns="0" tIns="0" rIns="0" bIns="0" rtlCol="0" anchor="ctr">
                      <a:noAutofit/>
                    </a:bodyPr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Напрям 4. Опитувальник для керівника закладу освіти</a:t>
                      </a:r>
                      <a:endParaRPr lang="en-US" sz="10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rowSpan="1" gridSpan="1">
                  <a:txBody>
                    <a:bodyPr horzOverflow="overflow" wrap="square" lIns="0" tIns="0" rIns="0" bIns="0" rtlCol="0" anchor="ctr">
                      <a:noAutofit/>
                    </a:bodyPr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10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91960">
                <a:tc rowSpan="1" gridSpan="1">
                  <a:txBody>
                    <a:bodyPr horzOverflow="overflow" wrap="square" lIns="0" tIns="0" rIns="0" bIns="0" rtlCol="0" anchor="ctr">
                      <a:noAutofit/>
                    </a:bodyPr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Напрям 4. Опитувальник керівника ЗО (у штатному розписі відсутня посада заступника)/завідувача філії</a:t>
                      </a:r>
                      <a:endParaRPr lang="en-US" sz="10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rowSpan="1" gridSpan="1">
                  <a:txBody>
                    <a:bodyPr horzOverflow="overflow" wrap="square" lIns="0" tIns="0" rIns="0" bIns="0" rtlCol="0" anchor="ctr">
                      <a:noAutofit/>
                    </a:bodyPr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10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80000">
                <a:tc rowSpan="1" gridSpan="1">
                  <a:txBody>
                    <a:bodyPr horzOverflow="overflow" wrap="square" lIns="0" tIns="0" rIns="0" bIns="0" rtlCol="0" anchor="ctr">
                      <a:noAutofit/>
                    </a:bodyPr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Напрям 4. Форма вивчення документації</a:t>
                      </a:r>
                      <a:endParaRPr lang="en-US" sz="10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rowSpan="1" gridSpan="1">
                  <a:txBody>
                    <a:bodyPr horzOverflow="overflow" wrap="square" lIns="0" tIns="0" rIns="0" bIns="0" rtlCol="0" anchor="ctr">
                      <a:noAutofit/>
                    </a:bodyPr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10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80000">
                <a:tc rowSpan="1" gridSpan="1">
                  <a:txBody>
                    <a:bodyPr horzOverflow="overflow" wrap="square" lIns="0" tIns="0" rIns="0" bIns="0" rtlCol="0" anchor="ctr">
                      <a:noAutofit/>
                    </a:bodyPr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Напрям 4. Форма спостереження за освітнім середовищем</a:t>
                      </a:r>
                      <a:endParaRPr lang="en-US" sz="10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rowSpan="1" gridSpan="1">
                  <a:txBody>
                    <a:bodyPr horzOverflow="overflow" wrap="square" lIns="0" tIns="0" rIns="0" bIns="0" rtlCol="0" anchor="ctr">
                      <a:noAutofit/>
                    </a:bodyPr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10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"/>
          <p:cNvSpPr/>
          <p:nvPr/>
        </p:nvSpPr>
        <p:spPr bwMode="auto">
          <a:xfrm xmlns:a="http://schemas.openxmlformats.org/drawingml/2006/main">
            <a:off x="792000" y="1548000"/>
            <a:ext cx="1080000" cy="216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0E0E0"/>
          </a:solidFill>
        </p:spPr>
        <p:txBody>
          <a:bodyPr xmlns:a="http://schemas.openxmlformats.org/drawingml/2006/main" horzOverflow="overflow" wrap="square" lIns="25559" tIns="0" rIns="25559" bIns="0" rtlCol="0" anchor="ctr">
            <a:noAutofit/>
          </a:bodyPr>
          <a:p xmlns:a="http://schemas.openxmlformats.org/drawingml/2006/main">
            <a:pPr algn="ctr" rtl="0">
              <a:lnSpc>
                <a:spcPct val="95000"/>
              </a:lnSpc>
            </a:pPr>
            <a:r>
              <a:rPr sz="1000" b="0" i="0" u="none" strike="noStrike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Напрям 2</a:t>
            </a:r>
            <a:endParaRPr lang="en-US" sz="1000" b="0" i="0" u="none" strike="noStrike" dirty="0" err="1">
              <a:solidFill>
                <a:srgbClr val="000000"/>
              </a:solidFill>
              <a:latin typeface="Arial" pitchFamily="34" charset="0"/>
              <a:ea typeface="Arial" pitchFamily="34" charset="0"/>
            </a:endParaRPr>
          </a:p>
        </p:txBody>
      </p:sp>
      <p:graphicFrame>
        <p:nvGraphicFramePr>
          <p:cNvPr id="3" name=""/>
          <p:cNvGraphicFramePr>
            <a:graphicFrameLocks xmlns:a="http://schemas.openxmlformats.org/drawingml/2006/main" noGrp="1"/>
          </p:cNvGraphicFramePr>
          <p:nvPr/>
        </p:nvGraphicFramePr>
        <p:xfrm>
          <a:off xmlns:a="http://schemas.openxmlformats.org/drawingml/2006/main" x="805680" y="6275880"/>
          <a:ext xmlns:a="http://schemas.openxmlformats.org/drawingml/2006/main" cx="4758840" cy="540000"/>
        </p:xfrm>
        <a:graphic xmlns:a="http://schemas.openxmlformats.org/drawingml/2006/main">
          <a:graphicData uri="http://schemas.openxmlformats.org/drawingml/2006/table">
            <a:tbl>
              <a:tblPr/>
              <a:tblGrid>
                <a:gridCol w="4758840"/>
              </a:tblGrid>
              <a:tr h="180000">
                <a:tc rowSpan="1" gridSpan="1">
                  <a:txBody>
                    <a:bodyPr horzOverflow="overflow" wrap="square" lIns="0" tIns="0" rIns="0" bIns="0" rtlCol="0" anchor="ctr">
                      <a:noAutofit/>
                    </a:bodyPr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СПОСТЕРЕЖЕННЯ ЗА НАВЧАЛЬНИМ ЗАНЯТТЯМ (КІЛЬКІСТЬ ВІДВІДАНИХ УРОКІВ)</a:t>
                      </a:r>
                      <a:endParaRPr lang="en-US" sz="1000" b="0" i="0" u="none" strike="noStrike" dirty="0" err="1">
                        <a:solidFill>
                          <a:srgbClr val="FFFFFF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60" marR="2000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/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solidFill>
                      <a:srgbClr val="4684AF"/>
                    </a:solidFill>
                  </a:tcPr>
                </a:tc>
              </a:tr>
              <a:tr h="180000">
                <a:tc rowSpan="1" gridSpan="1">
                  <a:txBody>
                    <a:bodyPr horzOverflow="overflow" wrap="square" lIns="0" tIns="0" rIns="0" bIns="0" rtlCol="0" anchor="t">
                      <a:noAutofit/>
                    </a:bodyPr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По класам</a:t>
                      </a:r>
                      <a:endParaRPr lang="en-US" sz="1000" b="0" i="0" u="none" strike="noStrike" dirty="0" err="1">
                        <a:solidFill>
                          <a:srgbClr val="FFFFFF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60" marR="25560" marT="0" marB="0" anchor="t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solidFill>
                      <a:srgbClr val="4684AF"/>
                    </a:solidFill>
                  </a:tcPr>
                </a:tc>
              </a:tr>
              <a:tr h="180000">
                <a:tc rowSpan="1" gridSpan="1">
                  <a:txBody>
                    <a:bodyPr horzOverflow="overflow" wrap="square" lIns="0" tIns="0" rIns="0" bIns="0" rtlCol="0" anchor="t">
                      <a:noAutofit/>
                    </a:bodyPr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1 - 4</a:t>
                      </a:r>
                      <a:endParaRPr lang="en-US" sz="10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60" marR="25560" marT="0" marB="0" anchor="t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3" name=""/>
          <p:cNvGraphicFramePr>
            <a:graphicFrameLocks xmlns:a="http://schemas.openxmlformats.org/drawingml/2006/main" noGrp="1"/>
          </p:cNvGraphicFramePr>
          <p:nvPr/>
        </p:nvGraphicFramePr>
        <p:xfrm>
          <a:off xmlns:a="http://schemas.openxmlformats.org/drawingml/2006/main" x="805680" y="6815880"/>
          <a:ext xmlns:a="http://schemas.openxmlformats.org/drawingml/2006/main" cx="4758840" cy="1260000"/>
        </p:xfrm>
        <a:graphic xmlns:a="http://schemas.openxmlformats.org/drawingml/2006/main">
          <a:graphicData uri="http://schemas.openxmlformats.org/drawingml/2006/table">
            <a:tbl>
              <a:tblPr/>
              <a:tblGrid>
                <a:gridCol w="4758840"/>
              </a:tblGrid>
              <a:tr h="180000">
                <a:tc rowSpan="1" gridSpan="1">
                  <a:txBody>
                    <a:bodyPr horzOverflow="overflow" wrap="square" lIns="0" tIns="0" rIns="0" bIns="0" rtlCol="0" anchor="t">
                      <a:noAutofit/>
                    </a:bodyPr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По предметам</a:t>
                      </a:r>
                      <a:endParaRPr lang="en-US" sz="1000" b="0" i="0" u="none" strike="noStrike" dirty="0" err="1">
                        <a:solidFill>
                          <a:srgbClr val="FFFFFF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60" marR="25560" marT="0" marB="0" anchor="t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solidFill>
                      <a:srgbClr val="4684AF"/>
                    </a:solidFill>
                  </a:tcPr>
                </a:tc>
              </a:tr>
              <a:tr h="180000">
                <a:tc rowSpan="1" gridSpan="1">
                  <a:txBody>
                    <a:bodyPr horzOverflow="overflow" wrap="square" lIns="0" tIns="0" rIns="0" bIns="0" rtlCol="0" anchor="t">
                      <a:noAutofit/>
                    </a:bodyPr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іноземні мови</a:t>
                      </a:r>
                      <a:endParaRPr lang="en-US" sz="10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60" marR="25560" marT="0" marB="0" anchor="t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80000">
                <a:tc rowSpan="1" gridSpan="1">
                  <a:txBody>
                    <a:bodyPr horzOverflow="overflow" wrap="square" lIns="0" tIns="0" rIns="0" bIns="0" rtlCol="0" anchor="t">
                      <a:noAutofit/>
                    </a:bodyPr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інформатика</a:t>
                      </a:r>
                      <a:endParaRPr lang="en-US" sz="10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60" marR="25560" marT="0" marB="0" anchor="t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80000">
                <a:tc rowSpan="1" gridSpan="1">
                  <a:txBody>
                    <a:bodyPr horzOverflow="overflow" wrap="square" lIns="0" tIns="0" rIns="0" bIns="0" rtlCol="0" anchor="t">
                      <a:noAutofit/>
                    </a:bodyPr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математика/алгебра/геометрія</a:t>
                      </a:r>
                      <a:endParaRPr lang="en-US" sz="10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60" marR="25560" marT="0" marB="0" anchor="t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80000">
                <a:tc rowSpan="1" gridSpan="1">
                  <a:txBody>
                    <a:bodyPr horzOverflow="overflow" wrap="square" lIns="0" tIns="0" rIns="0" bIns="0" rtlCol="0" anchor="t">
                      <a:noAutofit/>
                    </a:bodyPr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мистецтво</a:t>
                      </a:r>
                      <a:endParaRPr lang="en-US" sz="10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60" marR="25560" marT="0" marB="0" anchor="t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80000">
                <a:tc rowSpan="1" gridSpan="1">
                  <a:txBody>
                    <a:bodyPr horzOverflow="overflow" wrap="square" lIns="0" tIns="0" rIns="0" bIns="0" rtlCol="0" anchor="t">
                      <a:noAutofit/>
                    </a:bodyPr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трудове навчання/технології</a:t>
                      </a:r>
                      <a:endParaRPr lang="en-US" sz="10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60" marR="25560" marT="0" marB="0" anchor="t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80000">
                <a:tc rowSpan="1" gridSpan="1">
                  <a:txBody>
                    <a:bodyPr horzOverflow="overflow" wrap="square" lIns="0" tIns="0" rIns="0" bIns="0" rtlCol="0" anchor="t">
                      <a:noAutofit/>
                    </a:bodyPr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українська мова та література</a:t>
                      </a:r>
                      <a:endParaRPr lang="en-US" sz="10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60" marR="25560" marT="0" marB="0" anchor="t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"/>
          <p:cNvSpPr/>
          <p:nvPr/>
        </p:nvSpPr>
        <p:spPr bwMode="auto">
          <a:xfrm xmlns:a="http://schemas.openxmlformats.org/drawingml/2006/main">
            <a:off x="805680" y="2090160"/>
            <a:ext cx="6034320" cy="216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4684AF"/>
          </a:solidFill>
        </p:spPr>
        <p:txBody>
          <a:bodyPr xmlns:a="http://schemas.openxmlformats.org/drawingml/2006/main" horzOverflow="overflow" wrap="square" lIns="25560" tIns="0" rIns="0" bIns="0" rtlCol="0" anchor="t">
            <a:noAutofit/>
          </a:bodyPr>
          <a:p xmlns:a="http://schemas.openxmlformats.org/drawingml/2006/main">
            <a:pPr algn="ctr" rtl="0">
              <a:lnSpc>
                <a:spcPct val="95000"/>
              </a:lnSpc>
            </a:pPr>
            <a:r>
              <a:rPr sz="1350" b="0" i="0" u="none" strike="noStrike" dirty="0">
                <a:solidFill>
                  <a:srgbClr val="FFFFFF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СТАТИСТИЧНА ІНФОРМАЦІЯ</a:t>
            </a:r>
            <a:endParaRPr lang="en-US" sz="1350" b="0" i="0" u="none" strike="noStrike" dirty="0" err="1">
              <a:solidFill>
                <a:srgbClr val="FFFFFF"/>
              </a:solidFill>
              <a:latin typeface="Arial" pitchFamily="34" charset="0"/>
              <a:ea typeface="Arial" pitchFamily="34" charset="0"/>
            </a:endParaRPr>
          </a:p>
        </p:txBody>
      </p:sp>
      <p:sp>
        <p:nvSpPr>
          <p:cNvPr id="3" name=""/>
          <p:cNvSpPr/>
          <p:nvPr/>
        </p:nvSpPr>
        <p:spPr bwMode="auto">
          <a:xfrm xmlns:a="http://schemas.openxmlformats.org/drawingml/2006/main">
            <a:off x="720000" y="720000"/>
            <a:ext cx="6120000" cy="72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</p:sp>
      <p:sp>
        <p:nvSpPr>
          <p:cNvPr id="3" name=""/>
          <p:cNvSpPr/>
          <p:nvPr/>
        </p:nvSpPr>
        <p:spPr bwMode="auto">
          <a:xfrm xmlns:a="http://schemas.openxmlformats.org/drawingml/2006/main">
            <a:off x="4140000" y="972000"/>
            <a:ext cx="2700000" cy="233639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horzOverflow="overflow" wrap="square" lIns="25559" tIns="0" rIns="0" bIns="0" rtlCol="0" anchor="t">
            <a:noAutofit/>
          </a:bodyPr>
          <a:p xmlns:a="http://schemas.openxmlformats.org/drawingml/2006/main">
            <a:pPr algn="l" rtl="0">
              <a:lnSpc>
                <a:spcPct val="95000"/>
              </a:lnSpc>
            </a:pPr>
            <a:r>
              <a:rPr sz="1600" b="0" i="0" u="none" strike="noStrike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Результати самооцінювання</a:t>
            </a:r>
            <a:endParaRPr lang="en-US" sz="1600" b="0" i="0" u="none" strike="noStrike" dirty="0" err="1">
              <a:solidFill>
                <a:srgbClr val="000000"/>
              </a:solidFill>
              <a:latin typeface="Arial" pitchFamily="34" charset="0"/>
              <a:ea typeface="Arial" pitchFamily="34" charset="0"/>
            </a:endParaRPr>
          </a:p>
        </p:txBody>
      </p:sp>
      <p:sp>
        <p:nvSpPr>
          <p:cNvPr id="3" name=""/>
          <p:cNvSpPr/>
          <p:nvPr/>
        </p:nvSpPr>
        <p:spPr bwMode="auto">
          <a:xfrm xmlns:a="http://schemas.openxmlformats.org/drawingml/2006/main">
            <a:off x="720000" y="9252000"/>
            <a:ext cx="6120000" cy="72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</p:sp>
    </p:spTree>
  </p:cSld>
  <p:clrMapOvr>
    <a:masterClrMapping xmlns:a="http://schemas.openxmlformats.org/drawingml/2006/main"/>
  </p:clrMapOvr>
</p:sld>
</file>

<file path=ppt/slides/slide2.xml><?xml version="1.0" encoding="utf-8"?>
<p:sld xmlns:a="http://schemas.openxmlformats.org/drawingml/2006/main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"/>
          <p:cNvSpPr>
            <a:spLocks xmlns:a="http://schemas.openxmlformats.org/drawingml/2006/main" noGrp="1"/>
          </p:cNvSpPr>
          <p:nvPr/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"/>
          <p:cNvSpPr/>
          <p:nvPr/>
        </p:nvSpPr>
        <p:spPr bwMode="auto">
          <a:xfrm>
            <a:off x="720000" y="1440000"/>
            <a:ext cx="6120000" cy="7812000"/>
          </a:xfrm>
          <a:prstGeom prst="rect">
            <a:avLst/>
          </a:prstGeom>
          <a:noFill/>
        </p:spPr>
      </p:sp>
      <p:sp>
        <p:nvSpPr>
          <p:cNvPr id="3" name=""/>
          <p:cNvSpPr/>
          <p:nvPr/>
        </p:nvSpPr>
        <p:spPr bwMode="auto">
          <a:xfrm>
            <a:off x="720000" y="1440000"/>
            <a:ext cx="6120000" cy="7812000"/>
          </a:xfrm>
          <a:prstGeom prst="rect">
            <a:avLst/>
          </a:prstGeom>
          <a:noFill/>
        </p:spPr>
      </p:sp>
      <p:sp>
        <p:nvSpPr>
          <p:cNvPr id="3" name=""/>
          <p:cNvSpPr/>
          <p:nvPr/>
        </p:nvSpPr>
        <p:spPr bwMode="auto">
          <a:xfrm>
            <a:off x="720000" y="1440000"/>
            <a:ext cx="6120000" cy="7812000"/>
          </a:xfrm>
          <a:prstGeom prst="rect">
            <a:avLst/>
          </a:prstGeom>
          <a:noFill/>
        </p:spPr>
      </p:sp>
      <p:graphicFrame>
        <p:nvGraphicFramePr>
          <p:cNvPr id="3" name=""/>
          <p:cNvGraphicFramePr>
            <a:graphicFrameLocks noGrp="1"/>
          </p:cNvGraphicFramePr>
          <p:nvPr/>
        </p:nvGraphicFramePr>
        <p:xfrm>
          <a:off x="720000" y="2592000"/>
          <a:ext cx="1413000" cy="3395880"/>
        </p:xfrm>
        <a:graphic>
          <a:graphicData uri="http://schemas.openxmlformats.org/drawingml/2006/table">
            <a:tbl>
              <a:tblPr/>
              <a:tblGrid>
                <a:gridCol w="720000"/>
                <a:gridCol w="693000"/>
              </a:tblGrid>
              <a:tr h="180000">
                <a:tc rowSpan="1" gridSpan="1">
                  <a:txBody>
                    <a:bodyPr horzOverflow="overflow" wrap="square" lIns="0" tIns="0" rIns="0" bIns="0" rtlCol="0" anchor="t">
                      <a:noAutofit/>
                    </a:bodyPr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Розпочато</a:t>
                      </a:r>
                      <a:endParaRPr lang="en-US" sz="1000" b="0" i="0" u="none" strike="noStrike" dirty="0" err="1">
                        <a:solidFill>
                          <a:srgbClr val="FFFFFF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t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solidFill>
                      <a:srgbClr val="4684AF"/>
                    </a:solidFill>
                  </a:tcPr>
                </a:tc>
                <a:tc rowSpan="1" gridSpan="1">
                  <a:txBody>
                    <a:bodyPr horzOverflow="overflow" wrap="square" lIns="0" tIns="0" rIns="0" bIns="0" rtlCol="0" anchor="t">
                      <a:noAutofit/>
                    </a:bodyPr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Заповнено</a:t>
                      </a:r>
                      <a:endParaRPr lang="en-US" sz="1000" b="0" i="0" u="none" strike="noStrike" dirty="0" err="1">
                        <a:solidFill>
                          <a:srgbClr val="FFFFFF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t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solidFill>
                      <a:srgbClr val="4684AF"/>
                    </a:solidFill>
                  </a:tcPr>
                </a:tc>
              </a:tr>
              <a:tr h="180000">
                <a:tc rowSpan="1" gridSpan="1">
                  <a:txBody>
                    <a:bodyPr horzOverflow="overflow" wrap="square" lIns="0" tIns="0" rIns="0" bIns="0" rtlCol="0" anchor="ctr">
                      <a:noAutofit/>
                    </a:bodyPr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10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rowSpan="1" gridSpan="1">
                  <a:txBody>
                    <a:bodyPr horzOverflow="overflow" wrap="square" lIns="0" tIns="0" rIns="0" bIns="0" rtlCol="0" anchor="ctr">
                      <a:noAutofit/>
                    </a:bodyPr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10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80000">
                <a:tc rowSpan="1" gridSpan="1">
                  <a:txBody>
                    <a:bodyPr horzOverflow="overflow" wrap="square" lIns="0" tIns="0" rIns="0" bIns="0" rtlCol="0" anchor="ctr">
                      <a:noAutofit/>
                    </a:bodyPr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8</a:t>
                      </a:r>
                      <a:endParaRPr lang="en-US" sz="10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rowSpan="1" gridSpan="1">
                  <a:txBody>
                    <a:bodyPr horzOverflow="overflow" wrap="square" lIns="0" tIns="0" rIns="0" bIns="0" rtlCol="0" anchor="ctr">
                      <a:noAutofit/>
                    </a:bodyPr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8</a:t>
                      </a:r>
                      <a:endParaRPr lang="en-US" sz="10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80000">
                <a:tc rowSpan="1" gridSpan="1">
                  <a:txBody>
                    <a:bodyPr horzOverflow="overflow" wrap="square" lIns="0" tIns="0" rIns="0" bIns="0" rtlCol="0" anchor="ctr">
                      <a:noAutofit/>
                    </a:bodyPr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73</a:t>
                      </a:r>
                      <a:endParaRPr lang="en-US" sz="10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rowSpan="1" gridSpan="1">
                  <a:txBody>
                    <a:bodyPr horzOverflow="overflow" wrap="square" lIns="0" tIns="0" rIns="0" bIns="0" rtlCol="0" anchor="ctr">
                      <a:noAutofit/>
                    </a:bodyPr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72</a:t>
                      </a:r>
                      <a:endParaRPr lang="en-US" sz="10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80000">
                <a:tc rowSpan="1" gridSpan="1">
                  <a:txBody>
                    <a:bodyPr horzOverflow="overflow" wrap="square" lIns="0" tIns="0" rIns="0" bIns="0" rtlCol="0" anchor="ctr">
                      <a:noAutofit/>
                    </a:bodyPr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4</a:t>
                      </a:r>
                      <a:endParaRPr lang="en-US" sz="10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rowSpan="1" gridSpan="1">
                  <a:txBody>
                    <a:bodyPr horzOverflow="overflow" wrap="square" lIns="0" tIns="0" rIns="0" bIns="0" rtlCol="0" anchor="ctr">
                      <a:noAutofit/>
                    </a:bodyPr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4</a:t>
                      </a:r>
                      <a:endParaRPr lang="en-US" sz="10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80000">
                <a:tc rowSpan="1" gridSpan="1">
                  <a:txBody>
                    <a:bodyPr horzOverflow="overflow" wrap="square" lIns="0" tIns="0" rIns="0" bIns="0" rtlCol="0" anchor="ctr">
                      <a:noAutofit/>
                    </a:bodyPr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10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rowSpan="1" gridSpan="1">
                  <a:txBody>
                    <a:bodyPr horzOverflow="overflow" wrap="square" lIns="0" tIns="0" rIns="0" bIns="0" rtlCol="0" anchor="ctr">
                      <a:noAutofit/>
                    </a:bodyPr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10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91960">
                <a:tc rowSpan="1" gridSpan="1">
                  <a:txBody>
                    <a:bodyPr horzOverflow="overflow" wrap="square" lIns="0" tIns="0" rIns="0" bIns="0" rtlCol="0" anchor="ctr">
                      <a:noAutofit/>
                    </a:bodyPr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10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rowSpan="1" gridSpan="1">
                  <a:txBody>
                    <a:bodyPr horzOverflow="overflow" wrap="square" lIns="0" tIns="0" rIns="0" bIns="0" rtlCol="0" anchor="ctr">
                      <a:noAutofit/>
                    </a:bodyPr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10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80000">
                <a:tc rowSpan="1" gridSpan="1">
                  <a:txBody>
                    <a:bodyPr horzOverflow="overflow" wrap="square" lIns="0" tIns="0" rIns="0" bIns="0" rtlCol="0" anchor="ctr">
                      <a:noAutofit/>
                    </a:bodyPr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/>
                      </a:r>
                      <a:endParaRPr lang="en-US" sz="10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rowSpan="1" gridSpan="1">
                  <a:txBody>
                    <a:bodyPr horzOverflow="overflow" wrap="square" lIns="0" tIns="0" rIns="0" bIns="0" rtlCol="0" anchor="ctr">
                      <a:noAutofit/>
                    </a:bodyPr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/>
                      </a:r>
                      <a:endParaRPr lang="en-US" sz="10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80000">
                <a:tc rowSpan="1" gridSpan="1">
                  <a:txBody>
                    <a:bodyPr horzOverflow="overflow" wrap="square" lIns="0" tIns="0" rIns="0" bIns="0" rtlCol="0" anchor="ctr">
                      <a:noAutofit/>
                    </a:bodyPr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10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rowSpan="1" gridSpan="1">
                  <a:txBody>
                    <a:bodyPr horzOverflow="overflow" wrap="square" lIns="0" tIns="0" rIns="0" bIns="0" rtlCol="0" anchor="ctr">
                      <a:noAutofit/>
                    </a:bodyPr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10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91960">
                <a:tc rowSpan="1" gridSpan="1">
                  <a:txBody>
                    <a:bodyPr horzOverflow="overflow" wrap="square" lIns="0" tIns="0" rIns="0" bIns="0" rtlCol="0" anchor="ctr">
                      <a:noAutofit/>
                    </a:bodyPr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10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rowSpan="1" gridSpan="1">
                  <a:txBody>
                    <a:bodyPr horzOverflow="overflow" wrap="square" lIns="0" tIns="0" rIns="0" bIns="0" rtlCol="0" anchor="ctr">
                      <a:noAutofit/>
                    </a:bodyPr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10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80000">
                <a:tc rowSpan="1" gridSpan="1">
                  <a:txBody>
                    <a:bodyPr horzOverflow="overflow" wrap="square" lIns="0" tIns="0" rIns="0" bIns="0" rtlCol="0" anchor="ctr">
                      <a:noAutofit/>
                    </a:bodyPr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10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rowSpan="1" gridSpan="1">
                  <a:txBody>
                    <a:bodyPr horzOverflow="overflow" wrap="square" lIns="0" tIns="0" rIns="0" bIns="0" rtlCol="0" anchor="ctr">
                      <a:noAutofit/>
                    </a:bodyPr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10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80000">
                <a:tc rowSpan="1" gridSpan="1">
                  <a:txBody>
                    <a:bodyPr horzOverflow="overflow" wrap="square" lIns="0" tIns="0" rIns="0" bIns="0" rtlCol="0" anchor="ctr">
                      <a:noAutofit/>
                    </a:bodyPr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10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rowSpan="1" gridSpan="1">
                  <a:txBody>
                    <a:bodyPr horzOverflow="overflow" wrap="square" lIns="0" tIns="0" rIns="0" bIns="0" rtlCol="0" anchor="ctr">
                      <a:noAutofit/>
                    </a:bodyPr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10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80000">
                <a:tc rowSpan="1" gridSpan="1">
                  <a:txBody>
                    <a:bodyPr horzOverflow="overflow" wrap="square" lIns="0" tIns="0" rIns="0" bIns="0" rtlCol="0" anchor="ctr">
                      <a:noAutofit/>
                    </a:bodyPr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/>
                      </a:r>
                      <a:endParaRPr lang="en-US" sz="10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rowSpan="1" gridSpan="1">
                  <a:txBody>
                    <a:bodyPr horzOverflow="overflow" wrap="square" lIns="0" tIns="0" rIns="0" bIns="0" rtlCol="0" anchor="ctr">
                      <a:noAutofit/>
                    </a:bodyPr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/>
                      </a:r>
                      <a:endParaRPr lang="en-US" sz="10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80000">
                <a:tc rowSpan="1" gridSpan="1">
                  <a:txBody>
                    <a:bodyPr horzOverflow="overflow" wrap="square" lIns="0" tIns="0" rIns="0" bIns="0" rtlCol="0" anchor="ctr">
                      <a:noAutofit/>
                    </a:bodyPr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10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rowSpan="1" gridSpan="1">
                  <a:txBody>
                    <a:bodyPr horzOverflow="overflow" wrap="square" lIns="0" tIns="0" rIns="0" bIns="0" rtlCol="0" anchor="ctr">
                      <a:noAutofit/>
                    </a:bodyPr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10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91960">
                <a:tc rowSpan="1" gridSpan="1">
                  <a:txBody>
                    <a:bodyPr horzOverflow="overflow" wrap="square" lIns="0" tIns="0" rIns="0" bIns="0" rtlCol="0" anchor="ctr">
                      <a:noAutofit/>
                    </a:bodyPr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10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rowSpan="1" gridSpan="1">
                  <a:txBody>
                    <a:bodyPr horzOverflow="overflow" wrap="square" lIns="0" tIns="0" rIns="0" bIns="0" rtlCol="0" anchor="ctr">
                      <a:noAutofit/>
                    </a:bodyPr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10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80000">
                <a:tc rowSpan="1" gridSpan="1">
                  <a:txBody>
                    <a:bodyPr horzOverflow="overflow" wrap="square" lIns="0" tIns="0" rIns="0" bIns="0" rtlCol="0" anchor="ctr">
                      <a:noAutofit/>
                    </a:bodyPr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10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rowSpan="1" gridSpan="1">
                  <a:txBody>
                    <a:bodyPr horzOverflow="overflow" wrap="square" lIns="0" tIns="0" rIns="0" bIns="0" rtlCol="0" anchor="ctr">
                      <a:noAutofit/>
                    </a:bodyPr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10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80000">
                <a:tc rowSpan="1" gridSpan="1">
                  <a:txBody>
                    <a:bodyPr horzOverflow="overflow" wrap="square" lIns="0" tIns="0" rIns="0" bIns="0" rtlCol="0" anchor="ctr">
                      <a:noAutofit/>
                    </a:bodyPr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10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rowSpan="1" gridSpan="1">
                  <a:txBody>
                    <a:bodyPr horzOverflow="overflow" wrap="square" lIns="0" tIns="0" rIns="0" bIns="0" rtlCol="0" anchor="ctr">
                      <a:noAutofit/>
                    </a:bodyPr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10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3" name=""/>
          <p:cNvGraphicFramePr>
            <a:graphicFrameLocks noGrp="1"/>
          </p:cNvGraphicFramePr>
          <p:nvPr/>
        </p:nvGraphicFramePr>
        <p:xfrm>
          <a:off x="720000" y="6275880"/>
          <a:ext cx="2289600" cy="540000"/>
        </p:xfrm>
        <a:graphic>
          <a:graphicData uri="http://schemas.openxmlformats.org/drawingml/2006/table">
            <a:tbl>
              <a:tblPr/>
              <a:tblGrid>
                <a:gridCol w="2289600"/>
              </a:tblGrid>
              <a:tr h="180000">
                <a:tc rowSpan="1" gridSpan="1">
                  <a:txBody>
                    <a:bodyPr horzOverflow="overflow" wrap="square" lIns="0" tIns="0" rIns="0" bIns="0" rtlCol="0" anchor="ctr">
                      <a:noAutofit/>
                    </a:bodyPr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СПОСТЕРЕЖЕННЯ ЗА НАВЧАЛЬНИМ ЗАНЯТТЯМ (КІЛЬКІСТЬ ВІДВІДАНИХ УРОКІВ)</a:t>
                      </a:r>
                      <a:endParaRPr lang="en-US" sz="1000" b="0" i="0" u="none" strike="noStrike" dirty="0" err="1">
                        <a:solidFill>
                          <a:srgbClr val="FFFFFF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0000" marR="25559" marT="0" marB="0" anchor="ctr">
                    <a:lnL/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solidFill>
                      <a:srgbClr val="4684AF"/>
                    </a:solidFill>
                  </a:tcPr>
                </a:tc>
              </a:tr>
              <a:tr h="180000">
                <a:tc rowSpan="1" gridSpan="1">
                  <a:txBody>
                    <a:bodyPr horzOverflow="overflow" wrap="square" lIns="0" tIns="0" rIns="0" bIns="0" rtlCol="0" anchor="t">
                      <a:noAutofit/>
                    </a:bodyPr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Кількість</a:t>
                      </a:r>
                      <a:endParaRPr lang="en-US" sz="1000" b="0" i="0" u="none" strike="noStrike" dirty="0" err="1">
                        <a:solidFill>
                          <a:srgbClr val="FFFFFF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t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solidFill>
                      <a:srgbClr val="4684AF"/>
                    </a:solidFill>
                  </a:tcPr>
                </a:tc>
              </a:tr>
              <a:tr h="180000">
                <a:tc rowSpan="1" gridSpan="1">
                  <a:txBody>
                    <a:bodyPr horzOverflow="overflow" wrap="square" lIns="0" tIns="0" rIns="0" bIns="0" rtlCol="0" anchor="t">
                      <a:noAutofit/>
                    </a:bodyPr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8</a:t>
                      </a:r>
                      <a:endParaRPr lang="en-US" sz="10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t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3" name=""/>
          <p:cNvGraphicFramePr>
            <a:graphicFrameLocks noGrp="1"/>
          </p:cNvGraphicFramePr>
          <p:nvPr/>
        </p:nvGraphicFramePr>
        <p:xfrm>
          <a:off x="720000" y="6815880"/>
          <a:ext cx="2289600" cy="1260000"/>
        </p:xfrm>
        <a:graphic>
          <a:graphicData uri="http://schemas.openxmlformats.org/drawingml/2006/table">
            <a:tbl>
              <a:tblPr/>
              <a:tblGrid>
                <a:gridCol w="2289600"/>
              </a:tblGrid>
              <a:tr h="180000">
                <a:tc rowSpan="1" gridSpan="1">
                  <a:txBody>
                    <a:bodyPr horzOverflow="overflow" wrap="square" lIns="0" tIns="0" rIns="0" bIns="0" rtlCol="0" anchor="t">
                      <a:noAutofit/>
                    </a:bodyPr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Кількість</a:t>
                      </a:r>
                      <a:endParaRPr lang="en-US" sz="1000" b="0" i="0" u="none" strike="noStrike" dirty="0" err="1">
                        <a:solidFill>
                          <a:srgbClr val="FFFFFF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t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solidFill>
                      <a:srgbClr val="4684AF"/>
                    </a:solidFill>
                  </a:tcPr>
                </a:tc>
              </a:tr>
              <a:tr h="180000">
                <a:tc rowSpan="1" gridSpan="1">
                  <a:txBody>
                    <a:bodyPr horzOverflow="overflow" wrap="square" lIns="0" tIns="0" rIns="0" bIns="0" rtlCol="0" anchor="t">
                      <a:noAutofit/>
                    </a:bodyPr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10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t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80000">
                <a:tc rowSpan="1" gridSpan="1">
                  <a:txBody>
                    <a:bodyPr horzOverflow="overflow" wrap="square" lIns="0" tIns="0" rIns="0" bIns="0" rtlCol="0" anchor="t">
                      <a:noAutofit/>
                    </a:bodyPr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10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t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80000">
                <a:tc rowSpan="1" gridSpan="1">
                  <a:txBody>
                    <a:bodyPr horzOverflow="overflow" wrap="square" lIns="0" tIns="0" rIns="0" bIns="0" rtlCol="0" anchor="t">
                      <a:noAutofit/>
                    </a:bodyPr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2</a:t>
                      </a:r>
                      <a:endParaRPr lang="en-US" sz="10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t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80000">
                <a:tc rowSpan="1" gridSpan="1">
                  <a:txBody>
                    <a:bodyPr horzOverflow="overflow" wrap="square" lIns="0" tIns="0" rIns="0" bIns="0" rtlCol="0" anchor="t">
                      <a:noAutofit/>
                    </a:bodyPr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10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t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80000">
                <a:tc rowSpan="1" gridSpan="1">
                  <a:txBody>
                    <a:bodyPr horzOverflow="overflow" wrap="square" lIns="0" tIns="0" rIns="0" bIns="0" rtlCol="0" anchor="t">
                      <a:noAutofit/>
                    </a:bodyPr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10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t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80000">
                <a:tc rowSpan="1" gridSpan="1">
                  <a:txBody>
                    <a:bodyPr horzOverflow="overflow" wrap="square" lIns="0" tIns="0" rIns="0" bIns="0" rtlCol="0" anchor="t">
                      <a:noAutofit/>
                    </a:bodyPr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2</a:t>
                      </a:r>
                      <a:endParaRPr lang="en-US" sz="10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t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"/>
          <p:cNvSpPr/>
          <p:nvPr/>
        </p:nvSpPr>
        <p:spPr bwMode="auto">
          <a:xfrm>
            <a:off x="720000" y="2090160"/>
            <a:ext cx="1000440" cy="216000"/>
          </a:xfrm>
          <a:prstGeom prst="rect">
            <a:avLst/>
          </a:prstGeom>
          <a:solidFill>
            <a:srgbClr val="4684AF"/>
          </a:solidFill>
        </p:spPr>
        <p:txBody>
          <a:bodyPr horzOverflow="overflow" wrap="square" lIns="0" tIns="0" rIns="25559" bIns="0" rtlCol="0" anchor="t">
            <a:noAutofit/>
          </a:bodyPr>
          <a:p>
            <a:pPr algn="ctr" rtl="0">
              <a:lnSpc>
                <a:spcPct val="95000"/>
              </a:lnSpc>
            </a:pPr>
            <a:r>
              <a:rPr sz="1350" b="0" i="0" u="none" strike="noStrike" dirty="0">
                <a:solidFill>
                  <a:srgbClr val="FFFFFF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СТАТИСТИЧНА ІНФОРМАЦІЯ</a:t>
            </a:r>
            <a:endParaRPr lang="en-US" sz="1350" b="0" i="0" u="none" strike="noStrike" dirty="0" err="1">
              <a:solidFill>
                <a:srgbClr val="FFFFFF"/>
              </a:solidFill>
              <a:latin typeface="Arial" pitchFamily="34" charset="0"/>
              <a:ea typeface="Arial" pitchFamily="34" charset="0"/>
            </a:endParaRPr>
          </a:p>
        </p:txBody>
      </p:sp>
      <p:sp>
        <p:nvSpPr>
          <p:cNvPr id="3" name=""/>
          <p:cNvSpPr/>
          <p:nvPr/>
        </p:nvSpPr>
        <p:spPr bwMode="auto">
          <a:xfrm>
            <a:off x="720000" y="720000"/>
            <a:ext cx="6120000" cy="720000"/>
          </a:xfrm>
          <a:prstGeom prst="rect">
            <a:avLst/>
          </a:prstGeom>
          <a:noFill/>
        </p:spPr>
      </p:sp>
      <p:sp>
        <p:nvSpPr>
          <p:cNvPr id="3" name=""/>
          <p:cNvSpPr/>
          <p:nvPr/>
        </p:nvSpPr>
        <p:spPr bwMode="auto">
          <a:xfrm>
            <a:off x="4140000" y="972000"/>
            <a:ext cx="2700000" cy="233639"/>
          </a:xfrm>
          <a:prstGeom prst="rect">
            <a:avLst/>
          </a:prstGeom>
          <a:noFill/>
        </p:spPr>
        <p:txBody>
          <a:bodyPr horzOverflow="overflow" wrap="square" lIns="25559" tIns="0" rIns="0" bIns="0" rtlCol="0" anchor="t">
            <a:noAutofit/>
          </a:bodyPr>
          <a:p>
            <a:pPr algn="l" rtl="0">
              <a:lnSpc>
                <a:spcPct val="95000"/>
              </a:lnSpc>
            </a:pPr>
            <a:r>
              <a:rPr sz="1600" b="0" i="0" u="none" strike="noStrike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Результати самооцінювання</a:t>
            </a:r>
            <a:endParaRPr lang="en-US" sz="1600" b="0" i="0" u="none" strike="noStrike" dirty="0" err="1">
              <a:solidFill>
                <a:srgbClr val="000000"/>
              </a:solidFill>
              <a:latin typeface="Arial" pitchFamily="34" charset="0"/>
              <a:ea typeface="Arial" pitchFamily="34" charset="0"/>
            </a:endParaRPr>
          </a:p>
        </p:txBody>
      </p:sp>
      <p:sp>
        <p:nvSpPr>
          <p:cNvPr id="3" name=""/>
          <p:cNvSpPr/>
          <p:nvPr/>
        </p:nvSpPr>
        <p:spPr bwMode="auto">
          <a:xfrm>
            <a:off x="720000" y="9252000"/>
            <a:ext cx="6120000" cy="720000"/>
          </a:xfrm>
          <a:prstGeom prst="rect">
            <a:avLst/>
          </a:prstGeom>
          <a:noFill/>
        </p:spPr>
      </p:sp>
    </p:spTree>
  </p:cSld>
  <p:clrMapOvr>
    <a:masterClrMapping xmlns:a="http://schemas.openxmlformats.org/drawingml/2006/main"/>
  </p:clrMapOvr>
</p:sld>
</file>

<file path=ppt/slides/slide3.xml><?xml version="1.0" encoding="utf-8"?>
<p:sld xmlns:a="http://schemas.openxmlformats.org/drawingml/2006/main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"/>
          <p:cNvSpPr>
            <a:spLocks xmlns:a="http://schemas.openxmlformats.org/drawingml/2006/main" noGrp="1"/>
          </p:cNvSpPr>
          <p:nvPr/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"/>
          <p:cNvSpPr/>
          <p:nvPr/>
        </p:nvSpPr>
        <p:spPr bwMode="auto">
          <a:xfrm>
            <a:off x="720000" y="1440000"/>
            <a:ext cx="6120000" cy="7812000"/>
          </a:xfrm>
          <a:prstGeom prst="rect">
            <a:avLst/>
          </a:prstGeom>
          <a:noFill/>
        </p:spPr>
      </p:sp>
      <p:sp>
        <p:nvSpPr>
          <p:cNvPr id="3" name=""/>
          <p:cNvSpPr/>
          <p:nvPr/>
        </p:nvSpPr>
        <p:spPr bwMode="auto">
          <a:xfrm>
            <a:off x="720000" y="1440000"/>
            <a:ext cx="6120000" cy="7812000"/>
          </a:xfrm>
          <a:prstGeom prst="rect">
            <a:avLst/>
          </a:prstGeom>
          <a:noFill/>
        </p:spPr>
      </p:sp>
      <p:sp>
        <p:nvSpPr>
          <p:cNvPr id="3" name=""/>
          <p:cNvSpPr/>
          <p:nvPr/>
        </p:nvSpPr>
        <p:spPr bwMode="auto">
          <a:xfrm>
            <a:off x="720000" y="1440000"/>
            <a:ext cx="6120000" cy="7812000"/>
          </a:xfrm>
          <a:prstGeom prst="rect">
            <a:avLst/>
          </a:prstGeom>
          <a:noFill/>
        </p:spPr>
      </p:sp>
      <p:graphicFrame>
        <p:nvGraphicFramePr>
          <p:cNvPr id="3" name=""/>
          <p:cNvGraphicFramePr>
            <a:graphicFrameLocks noGrp="1"/>
          </p:cNvGraphicFramePr>
          <p:nvPr/>
        </p:nvGraphicFramePr>
        <p:xfrm>
          <a:off x="792000" y="1440000"/>
          <a:ext cx="5191200" cy="2786040"/>
        </p:xfrm>
        <a:graphic>
          <a:graphicData uri="http://schemas.openxmlformats.org/drawingml/2006/table">
            <a:tbl>
              <a:tblPr/>
              <a:tblGrid>
                <a:gridCol w="2618640"/>
                <a:gridCol w="720000"/>
                <a:gridCol w="919440"/>
                <a:gridCol w="933120"/>
              </a:tblGrid>
              <a:tr h="676440">
                <a:tc rowSpan="1" gridSpan="1">
                  <a:txBody>
                    <a:bodyPr horzOverflow="overflow" wrap="square" lIns="0" tIns="0" rIns="0" bIns="0" rtlCol="0" anchor="ctr">
                      <a:noAutofit/>
                    </a:bodyPr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Вимога 2.1. Наявність системи оцінювання результатів навчання учнів, яка забезпечує справедливе, неупереджене, об'єктивне та доброчесне оцінювання</a:t>
                      </a:r>
                      <a:endParaRPr lang="en-US" sz="1000" b="0" i="0" u="none" strike="noStrike" dirty="0" err="1">
                        <a:solidFill>
                          <a:srgbClr val="FFFFFF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solidFill>
                      <a:srgbClr val="4684AF"/>
                    </a:solidFill>
                  </a:tcPr>
                </a:tc>
                <a:tc rowSpan="1" gridSpan="1">
                  <a:txBody>
                    <a:bodyPr horzOverflow="overflow" wrap="square" lIns="0" tIns="0" rIns="0" bIns="0" rtlCol="0" anchor="ctr">
                      <a:noAutofit/>
                    </a:bodyPr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Рівень(число)</a:t>
                      </a:r>
                      <a:endParaRPr lang="en-US" sz="10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rowSpan="1" gridSpan="1">
                  <a:txBody>
                    <a:bodyPr horzOverflow="overflow" wrap="square" lIns="0" tIns="0" rIns="0" bIns="0" rtlCol="0" anchor="ctr">
                      <a:noAutofit/>
                    </a:bodyPr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Високий</a:t>
                      </a:r>
                      <a:endParaRPr lang="en-US" sz="10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rowSpan="1" gridSpan="1">
                  <a:txBody>
                    <a:bodyPr horzOverflow="overflow" wrap="square" lIns="0" tIns="0" rIns="0" bIns="0" rtlCol="0" anchor="ctr">
                      <a:noAutofit/>
                    </a:bodyPr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Достатній</a:t>
                      </a:r>
                      <a:endParaRPr lang="en-US" sz="10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60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675360">
                <a:tc rowSpan="1" gridSpan="1">
                  <a:txBody>
                    <a:bodyPr horzOverflow="overflow" wrap="square" lIns="0" tIns="0" rIns="0" bIns="0" rtlCol="0" anchor="ctr">
                      <a:noAutofit/>
                    </a:bodyPr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Критерій 2.1.1. Учні отримують від педагогічних працівників інформацію про критерії, правила та процедури оцінювання результатів навчання</a:t>
                      </a:r>
                      <a:endParaRPr lang="en-US" sz="10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rowSpan="1" gridSpan="1">
                  <a:txBody>
                    <a:bodyPr horzOverflow="overflow" wrap="square" lIns="0" tIns="0" rIns="0" bIns="0" rtlCol="0" anchor="ctr">
                      <a:noAutofit/>
                    </a:bodyPr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3,647</a:t>
                      </a:r>
                      <a:endParaRPr lang="en-US" sz="10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rowSpan="1" gridSpan="1">
                  <a:txBody>
                    <a:bodyPr horzOverflow="overflow" wrap="square" lIns="0" tIns="0" rIns="0" bIns="0" rtlCol="0" anchor="ctr">
                      <a:noAutofit/>
                    </a:bodyPr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/>
                      </a:r>
                      <a:endParaRPr lang="en-US" sz="10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rowSpan="1" gridSpan="1">
                  <a:txBody>
                    <a:bodyPr horzOverflow="overflow" wrap="square" lIns="0" tIns="0" rIns="0" bIns="0" rtlCol="0" anchor="t">
                      <a:noAutofit/>
                    </a:bodyPr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/>
                      </a:r>
                      <a:endParaRPr lang="en-US" sz="10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60" marR="25559" marT="0" marB="0" anchor="t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698040">
                <a:tc rowSpan="1" gridSpan="1">
                  <a:txBody>
                    <a:bodyPr horzOverflow="overflow" wrap="square" lIns="0" tIns="0" rIns="0" bIns="0" rtlCol="0" anchor="ctr">
                      <a:noAutofit/>
                    </a:bodyPr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Критерій 2.1.2. Система оцінювання результатів навчання учнів у закладі освіти сприяє реалізації компетентнісного підходу до навчання</a:t>
                      </a:r>
                      <a:endParaRPr lang="en-US" sz="10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rowSpan="1" gridSpan="1">
                  <a:txBody>
                    <a:bodyPr horzOverflow="overflow" wrap="square" lIns="0" tIns="0" rIns="0" bIns="0" rtlCol="0" anchor="ctr">
                      <a:noAutofit/>
                    </a:bodyPr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4</a:t>
                      </a:r>
                      <a:endParaRPr lang="en-US" sz="10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rowSpan="1" gridSpan="1">
                  <a:txBody>
                    <a:bodyPr horzOverflow="overflow" wrap="square" lIns="0" tIns="0" rIns="0" bIns="0" rtlCol="0" anchor="ctr">
                      <a:noAutofit/>
                    </a:bodyPr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/>
                      </a:r>
                      <a:endParaRPr lang="en-US" sz="10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rowSpan="1" gridSpan="1">
                  <a:txBody>
                    <a:bodyPr horzOverflow="overflow" wrap="square" lIns="0" tIns="0" rIns="0" bIns="0" rtlCol="0" anchor="t">
                      <a:noAutofit/>
                    </a:bodyPr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/>
                      </a:r>
                      <a:endParaRPr lang="en-US" sz="10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60" marR="25559" marT="0" marB="0" anchor="t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736200">
                <a:tc rowSpan="1" gridSpan="1">
                  <a:txBody>
                    <a:bodyPr horzOverflow="overflow" wrap="square" lIns="0" tIns="0" rIns="0" bIns="0" rtlCol="0" anchor="ctr">
                      <a:noAutofit/>
                    </a:bodyPr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Критерій 2.1.3. Учні вважають оцінювання результатів навчання справедливим, неупередженим, об'єктивним, доброчесним</a:t>
                      </a:r>
                      <a:endParaRPr lang="en-US" sz="10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rowSpan="1" gridSpan="1">
                  <a:txBody>
                    <a:bodyPr horzOverflow="overflow" wrap="square" lIns="0" tIns="0" rIns="0" bIns="0" rtlCol="0" anchor="ctr">
                      <a:noAutofit/>
                    </a:bodyPr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4</a:t>
                      </a:r>
                      <a:endParaRPr lang="en-US" sz="10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rowSpan="1" gridSpan="1">
                  <a:txBody>
                    <a:bodyPr horzOverflow="overflow" wrap="square" lIns="0" tIns="0" rIns="0" bIns="0" rtlCol="0" anchor="ctr">
                      <a:noAutofit/>
                    </a:bodyPr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/>
                      </a:r>
                      <a:endParaRPr lang="en-US" sz="10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rowSpan="1" gridSpan="1">
                  <a:txBody>
                    <a:bodyPr horzOverflow="overflow" wrap="square" lIns="0" tIns="0" rIns="0" bIns="0" rtlCol="0" anchor="t">
                      <a:noAutofit/>
                    </a:bodyPr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/>
                      </a:r>
                      <a:endParaRPr lang="en-US" sz="10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60" marR="25559" marT="0" marB="0" anchor="t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"/>
          <p:cNvSpPr/>
          <p:nvPr/>
        </p:nvSpPr>
        <p:spPr bwMode="auto">
          <a:xfrm>
            <a:off x="792000" y="4392000"/>
            <a:ext cx="6048000" cy="4860000"/>
          </a:xfrm>
          <a:prstGeom prst="rect">
            <a:avLst/>
          </a:prstGeom>
          <a:noFill/>
        </p:spPr>
      </p:sp>
      <p:sp>
        <p:nvSpPr>
          <p:cNvPr id="3" name=""/>
          <p:cNvSpPr/>
          <p:nvPr/>
        </p:nvSpPr>
        <p:spPr bwMode="auto">
          <a:xfrm>
            <a:off x="792000" y="4392000"/>
            <a:ext cx="6048000" cy="4860000"/>
          </a:xfrm>
          <a:prstGeom prst="rect">
            <a:avLst/>
          </a:prstGeom>
          <a:noFill/>
        </p:spPr>
      </p:sp>
      <p:sp>
        <p:nvSpPr>
          <p:cNvPr id="3" name=""/>
          <p:cNvSpPr/>
          <p:nvPr/>
        </p:nvSpPr>
        <p:spPr bwMode="auto">
          <a:xfrm>
            <a:off x="792000" y="4392000"/>
            <a:ext cx="6048000" cy="4860000"/>
          </a:xfrm>
          <a:prstGeom prst="rect">
            <a:avLst/>
          </a:prstGeom>
          <a:noFill/>
        </p:spPr>
      </p:sp>
      <p:sp>
        <p:nvSpPr>
          <p:cNvPr id="3" name=""/>
          <p:cNvSpPr/>
          <p:nvPr/>
        </p:nvSpPr>
        <p:spPr bwMode="auto">
          <a:xfrm>
            <a:off x="792000" y="4392000"/>
            <a:ext cx="6048000" cy="4860000"/>
          </a:xfrm>
          <a:prstGeom prst="rect">
            <a:avLst/>
          </a:prstGeom>
          <a:noFill/>
        </p:spPr>
      </p:sp>
      <p:sp>
        <p:nvSpPr>
          <p:cNvPr id="3" name=""/>
          <p:cNvSpPr/>
          <p:nvPr/>
        </p:nvSpPr>
        <p:spPr bwMode="auto">
          <a:xfrm>
            <a:off x="720000" y="720000"/>
            <a:ext cx="6120000" cy="720000"/>
          </a:xfrm>
          <a:prstGeom prst="rect">
            <a:avLst/>
          </a:prstGeom>
          <a:noFill/>
        </p:spPr>
      </p:sp>
      <p:sp>
        <p:nvSpPr>
          <p:cNvPr id="3" name=""/>
          <p:cNvSpPr/>
          <p:nvPr/>
        </p:nvSpPr>
        <p:spPr bwMode="auto">
          <a:xfrm>
            <a:off x="4140000" y="972000"/>
            <a:ext cx="2700000" cy="233639"/>
          </a:xfrm>
          <a:prstGeom prst="rect">
            <a:avLst/>
          </a:prstGeom>
          <a:noFill/>
        </p:spPr>
        <p:txBody>
          <a:bodyPr horzOverflow="overflow" wrap="square" lIns="25559" tIns="0" rIns="0" bIns="0" rtlCol="0" anchor="t">
            <a:noAutofit/>
          </a:bodyPr>
          <a:p>
            <a:pPr algn="l" rtl="0">
              <a:lnSpc>
                <a:spcPct val="95000"/>
              </a:lnSpc>
            </a:pPr>
            <a:r>
              <a:rPr sz="1600" b="0" i="0" u="none" strike="noStrike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Результати самооцінювання</a:t>
            </a:r>
            <a:endParaRPr lang="en-US" sz="1600" b="0" i="0" u="none" strike="noStrike" dirty="0" err="1">
              <a:solidFill>
                <a:srgbClr val="000000"/>
              </a:solidFill>
              <a:latin typeface="Arial" pitchFamily="34" charset="0"/>
              <a:ea typeface="Arial" pitchFamily="34" charset="0"/>
            </a:endParaRPr>
          </a:p>
        </p:txBody>
      </p:sp>
      <p:sp>
        <p:nvSpPr>
          <p:cNvPr id="3" name=""/>
          <p:cNvSpPr/>
          <p:nvPr/>
        </p:nvSpPr>
        <p:spPr bwMode="auto">
          <a:xfrm>
            <a:off x="720000" y="9252000"/>
            <a:ext cx="6120000" cy="720000"/>
          </a:xfrm>
          <a:prstGeom prst="rect">
            <a:avLst/>
          </a:prstGeom>
          <a:noFill/>
        </p:spPr>
      </p:sp>
    </p:spTree>
  </p:cSld>
  <p:clrMapOvr>
    <a:masterClrMapping xmlns:a="http://schemas.openxmlformats.org/drawingml/2006/main"/>
  </p:clrMapOvr>
</p:sld>
</file>

<file path=ppt/slides/slide4.xml><?xml version="1.0" encoding="utf-8"?>
<p:sld xmlns:a="http://schemas.openxmlformats.org/drawingml/2006/main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"/>
          <p:cNvSpPr>
            <a:spLocks xmlns:a="http://schemas.openxmlformats.org/drawingml/2006/main" noGrp="1"/>
          </p:cNvSpPr>
          <p:nvPr/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"/>
          <p:cNvSpPr/>
          <p:nvPr/>
        </p:nvSpPr>
        <p:spPr bwMode="auto">
          <a:xfrm>
            <a:off x="720000" y="1440000"/>
            <a:ext cx="6120000" cy="7812000"/>
          </a:xfrm>
          <a:prstGeom prst="rect">
            <a:avLst/>
          </a:prstGeom>
          <a:noFill/>
        </p:spPr>
      </p:sp>
      <p:sp>
        <p:nvSpPr>
          <p:cNvPr id="3" name=""/>
          <p:cNvSpPr/>
          <p:nvPr/>
        </p:nvSpPr>
        <p:spPr bwMode="auto">
          <a:xfrm>
            <a:off x="720000" y="1440000"/>
            <a:ext cx="6120000" cy="7812000"/>
          </a:xfrm>
          <a:prstGeom prst="rect">
            <a:avLst/>
          </a:prstGeom>
          <a:noFill/>
        </p:spPr>
      </p:sp>
      <p:sp>
        <p:nvSpPr>
          <p:cNvPr id="3" name=""/>
          <p:cNvSpPr/>
          <p:nvPr/>
        </p:nvSpPr>
        <p:spPr bwMode="auto">
          <a:xfrm>
            <a:off x="720000" y="1440000"/>
            <a:ext cx="6120000" cy="7812000"/>
          </a:xfrm>
          <a:prstGeom prst="rect">
            <a:avLst/>
          </a:prstGeom>
          <a:noFill/>
        </p:spPr>
      </p:sp>
      <p:graphicFrame>
        <p:nvGraphicFramePr>
          <p:cNvPr id="3" name=""/>
          <p:cNvGraphicFramePr>
            <a:graphicFrameLocks noGrp="1"/>
          </p:cNvGraphicFramePr>
          <p:nvPr/>
        </p:nvGraphicFramePr>
        <p:xfrm>
          <a:off x="720000" y="1440000"/>
          <a:ext cx="1875600" cy="2786040"/>
        </p:xfrm>
        <a:graphic>
          <a:graphicData uri="http://schemas.openxmlformats.org/drawingml/2006/table">
            <a:tbl>
              <a:tblPr/>
              <a:tblGrid>
                <a:gridCol w="971280"/>
                <a:gridCol w="904320"/>
              </a:tblGrid>
              <a:tr h="676440">
                <a:tc rowSpan="1" gridSpan="1">
                  <a:txBody>
                    <a:bodyPr horzOverflow="overflow" wrap="square" lIns="0" tIns="0" rIns="0" bIns="0" rtlCol="0" anchor="ctr">
                      <a:noAutofit/>
                    </a:bodyPr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ВП</a:t>
                      </a:r>
                      <a:endParaRPr lang="en-US" sz="10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rowSpan="1" gridSpan="1">
                  <a:txBody>
                    <a:bodyPr horzOverflow="overflow" wrap="square" lIns="0" tIns="0" rIns="0" bIns="0" rtlCol="0" anchor="ctr">
                      <a:noAutofit/>
                    </a:bodyPr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Низький</a:t>
                      </a:r>
                      <a:endParaRPr lang="en-US" sz="10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675360">
                <a:tc rowSpan="1" gridSpan="1">
                  <a:txBody>
                    <a:bodyPr horzOverflow="overflow" wrap="square" lIns="0" tIns="0" rIns="0" bIns="0" rtlCol="0" anchor="t">
                      <a:noAutofit/>
                    </a:bodyPr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/>
                      </a:r>
                      <a:endParaRPr lang="en-US" sz="10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60" marT="0" marB="0" anchor="t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rowSpan="1" gridSpan="1">
                  <a:txBody>
                    <a:bodyPr horzOverflow="overflow" wrap="square" lIns="0" tIns="0" rIns="0" bIns="0" rtlCol="0" anchor="t">
                      <a:noAutofit/>
                    </a:bodyPr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/>
                      </a:r>
                      <a:endParaRPr lang="en-US" sz="10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t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698040">
                <a:tc rowSpan="1" gridSpan="1">
                  <a:txBody>
                    <a:bodyPr horzOverflow="overflow" wrap="square" lIns="0" tIns="0" rIns="0" bIns="0" rtlCol="0" anchor="t">
                      <a:noAutofit/>
                    </a:bodyPr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/>
                      </a:r>
                      <a:endParaRPr lang="en-US" sz="10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60" marT="0" marB="0" anchor="t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rowSpan="1" gridSpan="1">
                  <a:txBody>
                    <a:bodyPr horzOverflow="overflow" wrap="square" lIns="0" tIns="0" rIns="0" bIns="0" rtlCol="0" anchor="t">
                      <a:noAutofit/>
                    </a:bodyPr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/>
                      </a:r>
                      <a:endParaRPr lang="en-US" sz="10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t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736200">
                <a:tc rowSpan="1" gridSpan="1">
                  <a:txBody>
                    <a:bodyPr horzOverflow="overflow" wrap="square" lIns="0" tIns="0" rIns="0" bIns="0" rtlCol="0" anchor="t">
                      <a:noAutofit/>
                    </a:bodyPr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/>
                      </a:r>
                      <a:endParaRPr lang="en-US" sz="10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60" marT="0" marB="0" anchor="t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rowSpan="1" gridSpan="1">
                  <a:txBody>
                    <a:bodyPr horzOverflow="overflow" wrap="square" lIns="0" tIns="0" rIns="0" bIns="0" rtlCol="0" anchor="t">
                      <a:noAutofit/>
                    </a:bodyPr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/>
                      </a:r>
                      <a:endParaRPr lang="en-US" sz="10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t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"/>
          <p:cNvSpPr/>
          <p:nvPr/>
        </p:nvSpPr>
        <p:spPr bwMode="auto">
          <a:xfrm>
            <a:off x="720000" y="4392000"/>
            <a:ext cx="5954040" cy="4860000"/>
          </a:xfrm>
          <a:prstGeom prst="rect">
            <a:avLst/>
          </a:prstGeom>
          <a:noFill/>
        </p:spPr>
      </p:sp>
      <p:sp>
        <p:nvSpPr>
          <p:cNvPr id="3" name=""/>
          <p:cNvSpPr/>
          <p:nvPr/>
        </p:nvSpPr>
        <p:spPr bwMode="auto">
          <a:xfrm>
            <a:off x="720000" y="4392000"/>
            <a:ext cx="5954040" cy="4860000"/>
          </a:xfrm>
          <a:prstGeom prst="rect">
            <a:avLst/>
          </a:prstGeom>
          <a:noFill/>
        </p:spPr>
      </p:sp>
      <p:sp>
        <p:nvSpPr>
          <p:cNvPr id="3" name=""/>
          <p:cNvSpPr/>
          <p:nvPr/>
        </p:nvSpPr>
        <p:spPr bwMode="auto">
          <a:xfrm>
            <a:off x="720000" y="4392000"/>
            <a:ext cx="5954040" cy="4860000"/>
          </a:xfrm>
          <a:prstGeom prst="rect">
            <a:avLst/>
          </a:prstGeom>
          <a:noFill/>
        </p:spPr>
      </p:sp>
      <p:sp>
        <p:nvSpPr>
          <p:cNvPr id="3" name=""/>
          <p:cNvSpPr/>
          <p:nvPr/>
        </p:nvSpPr>
        <p:spPr bwMode="auto">
          <a:xfrm>
            <a:off x="720000" y="4392000"/>
            <a:ext cx="5954040" cy="4860000"/>
          </a:xfrm>
          <a:prstGeom prst="rect">
            <a:avLst/>
          </a:prstGeom>
          <a:noFill/>
        </p:spPr>
      </p:sp>
      <p:graphicFrame>
        <p:nvGraphicFramePr>
          <p:cNvPr id="3" name=""/>
          <p:cNvGraphicFramePr>
            <a:graphicFrameLocks noGrp="1"/>
          </p:cNvGraphicFramePr>
          <p:nvPr/>
        </p:nvGraphicFramePr>
        <p:xfrm>
          <a:off x="720000" y="4644000"/>
          <a:ext cx="5946479" cy="2567520"/>
        </p:xfrm>
        <a:graphic>
          <a:graphicData uri="http://schemas.openxmlformats.org/drawingml/2006/table">
            <a:tbl>
              <a:tblPr/>
              <a:tblGrid>
                <a:gridCol w="3030480"/>
                <a:gridCol w="2916000"/>
              </a:tblGrid>
              <a:tr h="180000">
                <a:tc rowSpan="1" gridSpan="2">
                  <a:txBody>
                    <a:bodyPr horzOverflow="overflow" wrap="square" lIns="0" tIns="0" rIns="0" bIns="0" rtlCol="0" anchor="ctr">
                      <a:noAutofit/>
                    </a:bodyPr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900" b="1" i="0" u="none" strike="noStrike" dirty="0">
                          <a:solidFill>
                            <a:srgbClr val="FFFFFF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Узагальнююча інформація. Форма вивчення документації</a:t>
                      </a:r>
                      <a:endParaRPr lang="en-US" sz="900" b="1" i="0" u="none" strike="noStrike" dirty="0" err="1">
                        <a:solidFill>
                          <a:srgbClr val="FFFFFF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4684AF"/>
                    </a:solidFill>
                  </a:tcPr>
                </a:tc>
                <a:tc rowSpan="1" hMerge="1">
                  <a:tcPr marL="20000" marR="20000" marT="0" marB="0">
                    <a:lnL/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0000">
                <a:tc rowSpan="1" gridSpan="1">
                  <a:txBody>
                    <a:bodyPr horzOverflow="overflow" wrap="square" lIns="0" tIns="0" rIns="0" bIns="0" rtlCol="0" anchor="ctr">
                      <a:noAutofit/>
                    </a:bodyPr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900" b="0" i="0" u="none" strike="noStrike" dirty="0">
                          <a:solidFill>
                            <a:srgbClr val="FFFFFF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Питання</a:t>
                      </a:r>
                      <a:endParaRPr lang="en-US" sz="900" b="0" i="0" u="none" strike="noStrike" dirty="0" err="1">
                        <a:solidFill>
                          <a:srgbClr val="FFFFFF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solidFill>
                      <a:srgbClr val="4684AF"/>
                    </a:solidFill>
                  </a:tcPr>
                </a:tc>
                <a:tc rowSpan="1" gridSpan="1">
                  <a:txBody>
                    <a:bodyPr horzOverflow="overflow" wrap="square" lIns="0" tIns="0" rIns="0" bIns="0" rtlCol="0" anchor="ctr">
                      <a:noAutofit/>
                    </a:bodyPr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9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Відповідь</a:t>
                      </a:r>
                      <a:endParaRPr lang="en-US" sz="9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 anchor="ctr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solidFill>
                      <a:srgbClr val="D0EAFF"/>
                    </a:solidFill>
                  </a:tcPr>
                </a:tc>
              </a:tr>
              <a:tr h="275760">
                <a:tc rowSpan="1" gridSpan="1">
                  <a:txBody>
                    <a:bodyPr horzOverflow="overflow" wrap="square" lIns="0" tIns="0" rIns="0" bIns="0" rtlCol="0" anchor="t">
                      <a:noAutofit/>
                    </a:bodyPr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900" b="0" i="0" u="none" strike="noStrike" dirty="0">
                          <a:solidFill>
                            <a:srgbClr val="FFFFFF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1. Освітня програма ЗО містить опис інструментарію оцінювання здобувачів освіти:</a:t>
                      </a:r>
                      <a:endParaRPr lang="en-US" sz="900" b="0" i="0" u="none" strike="noStrike" dirty="0" err="1">
                        <a:solidFill>
                          <a:srgbClr val="FFFFFF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 anchor="t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solidFill>
                      <a:srgbClr val="4684AF"/>
                    </a:solidFill>
                  </a:tcPr>
                </a:tc>
                <a:tc rowSpan="1" gridSpan="1">
                  <a:txBody>
                    <a:bodyPr horzOverflow="overflow" wrap="square" lIns="0" tIns="0" rIns="0" bIns="0" rtlCol="0" anchor="t">
                      <a:noAutofit/>
                    </a:bodyPr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9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так</a:t>
                      </a:r>
                      <a:endParaRPr lang="en-US" sz="9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 anchor="t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solidFill>
                      <a:srgbClr val="D0EAFF"/>
                    </a:solidFill>
                  </a:tcPr>
                </a:tc>
              </a:tr>
              <a:tr h="414000">
                <a:tc rowSpan="1" gridSpan="1">
                  <a:txBody>
                    <a:bodyPr horzOverflow="overflow" wrap="square" lIns="0" tIns="0" rIns="0" bIns="0" rtlCol="0" anchor="t">
                      <a:noAutofit/>
                    </a:bodyPr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900" b="0" i="0" u="none" strike="noStrike" dirty="0">
                          <a:solidFill>
                            <a:srgbClr val="FFFFFF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2. Протоколи засідань педагогічної ради: наявність рішень щодо вибору форм, змісту та способів оцінювання результатів навчання учнів:</a:t>
                      </a:r>
                      <a:endParaRPr lang="en-US" sz="900" b="0" i="0" u="none" strike="noStrike" dirty="0" err="1">
                        <a:solidFill>
                          <a:srgbClr val="FFFFFF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 anchor="t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solidFill>
                      <a:srgbClr val="4684AF"/>
                    </a:solidFill>
                  </a:tcPr>
                </a:tc>
                <a:tc rowSpan="1" gridSpan="1">
                  <a:txBody>
                    <a:bodyPr horzOverflow="overflow" wrap="square" lIns="0" tIns="0" rIns="0" bIns="0" rtlCol="0" anchor="t">
                      <a:noAutofit/>
                    </a:bodyPr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9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так</a:t>
                      </a:r>
                      <a:endParaRPr lang="en-US" sz="9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 anchor="t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solidFill>
                      <a:srgbClr val="D0EAFF"/>
                    </a:solidFill>
                  </a:tcPr>
                </a:tc>
              </a:tr>
              <a:tr h="689760">
                <a:tc rowSpan="1" gridSpan="1">
                  <a:txBody>
                    <a:bodyPr horzOverflow="overflow" wrap="square" lIns="0" tIns="0" rIns="0" bIns="0" rtlCol="0" anchor="t">
                      <a:noAutofit/>
                    </a:bodyPr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900" b="0" i="0" u="none" strike="noStrike" dirty="0">
                          <a:solidFill>
                            <a:srgbClr val="FFFFFF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3. Протоколи засідань педагогічної ради: наявність рішень щодо оцінювання результатів навчання складників вибіркового освітнього компонента (для 5-6 класів НУШ) та предметів варіативної складової навчальних планів (для 6(7)-9, 10-11 класів)</a:t>
                      </a:r>
                      <a:endParaRPr lang="en-US" sz="900" b="0" i="0" u="none" strike="noStrike" dirty="0" err="1">
                        <a:solidFill>
                          <a:srgbClr val="FFFFFF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 anchor="t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solidFill>
                      <a:srgbClr val="4684AF"/>
                    </a:solidFill>
                  </a:tcPr>
                </a:tc>
                <a:tc rowSpan="1" gridSpan="1">
                  <a:txBody>
                    <a:bodyPr horzOverflow="overflow" wrap="square" lIns="0" tIns="0" rIns="0" bIns="0" rtlCol="0" anchor="t">
                      <a:noAutofit/>
                    </a:bodyPr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9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ні</a:t>
                      </a:r>
                      <a:endParaRPr lang="en-US" sz="9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 anchor="t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solidFill>
                      <a:srgbClr val="D0EAFF"/>
                    </a:solidFill>
                  </a:tcPr>
                </a:tc>
              </a:tr>
              <a:tr h="414000">
                <a:tc rowSpan="1" gridSpan="1">
                  <a:txBody>
                    <a:bodyPr horzOverflow="overflow" wrap="square" lIns="0" tIns="0" rIns="0" bIns="0" rtlCol="0" anchor="t">
                      <a:noAutofit/>
                    </a:bodyPr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900" b="0" i="0" u="none" strike="noStrike" dirty="0">
                          <a:solidFill>
                            <a:srgbClr val="FFFFFF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4. Протоколи засідань педагогічної ради: наявність рішень щодо особливостей оцінювання навчальних досягнень учнів, ініційованих окремими учителями:</a:t>
                      </a:r>
                      <a:endParaRPr lang="en-US" sz="900" b="0" i="0" u="none" strike="noStrike" dirty="0" err="1">
                        <a:solidFill>
                          <a:srgbClr val="FFFFFF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 anchor="t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solidFill>
                      <a:srgbClr val="4684AF"/>
                    </a:solidFill>
                  </a:tcPr>
                </a:tc>
                <a:tc rowSpan="1" gridSpan="1">
                  <a:txBody>
                    <a:bodyPr horzOverflow="overflow" wrap="square" lIns="0" tIns="0" rIns="0" bIns="0" rtlCol="0" anchor="t">
                      <a:noAutofit/>
                    </a:bodyPr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9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так</a:t>
                      </a:r>
                      <a:endParaRPr lang="en-US" sz="9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 anchor="t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solidFill>
                      <a:srgbClr val="D0EAFF"/>
                    </a:solidFill>
                  </a:tcPr>
                </a:tc>
              </a:tr>
              <a:tr h="414000">
                <a:tc rowSpan="1" gridSpan="1">
                  <a:txBody>
                    <a:bodyPr horzOverflow="overflow" wrap="square" lIns="0" tIns="0" rIns="0" bIns="0" rtlCol="0" anchor="t">
                      <a:noAutofit/>
                    </a:bodyPr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900" b="0" i="0" u="none" strike="noStrike" dirty="0">
                          <a:solidFill>
                            <a:srgbClr val="FFFFFF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5. Протоколи засідань педагогічної ради: наявність рішень щодо оцінювання результатів навчання учнів НУШ за вербальною/рівневою оцінкою:</a:t>
                      </a:r>
                      <a:endParaRPr lang="en-US" sz="900" b="0" i="0" u="none" strike="noStrike" dirty="0" err="1">
                        <a:solidFill>
                          <a:srgbClr val="FFFFFF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 anchor="t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solidFill>
                      <a:srgbClr val="4684AF"/>
                    </a:solidFill>
                  </a:tcPr>
                </a:tc>
                <a:tc rowSpan="1" gridSpan="1">
                  <a:txBody>
                    <a:bodyPr horzOverflow="overflow" wrap="square" lIns="0" tIns="0" rIns="0" bIns="0" rtlCol="0" anchor="t">
                      <a:noAutofit/>
                    </a:bodyPr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9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так</a:t>
                      </a:r>
                      <a:endParaRPr lang="en-US" sz="9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 anchor="t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solidFill>
                      <a:srgbClr val="D0EA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" name=""/>
          <p:cNvGraphicFramePr>
            <a:graphicFrameLocks noGrp="1"/>
          </p:cNvGraphicFramePr>
          <p:nvPr/>
        </p:nvGraphicFramePr>
        <p:xfrm>
          <a:off x="720000" y="7643520"/>
          <a:ext cx="5954040" cy="1102320"/>
        </p:xfrm>
        <a:graphic>
          <a:graphicData uri="http://schemas.openxmlformats.org/drawingml/2006/table">
            <a:tbl>
              <a:tblPr/>
              <a:tblGrid>
                <a:gridCol w="3038040"/>
                <a:gridCol w="2916000"/>
              </a:tblGrid>
              <a:tr h="370440">
                <a:tc rowSpan="1" gridSpan="2">
                  <a:txBody>
                    <a:bodyPr horzOverflow="overflow" wrap="square" lIns="0" tIns="0" rIns="0" bIns="0" rtlCol="0" anchor="ctr">
                      <a:noAutofit/>
                    </a:bodyPr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900" b="1" i="0" u="none" strike="noStrike" dirty="0">
                          <a:solidFill>
                            <a:srgbClr val="FFFFFF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Узагальнююча інформація. Опитувальник для заступника керівника закладу освіти/для керівника закладу освіти (у штатному розписі відсутня посада заступника)/завідувача філії</a:t>
                      </a:r>
                      <a:endParaRPr lang="en-US" sz="900" b="1" i="0" u="none" strike="noStrike" dirty="0" err="1">
                        <a:solidFill>
                          <a:srgbClr val="FFFFFF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4684AF"/>
                    </a:solidFill>
                  </a:tcPr>
                </a:tc>
                <a:tc rowSpan="1" hMerge="1">
                  <a:tcPr marL="20000" marR="20000" marT="0" marB="0">
                    <a:lnL/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0000">
                <a:tc rowSpan="1" gridSpan="1">
                  <a:txBody>
                    <a:bodyPr horzOverflow="overflow" wrap="square" lIns="0" tIns="0" rIns="0" bIns="0" rtlCol="0" anchor="ctr">
                      <a:noAutofit/>
                    </a:bodyPr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900" b="0" i="0" u="none" strike="noStrike" dirty="0">
                          <a:solidFill>
                            <a:srgbClr val="FFFFFF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Питання</a:t>
                      </a:r>
                      <a:endParaRPr lang="en-US" sz="900" b="0" i="0" u="none" strike="noStrike" dirty="0" err="1">
                        <a:solidFill>
                          <a:srgbClr val="FFFFFF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solidFill>
                      <a:srgbClr val="4684AF"/>
                    </a:solidFill>
                  </a:tcPr>
                </a:tc>
                <a:tc rowSpan="1" gridSpan="1">
                  <a:txBody>
                    <a:bodyPr horzOverflow="overflow" wrap="square" lIns="0" tIns="0" rIns="0" bIns="0" rtlCol="0" anchor="ctr">
                      <a:noAutofit/>
                    </a:bodyPr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9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Відповідь</a:t>
                      </a:r>
                      <a:endParaRPr lang="en-US" sz="9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solidFill>
                      <a:srgbClr val="D0EAFF"/>
                    </a:solidFill>
                  </a:tcPr>
                </a:tc>
              </a:tr>
              <a:tr h="551880">
                <a:tc rowSpan="1" gridSpan="1">
                  <a:txBody>
                    <a:bodyPr horzOverflow="overflow" wrap="square" lIns="0" tIns="0" rIns="0" bIns="0" rtlCol="0" anchor="t">
                      <a:noAutofit/>
                    </a:bodyPr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900" b="0" i="0" u="none" strike="noStrike" dirty="0">
                          <a:solidFill>
                            <a:srgbClr val="FFFFFF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18. Чи здійснюється інформування здобувачів освіти, батьків учнів про критерії, правила та процедури оцінювання результатів навчання?</a:t>
                      </a:r>
                      <a:endParaRPr lang="en-US" sz="900" b="0" i="0" u="none" strike="noStrike" dirty="0" err="1">
                        <a:solidFill>
                          <a:srgbClr val="FFFFFF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 anchor="t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solidFill>
                      <a:srgbClr val="4684AF"/>
                    </a:solidFill>
                  </a:tcPr>
                </a:tc>
                <a:tc rowSpan="1" gridSpan="1">
                  <a:txBody>
                    <a:bodyPr horzOverflow="overflow" wrap="square" lIns="0" tIns="0" rIns="0" bIns="0" rtlCol="0" anchor="t">
                      <a:noAutofit/>
                    </a:bodyPr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9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Комунікація через соц. мережі, Вайбер, Телеграм тощо
Батьківські збори, куточки для батьків, індивідуальні бесіди</a:t>
                      </a:r>
                      <a:endParaRPr lang="en-US" sz="9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t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solidFill>
                      <a:srgbClr val="D0EA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" name=""/>
          <p:cNvGraphicFramePr>
            <a:graphicFrameLocks noGrp="1"/>
          </p:cNvGraphicFramePr>
          <p:nvPr/>
        </p:nvGraphicFramePr>
        <p:xfrm>
          <a:off x="720000" y="9023400"/>
          <a:ext cx="5905440" cy="216000"/>
        </p:xfrm>
        <a:graphic>
          <a:graphicData uri="http://schemas.openxmlformats.org/drawingml/2006/table">
            <a:tbl>
              <a:tblPr/>
              <a:tblGrid>
                <a:gridCol w="5905440"/>
              </a:tblGrid>
              <a:tr h="216000">
                <a:tc>
                  <a:txBody>
                    <a:bodyPr horzOverflow="overflow" wrap="square" lIns="0" tIns="0" rIns="0" bIns="0" rtlCol="0" anchor="ctr">
                      <a:noAutofit/>
                    </a:bodyPr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000" b="1" i="0" u="none" strike="noStrike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РЕЗУЛЬТАТИ СПОСТЕРЕЖЕННЯ ЗА НАВЧАЛЬНИМИ ЗАНЯТТЯМИ</a:t>
                      </a:r>
                      <a:endParaRPr lang="en-US" sz="1000" b="1" i="0" u="none" strike="noStrike" dirty="0" err="1">
                        <a:solidFill>
                          <a:srgbClr val="FFFFFF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60" marT="0" marB="0" anchor="ctr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12700" cmpd="sng">
                      <a:solidFill>
                        <a:srgbClr val="000000"/>
                      </a:solidFill>
                      <a:prstDash val="solid"/>
                    </a:lnB>
                    <a:solidFill>
                      <a:srgbClr val="4684AF"/>
                    </a:solidFill>
                  </a:tcPr>
                </a:tc>
              </a:tr>
            </a:tbl>
          </a:graphicData>
        </a:graphic>
      </p:graphicFrame>
      <p:sp>
        <p:nvSpPr>
          <p:cNvPr id="3" name=""/>
          <p:cNvSpPr/>
          <p:nvPr/>
        </p:nvSpPr>
        <p:spPr bwMode="auto">
          <a:xfrm>
            <a:off x="720000" y="720000"/>
            <a:ext cx="6120000" cy="720000"/>
          </a:xfrm>
          <a:prstGeom prst="rect">
            <a:avLst/>
          </a:prstGeom>
          <a:noFill/>
        </p:spPr>
      </p:sp>
      <p:sp>
        <p:nvSpPr>
          <p:cNvPr id="3" name=""/>
          <p:cNvSpPr/>
          <p:nvPr/>
        </p:nvSpPr>
        <p:spPr bwMode="auto">
          <a:xfrm>
            <a:off x="4140000" y="972000"/>
            <a:ext cx="2700000" cy="233639"/>
          </a:xfrm>
          <a:prstGeom prst="rect">
            <a:avLst/>
          </a:prstGeom>
          <a:noFill/>
        </p:spPr>
        <p:txBody>
          <a:bodyPr horzOverflow="overflow" wrap="square" lIns="25559" tIns="0" rIns="0" bIns="0" rtlCol="0" anchor="t">
            <a:noAutofit/>
          </a:bodyPr>
          <a:p>
            <a:pPr algn="l" rtl="0">
              <a:lnSpc>
                <a:spcPct val="95000"/>
              </a:lnSpc>
            </a:pPr>
            <a:r>
              <a:rPr sz="1600" b="0" i="0" u="none" strike="noStrike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Результати самооцінювання</a:t>
            </a:r>
            <a:endParaRPr lang="en-US" sz="1600" b="0" i="0" u="none" strike="noStrike" dirty="0" err="1">
              <a:solidFill>
                <a:srgbClr val="000000"/>
              </a:solidFill>
              <a:latin typeface="Arial" pitchFamily="34" charset="0"/>
              <a:ea typeface="Arial" pitchFamily="34" charset="0"/>
            </a:endParaRPr>
          </a:p>
        </p:txBody>
      </p:sp>
      <p:sp>
        <p:nvSpPr>
          <p:cNvPr id="3" name=""/>
          <p:cNvSpPr/>
          <p:nvPr/>
        </p:nvSpPr>
        <p:spPr bwMode="auto">
          <a:xfrm>
            <a:off x="720000" y="9252000"/>
            <a:ext cx="6120000" cy="720000"/>
          </a:xfrm>
          <a:prstGeom prst="rect">
            <a:avLst/>
          </a:prstGeom>
          <a:noFill/>
        </p:spPr>
      </p:sp>
    </p:spTree>
  </p:cSld>
  <p:clrMapOvr>
    <a:masterClrMapping xmlns:a="http://schemas.openxmlformats.org/drawingml/2006/main"/>
  </p:clrMapOvr>
</p:sld>
</file>

<file path=ppt/slides/slide5.xml><?xml version="1.0" encoding="utf-8"?>
<p:sld xmlns:a="http://schemas.openxmlformats.org/drawingml/2006/main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"/>
          <p:cNvSpPr>
            <a:spLocks xmlns:a="http://schemas.openxmlformats.org/drawingml/2006/main" noGrp="1"/>
          </p:cNvSpPr>
          <p:nvPr/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"/>
          <p:cNvSpPr/>
          <p:nvPr/>
        </p:nvSpPr>
        <p:spPr bwMode="auto">
          <a:xfrm>
            <a:off x="720000" y="1440000"/>
            <a:ext cx="6120000" cy="7812000"/>
          </a:xfrm>
          <a:prstGeom prst="rect">
            <a:avLst/>
          </a:prstGeom>
          <a:noFill/>
        </p:spPr>
      </p:sp>
      <p:sp>
        <p:nvSpPr>
          <p:cNvPr id="3" name=""/>
          <p:cNvSpPr/>
          <p:nvPr/>
        </p:nvSpPr>
        <p:spPr bwMode="auto">
          <a:xfrm>
            <a:off x="720000" y="1440000"/>
            <a:ext cx="6120000" cy="7812000"/>
          </a:xfrm>
          <a:prstGeom prst="rect">
            <a:avLst/>
          </a:prstGeom>
          <a:noFill/>
        </p:spPr>
      </p:sp>
      <p:sp>
        <p:nvSpPr>
          <p:cNvPr id="3" name=""/>
          <p:cNvSpPr/>
          <p:nvPr/>
        </p:nvSpPr>
        <p:spPr bwMode="auto">
          <a:xfrm>
            <a:off x="720000" y="1440000"/>
            <a:ext cx="6120000" cy="7812000"/>
          </a:xfrm>
          <a:prstGeom prst="rect">
            <a:avLst/>
          </a:prstGeom>
          <a:noFill/>
        </p:spPr>
      </p:sp>
      <p:sp>
        <p:nvSpPr>
          <p:cNvPr id="3" name=""/>
          <p:cNvSpPr/>
          <p:nvPr/>
        </p:nvSpPr>
        <p:spPr bwMode="auto">
          <a:xfrm>
            <a:off x="792000" y="1440000"/>
            <a:ext cx="6048000" cy="7812000"/>
          </a:xfrm>
          <a:prstGeom prst="rect">
            <a:avLst/>
          </a:prstGeom>
          <a:noFill/>
        </p:spPr>
      </p:sp>
      <p:sp>
        <p:nvSpPr>
          <p:cNvPr id="3" name=""/>
          <p:cNvSpPr/>
          <p:nvPr/>
        </p:nvSpPr>
        <p:spPr bwMode="auto">
          <a:xfrm>
            <a:off x="792000" y="1440000"/>
            <a:ext cx="6048000" cy="7812000"/>
          </a:xfrm>
          <a:prstGeom prst="rect">
            <a:avLst/>
          </a:prstGeom>
          <a:noFill/>
        </p:spPr>
      </p:sp>
      <p:sp>
        <p:nvSpPr>
          <p:cNvPr id="3" name=""/>
          <p:cNvSpPr/>
          <p:nvPr/>
        </p:nvSpPr>
        <p:spPr bwMode="auto">
          <a:xfrm>
            <a:off x="792000" y="1440000"/>
            <a:ext cx="6048000" cy="7812000"/>
          </a:xfrm>
          <a:prstGeom prst="rect">
            <a:avLst/>
          </a:prstGeom>
          <a:noFill/>
        </p:spPr>
      </p:sp>
      <p:sp>
        <p:nvSpPr>
          <p:cNvPr id="3" name=""/>
          <p:cNvSpPr/>
          <p:nvPr/>
        </p:nvSpPr>
        <p:spPr bwMode="auto">
          <a:xfrm>
            <a:off x="792000" y="1440000"/>
            <a:ext cx="6048000" cy="7812000"/>
          </a:xfrm>
          <a:prstGeom prst="rect">
            <a:avLst/>
          </a:prstGeom>
          <a:noFill/>
        </p:spPr>
      </p:sp>
      <p:graphicFrame>
        <p:nvGraphicFramePr>
          <p:cNvPr id="3" name=""/>
          <p:cNvGraphicFramePr>
            <a:graphicFrameLocks noGrp="1"/>
          </p:cNvGraphicFramePr>
          <p:nvPr/>
        </p:nvGraphicFramePr>
        <p:xfrm>
          <a:off x="936000" y="1967400"/>
          <a:ext cx="4483440" cy="869760"/>
        </p:xfrm>
        <a:graphic>
          <a:graphicData uri="http://schemas.openxmlformats.org/drawingml/2006/table">
            <a:tbl>
              <a:tblPr/>
              <a:tblGrid>
                <a:gridCol w="3091320"/>
                <a:gridCol w="1392119"/>
              </a:tblGrid>
              <a:tr h="180000">
                <a:tc rowSpan="1" gridSpan="1">
                  <a:txBody>
                    <a:bodyPr horzOverflow="overflow" wrap="square" lIns="0" tIns="0" rIns="0" bIns="0" rtlCol="0" anchor="ctr">
                      <a:noAutofit/>
                    </a:bodyPr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900" b="0" i="0" u="none" strike="noStrike" dirty="0">
                          <a:solidFill>
                            <a:srgbClr val="FFFFFF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Питання</a:t>
                      </a:r>
                      <a:endParaRPr lang="en-US" sz="900" b="0" i="0" u="none" strike="noStrike" dirty="0" err="1">
                        <a:solidFill>
                          <a:srgbClr val="FFFFFF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solidFill>
                      <a:srgbClr val="4684AF"/>
                    </a:solidFill>
                  </a:tcPr>
                </a:tc>
                <a:tc rowSpan="1" gridSpan="1">
                  <a:txBody>
                    <a:bodyPr horzOverflow="overflow" wrap="square" lIns="0" tIns="0" rIns="0" bIns="0" rtlCol="0" anchor="ctr">
                      <a:noAutofit/>
                    </a:bodyPr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9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так</a:t>
                      </a:r>
                      <a:endParaRPr lang="en-US" sz="9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solidFill>
                      <a:srgbClr val="D0EAFF"/>
                    </a:solidFill>
                  </a:tcPr>
                </a:tc>
              </a:tr>
              <a:tr h="689760">
                <a:tc rowSpan="1" gridSpan="1">
                  <a:txBody>
                    <a:bodyPr horzOverflow="overflow" wrap="square" lIns="0" tIns="0" rIns="0" bIns="0" rtlCol="0" anchor="t">
                      <a:noAutofit/>
                    </a:bodyPr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900" b="0" i="0" u="none" strike="noStrike" dirty="0">
                          <a:solidFill>
                            <a:srgbClr val="FFFFFF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2.1. оприлюднює критерії оцінювання результатів навчання учнів та/або актуалізує особливості оцінювання окремих видів робіт за критеріями, які учні вже отримали на початку навчального року/семестру/вивчення теми</a:t>
                      </a:r>
                      <a:endParaRPr lang="en-US" sz="900" b="0" i="0" u="none" strike="noStrike" dirty="0" err="1">
                        <a:solidFill>
                          <a:srgbClr val="FFFFFF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t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solidFill>
                      <a:srgbClr val="4684AF"/>
                    </a:solidFill>
                  </a:tcPr>
                </a:tc>
                <a:tc rowSpan="1" gridSpan="1">
                  <a:txBody>
                    <a:bodyPr horzOverflow="overflow" wrap="square" lIns="0" tIns="0" rIns="0" bIns="0" rtlCol="0" anchor="t">
                      <a:noAutofit/>
                    </a:bodyPr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9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100%</a:t>
                      </a:r>
                      <a:endParaRPr lang="en-US" sz="9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t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solidFill>
                      <a:srgbClr val="D0EA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" name=""/>
          <p:cNvGraphicFramePr>
            <a:graphicFrameLocks noGrp="1"/>
          </p:cNvGraphicFramePr>
          <p:nvPr/>
        </p:nvGraphicFramePr>
        <p:xfrm>
          <a:off x="936000" y="7339320"/>
          <a:ext cx="4495680" cy="1865520"/>
        </p:xfrm>
        <a:graphic>
          <a:graphicData uri="http://schemas.openxmlformats.org/drawingml/2006/table">
            <a:tbl>
              <a:tblPr/>
              <a:tblGrid>
                <a:gridCol w="3044160"/>
                <a:gridCol w="1451520"/>
              </a:tblGrid>
              <a:tr h="180000">
                <a:tc rowSpan="1" gridSpan="1">
                  <a:txBody>
                    <a:bodyPr horzOverflow="overflow" wrap="square" lIns="0" tIns="0" rIns="0" bIns="0" rtlCol="0" anchor="ctr">
                      <a:noAutofit/>
                    </a:bodyPr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900" b="0" i="0" u="none" strike="noStrike" dirty="0">
                          <a:solidFill>
                            <a:srgbClr val="FFFFFF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Питання</a:t>
                      </a:r>
                      <a:endParaRPr lang="en-US" sz="900" b="0" i="0" u="none" strike="noStrike" dirty="0" err="1">
                        <a:solidFill>
                          <a:srgbClr val="FFFFFF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solidFill>
                      <a:srgbClr val="4684AF"/>
                    </a:solidFill>
                  </a:tcPr>
                </a:tc>
                <a:tc rowSpan="1" gridSpan="1">
                  <a:txBody>
                    <a:bodyPr horzOverflow="overflow" wrap="square" lIns="0" tIns="0" rIns="0" bIns="0" rtlCol="0" anchor="ctr">
                      <a:noAutofit/>
                    </a:bodyPr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9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іноді</a:t>
                      </a:r>
                      <a:endParaRPr lang="en-US" sz="9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solidFill>
                      <a:srgbClr val="D0EAFF"/>
                    </a:solidFill>
                  </a:tcPr>
                </a:tc>
              </a:tr>
              <a:tr h="180000">
                <a:tc rowSpan="1" gridSpan="1">
                  <a:txBody>
                    <a:bodyPr horzOverflow="overflow" wrap="square" lIns="0" tIns="0" rIns="0" bIns="0" rtlCol="0" anchor="t">
                      <a:noAutofit/>
                    </a:bodyPr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900" b="0" i="0" u="none" strike="noStrike" dirty="0">
                          <a:solidFill>
                            <a:srgbClr val="FFFFFF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1.1. індивідуальна робота</a:t>
                      </a:r>
                      <a:endParaRPr lang="en-US" sz="900" b="0" i="0" u="none" strike="noStrike" dirty="0" err="1">
                        <a:solidFill>
                          <a:srgbClr val="FFFFFF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 anchor="t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solidFill>
                      <a:srgbClr val="4684AF"/>
                    </a:solidFill>
                  </a:tcPr>
                </a:tc>
                <a:tc rowSpan="1" gridSpan="1">
                  <a:txBody>
                    <a:bodyPr horzOverflow="overflow" wrap="square" lIns="0" tIns="0" rIns="0" bIns="0" rtlCol="0" anchor="t">
                      <a:noAutofit/>
                    </a:bodyPr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9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0%</a:t>
                      </a:r>
                      <a:endParaRPr lang="en-US" sz="9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t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solidFill>
                      <a:srgbClr val="D0EAFF"/>
                    </a:solidFill>
                  </a:tcPr>
                </a:tc>
              </a:tr>
              <a:tr h="180000">
                <a:tc rowSpan="1" gridSpan="1">
                  <a:txBody>
                    <a:bodyPr horzOverflow="overflow" wrap="square" lIns="0" tIns="0" rIns="0" bIns="0" rtlCol="0" anchor="t">
                      <a:noAutofit/>
                    </a:bodyPr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900" b="0" i="0" u="none" strike="noStrike" dirty="0">
                          <a:solidFill>
                            <a:srgbClr val="FFFFFF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1.2. групова діяльність</a:t>
                      </a:r>
                      <a:endParaRPr lang="en-US" sz="900" b="0" i="0" u="none" strike="noStrike" dirty="0" err="1">
                        <a:solidFill>
                          <a:srgbClr val="FFFFFF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 anchor="t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solidFill>
                      <a:srgbClr val="4684AF"/>
                    </a:solidFill>
                  </a:tcPr>
                </a:tc>
                <a:tc rowSpan="1" gridSpan="1">
                  <a:txBody>
                    <a:bodyPr horzOverflow="overflow" wrap="square" lIns="0" tIns="0" rIns="0" bIns="0" rtlCol="0" anchor="t">
                      <a:noAutofit/>
                    </a:bodyPr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9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25%</a:t>
                      </a:r>
                      <a:endParaRPr lang="en-US" sz="9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t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solidFill>
                      <a:srgbClr val="D0EAFF"/>
                    </a:solidFill>
                  </a:tcPr>
                </a:tc>
              </a:tr>
              <a:tr h="180000">
                <a:tc rowSpan="1" gridSpan="1">
                  <a:txBody>
                    <a:bodyPr horzOverflow="overflow" wrap="square" lIns="0" tIns="0" rIns="0" bIns="0" rtlCol="0" anchor="t">
                      <a:noAutofit/>
                    </a:bodyPr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900" b="0" i="0" u="none" strike="noStrike" dirty="0">
                          <a:solidFill>
                            <a:srgbClr val="FFFFFF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1.3. фронтальні види роботи</a:t>
                      </a:r>
                      <a:endParaRPr lang="en-US" sz="900" b="0" i="0" u="none" strike="noStrike" dirty="0" err="1">
                        <a:solidFill>
                          <a:srgbClr val="FFFFFF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 anchor="t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solidFill>
                      <a:srgbClr val="4684AF"/>
                    </a:solidFill>
                  </a:tcPr>
                </a:tc>
                <a:tc rowSpan="1" gridSpan="1">
                  <a:txBody>
                    <a:bodyPr horzOverflow="overflow" wrap="square" lIns="0" tIns="0" rIns="0" bIns="0" rtlCol="0" anchor="t">
                      <a:noAutofit/>
                    </a:bodyPr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9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0%</a:t>
                      </a:r>
                      <a:endParaRPr lang="en-US" sz="9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t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solidFill>
                      <a:srgbClr val="D0EAFF"/>
                    </a:solidFill>
                  </a:tcPr>
                </a:tc>
              </a:tr>
              <a:tr h="180000">
                <a:tc rowSpan="1" gridSpan="1">
                  <a:txBody>
                    <a:bodyPr horzOverflow="overflow" wrap="square" lIns="0" tIns="0" rIns="0" bIns="0" rtlCol="0" anchor="t">
                      <a:noAutofit/>
                    </a:bodyPr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900" b="0" i="0" u="none" strike="noStrike" dirty="0">
                          <a:solidFill>
                            <a:srgbClr val="FFFFFF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1.4. усні (бесіда, розповідь, переказ, діалог тощо)</a:t>
                      </a:r>
                      <a:endParaRPr lang="en-US" sz="900" b="0" i="0" u="none" strike="noStrike" dirty="0" err="1">
                        <a:solidFill>
                          <a:srgbClr val="FFFFFF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 anchor="t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solidFill>
                      <a:srgbClr val="4684AF"/>
                    </a:solidFill>
                  </a:tcPr>
                </a:tc>
                <a:tc rowSpan="1" gridSpan="1">
                  <a:txBody>
                    <a:bodyPr horzOverflow="overflow" wrap="square" lIns="0" tIns="0" rIns="0" bIns="0" rtlCol="0" anchor="t">
                      <a:noAutofit/>
                    </a:bodyPr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9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0%</a:t>
                      </a:r>
                      <a:endParaRPr lang="en-US" sz="9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t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solidFill>
                      <a:srgbClr val="D0EAFF"/>
                    </a:solidFill>
                  </a:tcPr>
                </a:tc>
              </a:tr>
              <a:tr h="275760">
                <a:tc rowSpan="1" gridSpan="1">
                  <a:txBody>
                    <a:bodyPr horzOverflow="overflow" wrap="square" lIns="0" tIns="0" rIns="0" bIns="0" rtlCol="0" anchor="t">
                      <a:noAutofit/>
                    </a:bodyPr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900" b="0" i="0" u="none" strike="noStrike" dirty="0">
                          <a:solidFill>
                            <a:srgbClr val="FFFFFF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1.5. письмові (тестові, компетентністні завдання, перекази, диктанти, діагностувальні роботи тощо)</a:t>
                      </a:r>
                      <a:endParaRPr lang="en-US" sz="900" b="0" i="0" u="none" strike="noStrike" dirty="0" err="1">
                        <a:solidFill>
                          <a:srgbClr val="FFFFFF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 anchor="t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solidFill>
                      <a:srgbClr val="4684AF"/>
                    </a:solidFill>
                  </a:tcPr>
                </a:tc>
                <a:tc rowSpan="1" gridSpan="1">
                  <a:txBody>
                    <a:bodyPr horzOverflow="overflow" wrap="square" lIns="0" tIns="0" rIns="0" bIns="0" rtlCol="0" anchor="t">
                      <a:noAutofit/>
                    </a:bodyPr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9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0%</a:t>
                      </a:r>
                      <a:endParaRPr lang="en-US" sz="9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t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solidFill>
                      <a:srgbClr val="D0EAFF"/>
                    </a:solidFill>
                  </a:tcPr>
                </a:tc>
              </a:tr>
              <a:tr h="414000">
                <a:tc rowSpan="1" gridSpan="1">
                  <a:txBody>
                    <a:bodyPr horzOverflow="overflow" wrap="square" lIns="0" tIns="0" rIns="0" bIns="0" rtlCol="0" anchor="t">
                      <a:noAutofit/>
                    </a:bodyPr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900" b="0" i="0" u="none" strike="noStrike" dirty="0">
                          <a:solidFill>
                            <a:srgbClr val="FFFFFF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1.6. практичні (досліди, навчальні проєкти, заповнення таблиць, робота з картами, побудова схем, моделей тощо)</a:t>
                      </a:r>
                      <a:endParaRPr lang="en-US" sz="900" b="0" i="0" u="none" strike="noStrike" dirty="0" err="1">
                        <a:solidFill>
                          <a:srgbClr val="FFFFFF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 anchor="t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solidFill>
                      <a:srgbClr val="4684AF"/>
                    </a:solidFill>
                  </a:tcPr>
                </a:tc>
                <a:tc rowSpan="1" gridSpan="1">
                  <a:txBody>
                    <a:bodyPr horzOverflow="overflow" wrap="square" lIns="0" tIns="0" rIns="0" bIns="0" rtlCol="0" anchor="t">
                      <a:noAutofit/>
                    </a:bodyPr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9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0%</a:t>
                      </a:r>
                      <a:endParaRPr lang="en-US" sz="9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t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solidFill>
                      <a:srgbClr val="D0EAFF"/>
                    </a:solidFill>
                  </a:tcPr>
                </a:tc>
              </a:tr>
              <a:tr h="275760">
                <a:tc rowSpan="1" gridSpan="1">
                  <a:txBody>
                    <a:bodyPr horzOverflow="overflow" wrap="square" lIns="0" tIns="0" rIns="0" bIns="0" rtlCol="0" anchor="t">
                      <a:noAutofit/>
                    </a:bodyPr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900" b="0" i="0" u="none" strike="noStrike" dirty="0">
                          <a:solidFill>
                            <a:srgbClr val="FFFFFF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1.7. програмові (з використанням електронних засобів навчання)</a:t>
                      </a:r>
                      <a:endParaRPr lang="en-US" sz="900" b="0" i="0" u="none" strike="noStrike" dirty="0" err="1">
                        <a:solidFill>
                          <a:srgbClr val="FFFFFF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 anchor="t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solidFill>
                      <a:srgbClr val="4684AF"/>
                    </a:solidFill>
                  </a:tcPr>
                </a:tc>
                <a:tc rowSpan="1" gridSpan="1">
                  <a:txBody>
                    <a:bodyPr horzOverflow="overflow" wrap="square" lIns="0" tIns="0" rIns="0" bIns="0" rtlCol="0" anchor="t">
                      <a:noAutofit/>
                    </a:bodyPr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9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0%</a:t>
                      </a:r>
                      <a:endParaRPr lang="en-US" sz="9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t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solidFill>
                      <a:srgbClr val="D0EAFF"/>
                    </a:solidFill>
                  </a:tcPr>
                </a:tc>
              </a:tr>
            </a:tbl>
          </a:graphicData>
        </a:graphic>
      </p:graphicFrame>
      <p:sp>
        <p:nvSpPr>
          <p:cNvPr id="3" name=""/>
          <p:cNvSpPr/>
          <p:nvPr/>
        </p:nvSpPr>
        <p:spPr bwMode="auto">
          <a:xfrm>
            <a:off x="720000" y="720000"/>
            <a:ext cx="6120000" cy="720000"/>
          </a:xfrm>
          <a:prstGeom prst="rect">
            <a:avLst/>
          </a:prstGeom>
          <a:noFill/>
        </p:spPr>
      </p:sp>
      <p:sp>
        <p:nvSpPr>
          <p:cNvPr id="3" name=""/>
          <p:cNvSpPr/>
          <p:nvPr/>
        </p:nvSpPr>
        <p:spPr bwMode="auto">
          <a:xfrm>
            <a:off x="4140000" y="972000"/>
            <a:ext cx="2700000" cy="233639"/>
          </a:xfrm>
          <a:prstGeom prst="rect">
            <a:avLst/>
          </a:prstGeom>
          <a:noFill/>
        </p:spPr>
        <p:txBody>
          <a:bodyPr horzOverflow="overflow" wrap="square" lIns="25559" tIns="0" rIns="0" bIns="0" rtlCol="0" anchor="t">
            <a:noAutofit/>
          </a:bodyPr>
          <a:p>
            <a:pPr algn="l" rtl="0">
              <a:lnSpc>
                <a:spcPct val="95000"/>
              </a:lnSpc>
            </a:pPr>
            <a:r>
              <a:rPr sz="1600" b="0" i="0" u="none" strike="noStrike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Результати самооцінювання</a:t>
            </a:r>
            <a:endParaRPr lang="en-US" sz="1600" b="0" i="0" u="none" strike="noStrike" dirty="0" err="1">
              <a:solidFill>
                <a:srgbClr val="000000"/>
              </a:solidFill>
              <a:latin typeface="Arial" pitchFamily="34" charset="0"/>
              <a:ea typeface="Arial" pitchFamily="34" charset="0"/>
            </a:endParaRPr>
          </a:p>
        </p:txBody>
      </p:sp>
      <p:sp>
        <p:nvSpPr>
          <p:cNvPr id="3" name=""/>
          <p:cNvSpPr/>
          <p:nvPr/>
        </p:nvSpPr>
        <p:spPr bwMode="auto">
          <a:xfrm>
            <a:off x="720000" y="9252000"/>
            <a:ext cx="6120000" cy="720000"/>
          </a:xfrm>
          <a:prstGeom prst="rect">
            <a:avLst/>
          </a:prstGeom>
          <a:noFill/>
        </p:spPr>
      </p:sp>
    </p:spTree>
  </p:cSld>
  <p:clrMapOvr>
    <a:masterClrMapping xmlns:a="http://schemas.openxmlformats.org/drawingml/2006/main"/>
  </p:clrMapOvr>
</p:sld>
</file>

<file path=ppt/slides/slide6.xml><?xml version="1.0" encoding="utf-8"?>
<p:sld xmlns:a="http://schemas.openxmlformats.org/drawingml/2006/main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"/>
          <p:cNvSpPr>
            <a:spLocks xmlns:a="http://schemas.openxmlformats.org/drawingml/2006/main" noGrp="1"/>
          </p:cNvSpPr>
          <p:nvPr/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"/>
          <p:cNvSpPr/>
          <p:nvPr/>
        </p:nvSpPr>
        <p:spPr bwMode="auto">
          <a:xfrm>
            <a:off x="720000" y="1440000"/>
            <a:ext cx="6120000" cy="7812000"/>
          </a:xfrm>
          <a:prstGeom prst="rect">
            <a:avLst/>
          </a:prstGeom>
          <a:noFill/>
        </p:spPr>
      </p:sp>
      <p:sp>
        <p:nvSpPr>
          <p:cNvPr id="3" name=""/>
          <p:cNvSpPr/>
          <p:nvPr/>
        </p:nvSpPr>
        <p:spPr bwMode="auto">
          <a:xfrm>
            <a:off x="720000" y="1440000"/>
            <a:ext cx="6120000" cy="7812000"/>
          </a:xfrm>
          <a:prstGeom prst="rect">
            <a:avLst/>
          </a:prstGeom>
          <a:noFill/>
        </p:spPr>
      </p:sp>
      <p:sp>
        <p:nvSpPr>
          <p:cNvPr id="3" name=""/>
          <p:cNvSpPr/>
          <p:nvPr/>
        </p:nvSpPr>
        <p:spPr bwMode="auto">
          <a:xfrm>
            <a:off x="720000" y="1440000"/>
            <a:ext cx="6120000" cy="7812000"/>
          </a:xfrm>
          <a:prstGeom prst="rect">
            <a:avLst/>
          </a:prstGeom>
          <a:noFill/>
        </p:spPr>
      </p:sp>
      <p:sp>
        <p:nvSpPr>
          <p:cNvPr id="3" name=""/>
          <p:cNvSpPr/>
          <p:nvPr/>
        </p:nvSpPr>
        <p:spPr bwMode="auto">
          <a:xfrm>
            <a:off x="720000" y="1440000"/>
            <a:ext cx="5954040" cy="7812000"/>
          </a:xfrm>
          <a:prstGeom prst="rect">
            <a:avLst/>
          </a:prstGeom>
          <a:noFill/>
        </p:spPr>
      </p:sp>
      <p:sp>
        <p:nvSpPr>
          <p:cNvPr id="3" name=""/>
          <p:cNvSpPr/>
          <p:nvPr/>
        </p:nvSpPr>
        <p:spPr bwMode="auto">
          <a:xfrm>
            <a:off x="720000" y="1440000"/>
            <a:ext cx="5954040" cy="7812000"/>
          </a:xfrm>
          <a:prstGeom prst="rect">
            <a:avLst/>
          </a:prstGeom>
          <a:noFill/>
        </p:spPr>
      </p:sp>
      <p:sp>
        <p:nvSpPr>
          <p:cNvPr id="3" name=""/>
          <p:cNvSpPr/>
          <p:nvPr/>
        </p:nvSpPr>
        <p:spPr bwMode="auto">
          <a:xfrm>
            <a:off x="720000" y="1440000"/>
            <a:ext cx="5954040" cy="7812000"/>
          </a:xfrm>
          <a:prstGeom prst="rect">
            <a:avLst/>
          </a:prstGeom>
          <a:noFill/>
        </p:spPr>
      </p:sp>
      <p:sp>
        <p:nvSpPr>
          <p:cNvPr id="3" name=""/>
          <p:cNvSpPr/>
          <p:nvPr/>
        </p:nvSpPr>
        <p:spPr bwMode="auto">
          <a:xfrm>
            <a:off x="720000" y="1440000"/>
            <a:ext cx="5954040" cy="7812000"/>
          </a:xfrm>
          <a:prstGeom prst="rect">
            <a:avLst/>
          </a:prstGeom>
          <a:noFill/>
        </p:spPr>
      </p:sp>
      <p:sp>
        <p:nvSpPr>
          <p:cNvPr id="3" name=""/>
          <p:cNvSpPr/>
          <p:nvPr/>
        </p:nvSpPr>
        <p:spPr bwMode="auto">
          <a:xfrm>
            <a:off x="720000" y="3955320"/>
            <a:ext cx="5954040" cy="2844000"/>
          </a:xfrm>
          <a:prstGeom prst="rect">
            <a:avLst/>
          </a:prstGeom>
          <a:blipFill>
            <a:blip xmlns:r="http://schemas.openxmlformats.org/officeDocument/2006/relationships" r:embed="rId456"/>
            <a:stretch>
              <a:fillRect l="0" t="0" r="0" b="0"/>
            </a:stretch>
          </a:blipFill>
        </p:spPr>
      </p:sp>
      <p:sp>
        <p:nvSpPr>
          <p:cNvPr id="3" name=""/>
          <p:cNvSpPr/>
          <p:nvPr/>
        </p:nvSpPr>
        <p:spPr bwMode="auto">
          <a:xfrm>
            <a:off x="720000" y="3269160"/>
            <a:ext cx="5946479" cy="216000"/>
          </a:xfrm>
          <a:prstGeom prst="rect">
            <a:avLst/>
          </a:prstGeom>
          <a:noFill/>
        </p:spPr>
        <p:txBody>
          <a:bodyPr horzOverflow="overflow" wrap="square" lIns="25559" tIns="0" rIns="25559" bIns="0" rtlCol="0" anchor="ctr">
            <a:noAutofit/>
          </a:bodyPr>
          <a:p>
            <a:pPr algn="ctr" rtl="0">
              <a:lnSpc>
                <a:spcPct val="95000"/>
              </a:lnSpc>
            </a:pPr>
            <a:r>
              <a:rPr sz="1400" b="1" i="0" u="none" strike="noStrike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Результати анкетування</a:t>
            </a:r>
            <a:endParaRPr lang="en-US" sz="1400" b="1" i="0" u="none" strike="noStrike" dirty="0" err="1">
              <a:solidFill>
                <a:srgbClr val="000000"/>
              </a:solidFill>
              <a:latin typeface="Arial" pitchFamily="34" charset="0"/>
              <a:ea typeface="Arial" pitchFamily="34" charset="0"/>
            </a:endParaRPr>
          </a:p>
        </p:txBody>
      </p:sp>
      <p:graphicFrame>
        <p:nvGraphicFramePr>
          <p:cNvPr id="3" name=""/>
          <p:cNvGraphicFramePr>
            <a:graphicFrameLocks noGrp="1"/>
          </p:cNvGraphicFramePr>
          <p:nvPr/>
        </p:nvGraphicFramePr>
        <p:xfrm>
          <a:off x="720000" y="7339320"/>
          <a:ext cx="2903040" cy="1865520"/>
        </p:xfrm>
        <a:graphic>
          <a:graphicData uri="http://schemas.openxmlformats.org/drawingml/2006/table">
            <a:tbl>
              <a:tblPr/>
              <a:tblGrid>
                <a:gridCol w="1451520"/>
                <a:gridCol w="1451520"/>
              </a:tblGrid>
              <a:tr h="180000">
                <a:tc rowSpan="1" gridSpan="1">
                  <a:txBody>
                    <a:bodyPr horzOverflow="overflow" wrap="square" lIns="0" tIns="0" rIns="0" bIns="0" rtlCol="0" anchor="ctr">
                      <a:noAutofit/>
                    </a:bodyPr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9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постійно</a:t>
                      </a:r>
                      <a:endParaRPr lang="en-US" sz="9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solidFill>
                      <a:srgbClr val="D0EAFF"/>
                    </a:solidFill>
                  </a:tcPr>
                </a:tc>
                <a:tc rowSpan="1" gridSpan="1">
                  <a:txBody>
                    <a:bodyPr horzOverflow="overflow" wrap="square" lIns="0" tIns="0" rIns="0" bIns="0" rtlCol="0" anchor="ctr">
                      <a:noAutofit/>
                    </a:bodyPr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9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часто</a:t>
                      </a:r>
                      <a:endParaRPr lang="en-US" sz="9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solidFill>
                      <a:srgbClr val="D0EAFF"/>
                    </a:solidFill>
                  </a:tcPr>
                </a:tc>
              </a:tr>
              <a:tr h="180000">
                <a:tc rowSpan="1" gridSpan="1">
                  <a:txBody>
                    <a:bodyPr horzOverflow="overflow" wrap="square" lIns="0" tIns="0" rIns="0" bIns="0" rtlCol="0" anchor="t">
                      <a:noAutofit/>
                    </a:bodyPr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9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25%</a:t>
                      </a:r>
                      <a:endParaRPr lang="en-US" sz="9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 anchor="t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solidFill>
                      <a:srgbClr val="D0EAFF"/>
                    </a:solidFill>
                  </a:tcPr>
                </a:tc>
                <a:tc rowSpan="1" gridSpan="1">
                  <a:txBody>
                    <a:bodyPr horzOverflow="overflow" wrap="square" lIns="0" tIns="0" rIns="0" bIns="0" rtlCol="0" anchor="t">
                      <a:noAutofit/>
                    </a:bodyPr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9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75%</a:t>
                      </a:r>
                      <a:endParaRPr lang="en-US" sz="9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 anchor="t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solidFill>
                      <a:srgbClr val="D0EAFF"/>
                    </a:solidFill>
                  </a:tcPr>
                </a:tc>
              </a:tr>
              <a:tr h="180000">
                <a:tc rowSpan="1" gridSpan="1">
                  <a:txBody>
                    <a:bodyPr horzOverflow="overflow" wrap="square" lIns="0" tIns="0" rIns="0" bIns="0" rtlCol="0" anchor="t">
                      <a:noAutofit/>
                    </a:bodyPr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9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50%</a:t>
                      </a:r>
                      <a:endParaRPr lang="en-US" sz="9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 anchor="t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solidFill>
                      <a:srgbClr val="D0EAFF"/>
                    </a:solidFill>
                  </a:tcPr>
                </a:tc>
                <a:tc rowSpan="1" gridSpan="1">
                  <a:txBody>
                    <a:bodyPr horzOverflow="overflow" wrap="square" lIns="0" tIns="0" rIns="0" bIns="0" rtlCol="0" anchor="t">
                      <a:noAutofit/>
                    </a:bodyPr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9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25%</a:t>
                      </a:r>
                      <a:endParaRPr lang="en-US" sz="9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 anchor="t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solidFill>
                      <a:srgbClr val="D0EAFF"/>
                    </a:solidFill>
                  </a:tcPr>
                </a:tc>
              </a:tr>
              <a:tr h="180000">
                <a:tc rowSpan="1" gridSpan="1">
                  <a:txBody>
                    <a:bodyPr horzOverflow="overflow" wrap="square" lIns="0" tIns="0" rIns="0" bIns="0" rtlCol="0" anchor="t">
                      <a:noAutofit/>
                    </a:bodyPr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9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50%</a:t>
                      </a:r>
                      <a:endParaRPr lang="en-US" sz="9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 anchor="t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solidFill>
                      <a:srgbClr val="D0EAFF"/>
                    </a:solidFill>
                  </a:tcPr>
                </a:tc>
                <a:tc rowSpan="1" gridSpan="1">
                  <a:txBody>
                    <a:bodyPr horzOverflow="overflow" wrap="square" lIns="0" tIns="0" rIns="0" bIns="0" rtlCol="0" anchor="t">
                      <a:noAutofit/>
                    </a:bodyPr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9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50%</a:t>
                      </a:r>
                      <a:endParaRPr lang="en-US" sz="9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 anchor="t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solidFill>
                      <a:srgbClr val="D0EAFF"/>
                    </a:solidFill>
                  </a:tcPr>
                </a:tc>
              </a:tr>
              <a:tr h="180000">
                <a:tc rowSpan="1" gridSpan="1">
                  <a:txBody>
                    <a:bodyPr horzOverflow="overflow" wrap="square" lIns="0" tIns="0" rIns="0" bIns="0" rtlCol="0" anchor="t">
                      <a:noAutofit/>
                    </a:bodyPr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9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100%</a:t>
                      </a:r>
                      <a:endParaRPr lang="en-US" sz="9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 anchor="t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solidFill>
                      <a:srgbClr val="D0EAFF"/>
                    </a:solidFill>
                  </a:tcPr>
                </a:tc>
                <a:tc rowSpan="1" gridSpan="1">
                  <a:txBody>
                    <a:bodyPr horzOverflow="overflow" wrap="square" lIns="0" tIns="0" rIns="0" bIns="0" rtlCol="0" anchor="t">
                      <a:noAutofit/>
                    </a:bodyPr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9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0%</a:t>
                      </a:r>
                      <a:endParaRPr lang="en-US" sz="9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 anchor="t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solidFill>
                      <a:srgbClr val="D0EAFF"/>
                    </a:solidFill>
                  </a:tcPr>
                </a:tc>
              </a:tr>
              <a:tr h="275760">
                <a:tc rowSpan="1" gridSpan="1">
                  <a:txBody>
                    <a:bodyPr horzOverflow="overflow" wrap="square" lIns="0" tIns="0" rIns="0" bIns="0" rtlCol="0" anchor="t">
                      <a:noAutofit/>
                    </a:bodyPr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9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50%</a:t>
                      </a:r>
                      <a:endParaRPr lang="en-US" sz="9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 anchor="t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solidFill>
                      <a:srgbClr val="D0EAFF"/>
                    </a:solidFill>
                  </a:tcPr>
                </a:tc>
                <a:tc rowSpan="1" gridSpan="1">
                  <a:txBody>
                    <a:bodyPr horzOverflow="overflow" wrap="square" lIns="0" tIns="0" rIns="0" bIns="0" rtlCol="0" anchor="t">
                      <a:noAutofit/>
                    </a:bodyPr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9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50%</a:t>
                      </a:r>
                      <a:endParaRPr lang="en-US" sz="9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 anchor="t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solidFill>
                      <a:srgbClr val="D0EAFF"/>
                    </a:solidFill>
                  </a:tcPr>
                </a:tc>
              </a:tr>
              <a:tr h="414000">
                <a:tc rowSpan="1" gridSpan="1">
                  <a:txBody>
                    <a:bodyPr horzOverflow="overflow" wrap="square" lIns="0" tIns="0" rIns="0" bIns="0" rtlCol="0" anchor="t">
                      <a:noAutofit/>
                    </a:bodyPr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9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75%</a:t>
                      </a:r>
                      <a:endParaRPr lang="en-US" sz="9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 anchor="t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solidFill>
                      <a:srgbClr val="D0EAFF"/>
                    </a:solidFill>
                  </a:tcPr>
                </a:tc>
                <a:tc rowSpan="1" gridSpan="1">
                  <a:txBody>
                    <a:bodyPr horzOverflow="overflow" wrap="square" lIns="0" tIns="0" rIns="0" bIns="0" rtlCol="0" anchor="t">
                      <a:noAutofit/>
                    </a:bodyPr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9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25%</a:t>
                      </a:r>
                      <a:endParaRPr lang="en-US" sz="9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 anchor="t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solidFill>
                      <a:srgbClr val="D0EAFF"/>
                    </a:solidFill>
                  </a:tcPr>
                </a:tc>
              </a:tr>
              <a:tr h="275760">
                <a:tc rowSpan="1" gridSpan="1">
                  <a:txBody>
                    <a:bodyPr horzOverflow="overflow" wrap="square" lIns="0" tIns="0" rIns="0" bIns="0" rtlCol="0" anchor="t">
                      <a:noAutofit/>
                    </a:bodyPr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9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100%</a:t>
                      </a:r>
                      <a:endParaRPr lang="en-US" sz="9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 anchor="t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solidFill>
                      <a:srgbClr val="D0EAFF"/>
                    </a:solidFill>
                  </a:tcPr>
                </a:tc>
                <a:tc rowSpan="1" gridSpan="1">
                  <a:txBody>
                    <a:bodyPr horzOverflow="overflow" wrap="square" lIns="0" tIns="0" rIns="0" bIns="0" rtlCol="0" anchor="t">
                      <a:noAutofit/>
                    </a:bodyPr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9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0%</a:t>
                      </a:r>
                      <a:endParaRPr lang="en-US" sz="9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 anchor="t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solidFill>
                      <a:srgbClr val="D0EAFF"/>
                    </a:solidFill>
                  </a:tcPr>
                </a:tc>
              </a:tr>
            </a:tbl>
          </a:graphicData>
        </a:graphic>
      </p:graphicFrame>
      <p:sp>
        <p:nvSpPr>
          <p:cNvPr id="3" name=""/>
          <p:cNvSpPr/>
          <p:nvPr/>
        </p:nvSpPr>
        <p:spPr bwMode="auto">
          <a:xfrm>
            <a:off x="720000" y="3701160"/>
            <a:ext cx="5946120" cy="146160"/>
          </a:xfrm>
          <a:prstGeom prst="rect">
            <a:avLst/>
          </a:prstGeom>
          <a:noFill/>
        </p:spPr>
        <p:txBody>
          <a:bodyPr horzOverflow="overflow" wrap="square" lIns="25559" tIns="0" rIns="25560" bIns="0" rtlCol="0" anchor="t">
            <a:noAutofit/>
          </a:bodyPr>
          <a:p>
            <a:pPr algn="ctr" rtl="0">
              <a:lnSpc>
                <a:spcPct val="95000"/>
              </a:lnSpc>
            </a:pPr>
            <a:r>
              <a:rPr sz="1000" b="1" i="0" u="none" strike="noStrike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Педагогічні працівники</a:t>
            </a:r>
            <a:endParaRPr lang="en-US" sz="1000" b="1" i="0" u="none" strike="noStrike" dirty="0" err="1">
              <a:solidFill>
                <a:srgbClr val="000000"/>
              </a:solidFill>
              <a:latin typeface="Arial" pitchFamily="34" charset="0"/>
              <a:ea typeface="Arial" pitchFamily="34" charset="0"/>
            </a:endParaRPr>
          </a:p>
        </p:txBody>
      </p:sp>
      <p:graphicFrame>
        <p:nvGraphicFramePr>
          <p:cNvPr id="3" name=""/>
          <p:cNvGraphicFramePr>
            <a:graphicFrameLocks noGrp="1"/>
          </p:cNvGraphicFramePr>
          <p:nvPr/>
        </p:nvGraphicFramePr>
        <p:xfrm>
          <a:off x="720000" y="1643400"/>
          <a:ext cx="5905800" cy="324000"/>
        </p:xfrm>
        <a:graphic>
          <a:graphicData uri="http://schemas.openxmlformats.org/drawingml/2006/table">
            <a:tbl>
              <a:tblPr/>
              <a:tblGrid>
                <a:gridCol w="5905800"/>
              </a:tblGrid>
              <a:tr h="324000">
                <a:tc>
                  <a:txBody>
                    <a:bodyPr horzOverflow="overflow" wrap="square" lIns="0" tIns="0" rIns="0" bIns="0" rtlCol="0" anchor="ctr">
                      <a:noAutofit/>
                    </a:bodyPr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000" b="1" i="0" u="none" strike="noStrike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Оцінювання вчителем/вчителькою навчальних досягнень учнів під час навчального заняття </a:t>
                      </a:r>
                      <a:endParaRPr lang="en-US" sz="1000" b="1" i="0" u="none" strike="noStrike" dirty="0" err="1">
                        <a:solidFill>
                          <a:srgbClr val="FFFFFF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60" marT="0" marB="0" anchor="ctr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12700" cmpd="sng">
                      <a:solidFill>
                        <a:srgbClr val="000000"/>
                      </a:solidFill>
                      <a:prstDash val="solid"/>
                    </a:lnB>
                    <a:solidFill>
                      <a:srgbClr val="4684A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" name=""/>
          <p:cNvGraphicFramePr>
            <a:graphicFrameLocks noGrp="1"/>
          </p:cNvGraphicFramePr>
          <p:nvPr/>
        </p:nvGraphicFramePr>
        <p:xfrm>
          <a:off x="720000" y="7015320"/>
          <a:ext cx="5905800" cy="324000"/>
        </p:xfrm>
        <a:graphic>
          <a:graphicData uri="http://schemas.openxmlformats.org/drawingml/2006/table">
            <a:tbl>
              <a:tblPr/>
              <a:tblGrid>
                <a:gridCol w="5905800"/>
              </a:tblGrid>
              <a:tr h="324000">
                <a:tc>
                  <a:txBody>
                    <a:bodyPr horzOverflow="overflow" wrap="square" lIns="0" tIns="0" rIns="0" bIns="0" rtlCol="0" anchor="ctr">
                      <a:noAutofit/>
                    </a:bodyPr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000" b="1" i="0" u="none" strike="noStrike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Під час навчальних занять застосовую різні форми та способи оцінювання результатів навчальної діяльності учнів</a:t>
                      </a:r>
                      <a:endParaRPr lang="en-US" sz="1000" b="1" i="0" u="none" strike="noStrike" dirty="0" err="1">
                        <a:solidFill>
                          <a:srgbClr val="FFFFFF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60" marT="0" marB="0" anchor="ctr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12700" cmpd="sng">
                      <a:solidFill>
                        <a:srgbClr val="000000"/>
                      </a:solidFill>
                      <a:prstDash val="solid"/>
                    </a:lnB>
                    <a:solidFill>
                      <a:srgbClr val="4684AF"/>
                    </a:solidFill>
                  </a:tcPr>
                </a:tc>
              </a:tr>
            </a:tbl>
          </a:graphicData>
        </a:graphic>
      </p:graphicFrame>
      <p:sp>
        <p:nvSpPr>
          <p:cNvPr id="3" name=""/>
          <p:cNvSpPr/>
          <p:nvPr/>
        </p:nvSpPr>
        <p:spPr bwMode="auto">
          <a:xfrm>
            <a:off x="720000" y="720000"/>
            <a:ext cx="6120000" cy="720000"/>
          </a:xfrm>
          <a:prstGeom prst="rect">
            <a:avLst/>
          </a:prstGeom>
          <a:noFill/>
        </p:spPr>
      </p:sp>
      <p:sp>
        <p:nvSpPr>
          <p:cNvPr id="3" name=""/>
          <p:cNvSpPr/>
          <p:nvPr/>
        </p:nvSpPr>
        <p:spPr bwMode="auto">
          <a:xfrm>
            <a:off x="4140000" y="972000"/>
            <a:ext cx="2700000" cy="233639"/>
          </a:xfrm>
          <a:prstGeom prst="rect">
            <a:avLst/>
          </a:prstGeom>
          <a:noFill/>
        </p:spPr>
        <p:txBody>
          <a:bodyPr horzOverflow="overflow" wrap="square" lIns="25559" tIns="0" rIns="0" bIns="0" rtlCol="0" anchor="t">
            <a:noAutofit/>
          </a:bodyPr>
          <a:p>
            <a:pPr algn="l" rtl="0">
              <a:lnSpc>
                <a:spcPct val="95000"/>
              </a:lnSpc>
            </a:pPr>
            <a:r>
              <a:rPr sz="1600" b="0" i="0" u="none" strike="noStrike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Результати самооцінювання</a:t>
            </a:r>
            <a:endParaRPr lang="en-US" sz="1600" b="0" i="0" u="none" strike="noStrike" dirty="0" err="1">
              <a:solidFill>
                <a:srgbClr val="000000"/>
              </a:solidFill>
              <a:latin typeface="Arial" pitchFamily="34" charset="0"/>
              <a:ea typeface="Arial" pitchFamily="34" charset="0"/>
            </a:endParaRPr>
          </a:p>
        </p:txBody>
      </p:sp>
      <p:sp>
        <p:nvSpPr>
          <p:cNvPr id="3" name=""/>
          <p:cNvSpPr/>
          <p:nvPr/>
        </p:nvSpPr>
        <p:spPr bwMode="auto">
          <a:xfrm>
            <a:off x="720000" y="9252000"/>
            <a:ext cx="6120000" cy="720000"/>
          </a:xfrm>
          <a:prstGeom prst="rect">
            <a:avLst/>
          </a:prstGeom>
          <a:noFill/>
        </p:spPr>
      </p:sp>
    </p:spTree>
  </p:cSld>
  <p:clrMapOvr>
    <a:masterClrMapping xmlns:a="http://schemas.openxmlformats.org/drawingml/2006/main"/>
  </p:clrMapOvr>
</p:sld>
</file>

<file path=ppt/slides/slide7.xml><?xml version="1.0" encoding="utf-8"?>
<p:sld xmlns:a="http://schemas.openxmlformats.org/drawingml/2006/main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"/>
          <p:cNvSpPr>
            <a:spLocks xmlns:a="http://schemas.openxmlformats.org/drawingml/2006/main" noGrp="1"/>
          </p:cNvSpPr>
          <p:nvPr/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"/>
          <p:cNvSpPr/>
          <p:nvPr/>
        </p:nvSpPr>
        <p:spPr bwMode="auto">
          <a:xfrm>
            <a:off x="720000" y="1440000"/>
            <a:ext cx="6120000" cy="7812000"/>
          </a:xfrm>
          <a:prstGeom prst="rect">
            <a:avLst/>
          </a:prstGeom>
          <a:noFill/>
        </p:spPr>
      </p:sp>
      <p:sp>
        <p:nvSpPr>
          <p:cNvPr id="3" name=""/>
          <p:cNvSpPr/>
          <p:nvPr/>
        </p:nvSpPr>
        <p:spPr bwMode="auto">
          <a:xfrm>
            <a:off x="720000" y="1440000"/>
            <a:ext cx="6120000" cy="7812000"/>
          </a:xfrm>
          <a:prstGeom prst="rect">
            <a:avLst/>
          </a:prstGeom>
          <a:noFill/>
        </p:spPr>
      </p:sp>
      <p:sp>
        <p:nvSpPr>
          <p:cNvPr id="3" name=""/>
          <p:cNvSpPr/>
          <p:nvPr/>
        </p:nvSpPr>
        <p:spPr bwMode="auto">
          <a:xfrm>
            <a:off x="720000" y="1440000"/>
            <a:ext cx="6120000" cy="7812000"/>
          </a:xfrm>
          <a:prstGeom prst="rect">
            <a:avLst/>
          </a:prstGeom>
          <a:noFill/>
        </p:spPr>
      </p:sp>
      <p:sp>
        <p:nvSpPr>
          <p:cNvPr id="3" name=""/>
          <p:cNvSpPr/>
          <p:nvPr/>
        </p:nvSpPr>
        <p:spPr bwMode="auto">
          <a:xfrm>
            <a:off x="720000" y="1440000"/>
            <a:ext cx="5954040" cy="7812000"/>
          </a:xfrm>
          <a:prstGeom prst="rect">
            <a:avLst/>
          </a:prstGeom>
          <a:noFill/>
        </p:spPr>
      </p:sp>
      <p:sp>
        <p:nvSpPr>
          <p:cNvPr id="3" name=""/>
          <p:cNvSpPr/>
          <p:nvPr/>
        </p:nvSpPr>
        <p:spPr bwMode="auto">
          <a:xfrm>
            <a:off x="720000" y="1440000"/>
            <a:ext cx="5954040" cy="7812000"/>
          </a:xfrm>
          <a:prstGeom prst="rect">
            <a:avLst/>
          </a:prstGeom>
          <a:noFill/>
        </p:spPr>
      </p:sp>
      <p:sp>
        <p:nvSpPr>
          <p:cNvPr id="3" name=""/>
          <p:cNvSpPr/>
          <p:nvPr/>
        </p:nvSpPr>
        <p:spPr bwMode="auto">
          <a:xfrm>
            <a:off x="720000" y="1440000"/>
            <a:ext cx="5954040" cy="7812000"/>
          </a:xfrm>
          <a:prstGeom prst="rect">
            <a:avLst/>
          </a:prstGeom>
          <a:noFill/>
        </p:spPr>
      </p:sp>
      <p:sp>
        <p:nvSpPr>
          <p:cNvPr id="3" name=""/>
          <p:cNvSpPr/>
          <p:nvPr/>
        </p:nvSpPr>
        <p:spPr bwMode="auto">
          <a:xfrm>
            <a:off x="720000" y="1440000"/>
            <a:ext cx="5954040" cy="7812000"/>
          </a:xfrm>
          <a:prstGeom prst="rect">
            <a:avLst/>
          </a:prstGeom>
          <a:noFill/>
        </p:spPr>
      </p:sp>
      <p:sp>
        <p:nvSpPr>
          <p:cNvPr id="3" name=""/>
          <p:cNvSpPr/>
          <p:nvPr/>
        </p:nvSpPr>
        <p:spPr bwMode="auto">
          <a:xfrm>
            <a:off x="720000" y="4740840"/>
            <a:ext cx="5946479" cy="2844000"/>
          </a:xfrm>
          <a:prstGeom prst="rect">
            <a:avLst/>
          </a:prstGeom>
          <a:blipFill>
            <a:blip xmlns:r="http://schemas.openxmlformats.org/officeDocument/2006/relationships" r:embed="rId457"/>
            <a:stretch>
              <a:fillRect l="0" t="0" r="0" b="0"/>
            </a:stretch>
          </a:blipFill>
        </p:spPr>
      </p:sp>
      <p:sp>
        <p:nvSpPr>
          <p:cNvPr id="3" name=""/>
          <p:cNvSpPr/>
          <p:nvPr/>
        </p:nvSpPr>
        <p:spPr bwMode="auto">
          <a:xfrm>
            <a:off x="720000" y="7836840"/>
            <a:ext cx="5905440" cy="146160"/>
          </a:xfrm>
          <a:prstGeom prst="rect">
            <a:avLst/>
          </a:prstGeom>
          <a:noFill/>
        </p:spPr>
        <p:txBody>
          <a:bodyPr horzOverflow="overflow" wrap="square" lIns="25559" tIns="0" rIns="25560" bIns="0" rtlCol="0" anchor="t">
            <a:noAutofit/>
          </a:bodyPr>
          <a:p>
            <a:pPr algn="ctr" rtl="0">
              <a:lnSpc>
                <a:spcPct val="95000"/>
              </a:lnSpc>
            </a:pPr>
            <a:r>
              <a:rPr sz="1000" b="1" i="0" u="none" strike="noStrike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Батьки учнів</a:t>
            </a:r>
            <a:endParaRPr lang="en-US" sz="1000" b="1" i="0" u="none" strike="noStrike" dirty="0" err="1">
              <a:solidFill>
                <a:srgbClr val="000000"/>
              </a:solidFill>
              <a:latin typeface="Arial" pitchFamily="34" charset="0"/>
              <a:ea typeface="Arial" pitchFamily="34" charset="0"/>
            </a:endParaRPr>
          </a:p>
        </p:txBody>
      </p:sp>
      <p:sp>
        <p:nvSpPr>
          <p:cNvPr id="3" name=""/>
          <p:cNvSpPr/>
          <p:nvPr/>
        </p:nvSpPr>
        <p:spPr bwMode="auto">
          <a:xfrm>
            <a:off x="720000" y="1644840"/>
            <a:ext cx="5946479" cy="2844000"/>
          </a:xfrm>
          <a:prstGeom prst="rect">
            <a:avLst/>
          </a:prstGeom>
          <a:blipFill>
            <a:blip xmlns:r="http://schemas.openxmlformats.org/officeDocument/2006/relationships" r:embed="rId458"/>
            <a:stretch>
              <a:fillRect l="0" t="0" r="0" b="0"/>
            </a:stretch>
          </a:blipFill>
        </p:spPr>
      </p:sp>
      <p:sp>
        <p:nvSpPr>
          <p:cNvPr id="3" name=""/>
          <p:cNvSpPr/>
          <p:nvPr/>
        </p:nvSpPr>
        <p:spPr bwMode="auto">
          <a:xfrm>
            <a:off x="720000" y="720000"/>
            <a:ext cx="6120000" cy="720000"/>
          </a:xfrm>
          <a:prstGeom prst="rect">
            <a:avLst/>
          </a:prstGeom>
          <a:noFill/>
        </p:spPr>
      </p:sp>
      <p:sp>
        <p:nvSpPr>
          <p:cNvPr id="3" name=""/>
          <p:cNvSpPr/>
          <p:nvPr/>
        </p:nvSpPr>
        <p:spPr bwMode="auto">
          <a:xfrm>
            <a:off x="4140000" y="972000"/>
            <a:ext cx="2700000" cy="233639"/>
          </a:xfrm>
          <a:prstGeom prst="rect">
            <a:avLst/>
          </a:prstGeom>
          <a:noFill/>
        </p:spPr>
        <p:txBody>
          <a:bodyPr horzOverflow="overflow" wrap="square" lIns="25559" tIns="0" rIns="0" bIns="0" rtlCol="0" anchor="t">
            <a:noAutofit/>
          </a:bodyPr>
          <a:p>
            <a:pPr algn="l" rtl="0">
              <a:lnSpc>
                <a:spcPct val="95000"/>
              </a:lnSpc>
            </a:pPr>
            <a:r>
              <a:rPr sz="1600" b="0" i="0" u="none" strike="noStrike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Результати самооцінювання</a:t>
            </a:r>
            <a:endParaRPr lang="en-US" sz="1600" b="0" i="0" u="none" strike="noStrike" dirty="0" err="1">
              <a:solidFill>
                <a:srgbClr val="000000"/>
              </a:solidFill>
              <a:latin typeface="Arial" pitchFamily="34" charset="0"/>
              <a:ea typeface="Arial" pitchFamily="34" charset="0"/>
            </a:endParaRPr>
          </a:p>
        </p:txBody>
      </p:sp>
      <p:sp>
        <p:nvSpPr>
          <p:cNvPr id="3" name=""/>
          <p:cNvSpPr/>
          <p:nvPr/>
        </p:nvSpPr>
        <p:spPr bwMode="auto">
          <a:xfrm>
            <a:off x="720000" y="9252000"/>
            <a:ext cx="6120000" cy="720000"/>
          </a:xfrm>
          <a:prstGeom prst="rect">
            <a:avLst/>
          </a:prstGeom>
          <a:noFill/>
        </p:spPr>
      </p:sp>
    </p:spTree>
  </p:cSld>
  <p:clrMapOvr>
    <a:masterClrMapping xmlns:a="http://schemas.openxmlformats.org/drawingml/2006/main"/>
  </p:clrMapOvr>
</p:sld>
</file>

<file path=ppt/slides/slide8.xml><?xml version="1.0" encoding="utf-8"?>
<p:sld xmlns:a="http://schemas.openxmlformats.org/drawingml/2006/main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"/>
          <p:cNvSpPr>
            <a:spLocks xmlns:a="http://schemas.openxmlformats.org/drawingml/2006/main" noGrp="1"/>
          </p:cNvSpPr>
          <p:nvPr/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"/>
          <p:cNvSpPr/>
          <p:nvPr/>
        </p:nvSpPr>
        <p:spPr bwMode="auto">
          <a:xfrm>
            <a:off x="720000" y="1440000"/>
            <a:ext cx="6120000" cy="6230160"/>
          </a:xfrm>
          <a:prstGeom prst="rect">
            <a:avLst/>
          </a:prstGeom>
          <a:noFill/>
        </p:spPr>
      </p:sp>
      <p:sp>
        <p:nvSpPr>
          <p:cNvPr id="3" name=""/>
          <p:cNvSpPr/>
          <p:nvPr/>
        </p:nvSpPr>
        <p:spPr bwMode="auto">
          <a:xfrm>
            <a:off x="720000" y="1440000"/>
            <a:ext cx="6120000" cy="6230160"/>
          </a:xfrm>
          <a:prstGeom prst="rect">
            <a:avLst/>
          </a:prstGeom>
          <a:noFill/>
        </p:spPr>
      </p:sp>
      <p:sp>
        <p:nvSpPr>
          <p:cNvPr id="3" name=""/>
          <p:cNvSpPr/>
          <p:nvPr/>
        </p:nvSpPr>
        <p:spPr bwMode="auto">
          <a:xfrm>
            <a:off x="720000" y="1440000"/>
            <a:ext cx="6120000" cy="6230160"/>
          </a:xfrm>
          <a:prstGeom prst="rect">
            <a:avLst/>
          </a:prstGeom>
          <a:noFill/>
        </p:spPr>
      </p:sp>
      <p:sp>
        <p:nvSpPr>
          <p:cNvPr id="3" name=""/>
          <p:cNvSpPr/>
          <p:nvPr/>
        </p:nvSpPr>
        <p:spPr bwMode="auto">
          <a:xfrm>
            <a:off x="720000" y="1440000"/>
            <a:ext cx="5954040" cy="6230160"/>
          </a:xfrm>
          <a:prstGeom prst="rect">
            <a:avLst/>
          </a:prstGeom>
          <a:noFill/>
        </p:spPr>
      </p:sp>
      <p:sp>
        <p:nvSpPr>
          <p:cNvPr id="3" name=""/>
          <p:cNvSpPr/>
          <p:nvPr/>
        </p:nvSpPr>
        <p:spPr bwMode="auto">
          <a:xfrm>
            <a:off x="720000" y="1440000"/>
            <a:ext cx="5954040" cy="6230160"/>
          </a:xfrm>
          <a:prstGeom prst="rect">
            <a:avLst/>
          </a:prstGeom>
          <a:noFill/>
        </p:spPr>
      </p:sp>
      <p:sp>
        <p:nvSpPr>
          <p:cNvPr id="3" name=""/>
          <p:cNvSpPr/>
          <p:nvPr/>
        </p:nvSpPr>
        <p:spPr bwMode="auto">
          <a:xfrm>
            <a:off x="720000" y="1440000"/>
            <a:ext cx="5954040" cy="6230160"/>
          </a:xfrm>
          <a:prstGeom prst="rect">
            <a:avLst/>
          </a:prstGeom>
          <a:noFill/>
        </p:spPr>
      </p:sp>
      <p:sp>
        <p:nvSpPr>
          <p:cNvPr id="3" name=""/>
          <p:cNvSpPr/>
          <p:nvPr/>
        </p:nvSpPr>
        <p:spPr bwMode="auto">
          <a:xfrm>
            <a:off x="720000" y="1440000"/>
            <a:ext cx="5954040" cy="6230160"/>
          </a:xfrm>
          <a:prstGeom prst="rect">
            <a:avLst/>
          </a:prstGeom>
          <a:noFill/>
        </p:spPr>
      </p:sp>
      <p:sp>
        <p:nvSpPr>
          <p:cNvPr id="3" name=""/>
          <p:cNvSpPr/>
          <p:nvPr/>
        </p:nvSpPr>
        <p:spPr bwMode="auto">
          <a:xfrm>
            <a:off x="720000" y="1440000"/>
            <a:ext cx="5946479" cy="2844000"/>
          </a:xfrm>
          <a:prstGeom prst="rect">
            <a:avLst/>
          </a:prstGeom>
          <a:blipFill>
            <a:blip xmlns:r="http://schemas.openxmlformats.org/officeDocument/2006/relationships" r:embed="rId459"/>
            <a:stretch>
              <a:fillRect l="0" t="0" r="0" b="0"/>
            </a:stretch>
          </a:blipFill>
        </p:spPr>
      </p:sp>
      <p:sp>
        <p:nvSpPr>
          <p:cNvPr id="3" name=""/>
          <p:cNvSpPr/>
          <p:nvPr/>
        </p:nvSpPr>
        <p:spPr bwMode="auto">
          <a:xfrm>
            <a:off x="720000" y="4826160"/>
            <a:ext cx="5946120" cy="2844000"/>
          </a:xfrm>
          <a:prstGeom prst="rect">
            <a:avLst/>
          </a:prstGeom>
          <a:blipFill>
            <a:blip xmlns:r="http://schemas.openxmlformats.org/officeDocument/2006/relationships" r:embed="rId460"/>
            <a:stretch>
              <a:fillRect l="0" t="0" r="0" b="0"/>
            </a:stretch>
          </a:blipFill>
        </p:spPr>
      </p:sp>
      <p:sp>
        <p:nvSpPr>
          <p:cNvPr id="3" name=""/>
          <p:cNvSpPr/>
          <p:nvPr/>
        </p:nvSpPr>
        <p:spPr bwMode="auto">
          <a:xfrm>
            <a:off x="720000" y="4500000"/>
            <a:ext cx="5905440" cy="146160"/>
          </a:xfrm>
          <a:prstGeom prst="rect">
            <a:avLst/>
          </a:prstGeom>
          <a:noFill/>
        </p:spPr>
        <p:txBody>
          <a:bodyPr horzOverflow="overflow" wrap="square" lIns="25559" tIns="0" rIns="25560" bIns="0" rtlCol="0" anchor="t">
            <a:noAutofit/>
          </a:bodyPr>
          <a:p>
            <a:pPr algn="ctr" rtl="0">
              <a:lnSpc>
                <a:spcPct val="95000"/>
              </a:lnSpc>
            </a:pPr>
            <a:r>
              <a:rPr sz="1000" b="1" i="0" u="none" strike="noStrike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Здобувачі освіти</a:t>
            </a:r>
            <a:endParaRPr lang="en-US" sz="1000" b="1" i="0" u="none" strike="noStrike" dirty="0" err="1">
              <a:solidFill>
                <a:srgbClr val="000000"/>
              </a:solidFill>
              <a:latin typeface="Arial" pitchFamily="34" charset="0"/>
              <a:ea typeface="Arial" pitchFamily="34" charset="0"/>
            </a:endParaRPr>
          </a:p>
        </p:txBody>
      </p:sp>
      <p:sp>
        <p:nvSpPr>
          <p:cNvPr id="3" name=""/>
          <p:cNvSpPr/>
          <p:nvPr/>
        </p:nvSpPr>
        <p:spPr bwMode="auto">
          <a:xfrm>
            <a:off x="720000" y="720000"/>
            <a:ext cx="6120000" cy="720000"/>
          </a:xfrm>
          <a:prstGeom prst="rect">
            <a:avLst/>
          </a:prstGeom>
          <a:noFill/>
        </p:spPr>
      </p:sp>
      <p:sp>
        <p:nvSpPr>
          <p:cNvPr id="3" name=""/>
          <p:cNvSpPr/>
          <p:nvPr/>
        </p:nvSpPr>
        <p:spPr bwMode="auto">
          <a:xfrm>
            <a:off x="4140000" y="972000"/>
            <a:ext cx="2700000" cy="233639"/>
          </a:xfrm>
          <a:prstGeom prst="rect">
            <a:avLst/>
          </a:prstGeom>
          <a:noFill/>
        </p:spPr>
        <p:txBody>
          <a:bodyPr horzOverflow="overflow" wrap="square" lIns="25559" tIns="0" rIns="0" bIns="0" rtlCol="0" anchor="t">
            <a:noAutofit/>
          </a:bodyPr>
          <a:p>
            <a:pPr algn="l" rtl="0">
              <a:lnSpc>
                <a:spcPct val="95000"/>
              </a:lnSpc>
            </a:pPr>
            <a:r>
              <a:rPr sz="1600" b="0" i="0" u="none" strike="noStrike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Результати самооцінювання</a:t>
            </a:r>
            <a:endParaRPr lang="en-US" sz="1600" b="0" i="0" u="none" strike="noStrike" dirty="0" err="1">
              <a:solidFill>
                <a:srgbClr val="000000"/>
              </a:solidFill>
              <a:latin typeface="Arial" pitchFamily="34" charset="0"/>
              <a:ea typeface="Arial" pitchFamily="34" charset="0"/>
            </a:endParaRPr>
          </a:p>
        </p:txBody>
      </p:sp>
      <p:sp>
        <p:nvSpPr>
          <p:cNvPr id="3" name=""/>
          <p:cNvSpPr/>
          <p:nvPr/>
        </p:nvSpPr>
        <p:spPr bwMode="auto">
          <a:xfrm>
            <a:off x="720000" y="9252000"/>
            <a:ext cx="6120000" cy="720000"/>
          </a:xfrm>
          <a:prstGeom prst="rect">
            <a:avLst/>
          </a:prstGeom>
          <a:noFill/>
        </p:spPr>
      </p:sp>
    </p:spTree>
  </p:cSld>
  <p:clrMapOvr>
    <a:masterClrMapping xmlns:a="http://schemas.openxmlformats.org/drawingml/2006/main"/>
  </p:clrMapOvr>
</p:sld>
</file>