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Blueberry" charset="1" panose="02000500000000000000"/>
      <p:regular r:id="rId13"/>
    </p:embeddedFont>
    <p:embeddedFont>
      <p:font typeface="Quicksand Medium" charset="1" panose="00000600000000000000"/>
      <p:regular r:id="rId14"/>
    </p:embeddedFont>
    <p:embeddedFont>
      <p:font typeface="Canva Sans" charset="1" panose="020B0503030501040103"/>
      <p:regular r:id="rId15"/>
    </p:embeddedFont>
    <p:embeddedFont>
      <p:font typeface="Quicksand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11" Target="../media/image18.jpeg" Type="http://schemas.openxmlformats.org/officeDocument/2006/relationships/image"/><Relationship Id="rId12" Target="../media/image19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434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5955" y="0"/>
            <a:ext cx="10674804" cy="10674804"/>
          </a:xfrm>
          <a:custGeom>
            <a:avLst/>
            <a:gdLst/>
            <a:ahLst/>
            <a:cxnLst/>
            <a:rect r="r" b="b" t="t" l="l"/>
            <a:pathLst>
              <a:path h="10674804" w="10674804">
                <a:moveTo>
                  <a:pt x="0" y="0"/>
                </a:moveTo>
                <a:lnTo>
                  <a:pt x="10674803" y="0"/>
                </a:lnTo>
                <a:lnTo>
                  <a:pt x="10674803" y="10674804"/>
                </a:lnTo>
                <a:lnTo>
                  <a:pt x="0" y="10674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78848" y="-91848"/>
            <a:ext cx="10674804" cy="10674804"/>
          </a:xfrm>
          <a:custGeom>
            <a:avLst/>
            <a:gdLst/>
            <a:ahLst/>
            <a:cxnLst/>
            <a:rect r="r" b="b" t="t" l="l"/>
            <a:pathLst>
              <a:path h="10674804" w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42134" y="715802"/>
            <a:ext cx="12803732" cy="8855397"/>
            <a:chOff x="0" y="0"/>
            <a:chExt cx="17071643" cy="11807196"/>
          </a:xfrm>
        </p:grpSpPr>
        <p:grpSp>
          <p:nvGrpSpPr>
            <p:cNvPr name="Group 5" id="5"/>
            <p:cNvGrpSpPr/>
            <p:nvPr/>
          </p:nvGrpSpPr>
          <p:grpSpPr>
            <a:xfrm rot="308514">
              <a:off x="1986034" y="7824819"/>
              <a:ext cx="13099574" cy="3315191"/>
              <a:chOff x="0" y="0"/>
              <a:chExt cx="2393349" cy="6057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2393349" cy="605700"/>
              </a:xfrm>
              <a:custGeom>
                <a:avLst/>
                <a:gdLst/>
                <a:ahLst/>
                <a:cxnLst/>
                <a:rect r="r" b="b" t="t" l="l"/>
                <a:pathLst>
                  <a:path h="605700" w="2393349">
                    <a:moveTo>
                      <a:pt x="0" y="0"/>
                    </a:moveTo>
                    <a:lnTo>
                      <a:pt x="2393349" y="0"/>
                    </a:lnTo>
                    <a:lnTo>
                      <a:pt x="2393349" y="605700"/>
                    </a:lnTo>
                    <a:lnTo>
                      <a:pt x="0" y="605700"/>
                    </a:lnTo>
                    <a:close/>
                  </a:path>
                </a:pathLst>
              </a:custGeom>
              <a:solidFill>
                <a:srgbClr val="5091B5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38100"/>
                <a:ext cx="2393349" cy="6438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233592">
              <a:off x="2357507" y="1082347"/>
              <a:ext cx="13296311" cy="3669480"/>
              <a:chOff x="0" y="0"/>
              <a:chExt cx="2429294" cy="67043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429294" cy="670430"/>
              </a:xfrm>
              <a:custGeom>
                <a:avLst/>
                <a:gdLst/>
                <a:ahLst/>
                <a:cxnLst/>
                <a:rect r="r" b="b" t="t" l="l"/>
                <a:pathLst>
                  <a:path h="670430" w="2429294">
                    <a:moveTo>
                      <a:pt x="0" y="0"/>
                    </a:moveTo>
                    <a:lnTo>
                      <a:pt x="2429294" y="0"/>
                    </a:lnTo>
                    <a:lnTo>
                      <a:pt x="2429294" y="670430"/>
                    </a:lnTo>
                    <a:lnTo>
                      <a:pt x="0" y="670430"/>
                    </a:ln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2429294" cy="70853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-263073">
              <a:off x="1108022" y="502885"/>
              <a:ext cx="13296311" cy="3669480"/>
              <a:chOff x="0" y="0"/>
              <a:chExt cx="2429294" cy="67043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429294" cy="670430"/>
              </a:xfrm>
              <a:custGeom>
                <a:avLst/>
                <a:gdLst/>
                <a:ahLst/>
                <a:cxnLst/>
                <a:rect r="r" b="b" t="t" l="l"/>
                <a:pathLst>
                  <a:path h="670430" w="2429294">
                    <a:moveTo>
                      <a:pt x="0" y="0"/>
                    </a:moveTo>
                    <a:lnTo>
                      <a:pt x="2429294" y="0"/>
                    </a:lnTo>
                    <a:lnTo>
                      <a:pt x="2429294" y="670430"/>
                    </a:lnTo>
                    <a:lnTo>
                      <a:pt x="0" y="670430"/>
                    </a:lnTo>
                    <a:close/>
                  </a:path>
                </a:pathLst>
              </a:custGeom>
              <a:solidFill>
                <a:srgbClr val="FFC5C5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38100"/>
                <a:ext cx="2429294" cy="70853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4" id="14"/>
            <p:cNvSpPr/>
            <p:nvPr/>
          </p:nvSpPr>
          <p:spPr>
            <a:xfrm flipH="false" flipV="false" rot="5139421">
              <a:off x="1783516" y="66000"/>
              <a:ext cx="3727000" cy="5131842"/>
            </a:xfrm>
            <a:custGeom>
              <a:avLst/>
              <a:gdLst/>
              <a:ahLst/>
              <a:cxnLst/>
              <a:rect r="r" b="b" t="t" l="l"/>
              <a:pathLst>
                <a:path h="5131842" w="3727000">
                  <a:moveTo>
                    <a:pt x="0" y="0"/>
                  </a:moveTo>
                  <a:lnTo>
                    <a:pt x="3727001" y="0"/>
                  </a:lnTo>
                  <a:lnTo>
                    <a:pt x="3727001" y="5131841"/>
                  </a:lnTo>
                  <a:lnTo>
                    <a:pt x="0" y="5131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grpSp>
          <p:nvGrpSpPr>
            <p:cNvPr name="Group 15" id="15"/>
            <p:cNvGrpSpPr/>
            <p:nvPr/>
          </p:nvGrpSpPr>
          <p:grpSpPr>
            <a:xfrm rot="-107102">
              <a:off x="1064918" y="8288784"/>
              <a:ext cx="13099574" cy="3315191"/>
              <a:chOff x="0" y="0"/>
              <a:chExt cx="2393349" cy="6057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393349" cy="605700"/>
              </a:xfrm>
              <a:custGeom>
                <a:avLst/>
                <a:gdLst/>
                <a:ahLst/>
                <a:cxnLst/>
                <a:rect r="r" b="b" t="t" l="l"/>
                <a:pathLst>
                  <a:path h="605700" w="2393349">
                    <a:moveTo>
                      <a:pt x="0" y="0"/>
                    </a:moveTo>
                    <a:lnTo>
                      <a:pt x="2393349" y="0"/>
                    </a:lnTo>
                    <a:lnTo>
                      <a:pt x="2393349" y="605700"/>
                    </a:lnTo>
                    <a:lnTo>
                      <a:pt x="0" y="605700"/>
                    </a:lnTo>
                    <a:close/>
                  </a:path>
                </a:pathLst>
              </a:custGeom>
              <a:solidFill>
                <a:srgbClr val="3CB9D8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2393349" cy="6438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5592181">
              <a:off x="1823381" y="6916493"/>
              <a:ext cx="3727000" cy="5131842"/>
            </a:xfrm>
            <a:custGeom>
              <a:avLst/>
              <a:gdLst/>
              <a:ahLst/>
              <a:cxnLst/>
              <a:rect r="r" b="b" t="t" l="l"/>
              <a:pathLst>
                <a:path h="5131842" w="3727000">
                  <a:moveTo>
                    <a:pt x="0" y="0"/>
                  </a:moveTo>
                  <a:lnTo>
                    <a:pt x="3727001" y="0"/>
                  </a:lnTo>
                  <a:lnTo>
                    <a:pt x="3727001" y="5131842"/>
                  </a:lnTo>
                  <a:lnTo>
                    <a:pt x="0" y="513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grpSp>
          <p:nvGrpSpPr>
            <p:cNvPr name="Group 19" id="19"/>
            <p:cNvGrpSpPr/>
            <p:nvPr/>
          </p:nvGrpSpPr>
          <p:grpSpPr>
            <a:xfrm rot="0">
              <a:off x="0" y="4675249"/>
              <a:ext cx="17071643" cy="3315191"/>
              <a:chOff x="0" y="0"/>
              <a:chExt cx="3119064" cy="6057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3119064" cy="605700"/>
              </a:xfrm>
              <a:custGeom>
                <a:avLst/>
                <a:gdLst/>
                <a:ahLst/>
                <a:cxnLst/>
                <a:rect r="r" b="b" t="t" l="l"/>
                <a:pathLst>
                  <a:path h="605700" w="3119064">
                    <a:moveTo>
                      <a:pt x="0" y="0"/>
                    </a:moveTo>
                    <a:lnTo>
                      <a:pt x="3119064" y="0"/>
                    </a:lnTo>
                    <a:lnTo>
                      <a:pt x="3119064" y="605700"/>
                    </a:lnTo>
                    <a:lnTo>
                      <a:pt x="0" y="605700"/>
                    </a:lnTo>
                    <a:close/>
                  </a:path>
                </a:pathLst>
              </a:custGeom>
              <a:solidFill>
                <a:srgbClr val="FFD80E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3119064" cy="6438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22" id="22"/>
            <p:cNvSpPr/>
            <p:nvPr/>
          </p:nvSpPr>
          <p:spPr>
            <a:xfrm flipH="false" flipV="false" rot="-5400000">
              <a:off x="12867886" y="3756294"/>
              <a:ext cx="3272443" cy="5128612"/>
            </a:xfrm>
            <a:custGeom>
              <a:avLst/>
              <a:gdLst/>
              <a:ahLst/>
              <a:cxnLst/>
              <a:rect r="r" b="b" t="t" l="l"/>
              <a:pathLst>
                <a:path h="5128612" w="3272443">
                  <a:moveTo>
                    <a:pt x="0" y="0"/>
                  </a:moveTo>
                  <a:lnTo>
                    <a:pt x="3272443" y="0"/>
                  </a:lnTo>
                  <a:lnTo>
                    <a:pt x="3272443" y="5128612"/>
                  </a:lnTo>
                  <a:lnTo>
                    <a:pt x="0" y="5128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3890" t="0" r="0" b="-62"/>
              </a:stretch>
            </a:blipFill>
          </p:spPr>
        </p:sp>
      </p:grpSp>
      <p:sp>
        <p:nvSpPr>
          <p:cNvPr name="Freeform 23" id="23"/>
          <p:cNvSpPr/>
          <p:nvPr/>
        </p:nvSpPr>
        <p:spPr>
          <a:xfrm flipH="false" flipV="false" rot="-1062897">
            <a:off x="14495642" y="373321"/>
            <a:ext cx="2887383" cy="2782387"/>
          </a:xfrm>
          <a:custGeom>
            <a:avLst/>
            <a:gdLst/>
            <a:ahLst/>
            <a:cxnLst/>
            <a:rect r="r" b="b" t="t" l="l"/>
            <a:pathLst>
              <a:path h="2782387" w="2887383">
                <a:moveTo>
                  <a:pt x="0" y="0"/>
                </a:moveTo>
                <a:lnTo>
                  <a:pt x="2887383" y="0"/>
                </a:lnTo>
                <a:lnTo>
                  <a:pt x="2887383" y="2782388"/>
                </a:lnTo>
                <a:lnTo>
                  <a:pt x="0" y="27823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66911" y="6436262"/>
            <a:ext cx="2814627" cy="2753217"/>
          </a:xfrm>
          <a:custGeom>
            <a:avLst/>
            <a:gdLst/>
            <a:ahLst/>
            <a:cxnLst/>
            <a:rect r="r" b="b" t="t" l="l"/>
            <a:pathLst>
              <a:path h="2753217" w="2814627">
                <a:moveTo>
                  <a:pt x="0" y="0"/>
                </a:moveTo>
                <a:lnTo>
                  <a:pt x="2814627" y="0"/>
                </a:lnTo>
                <a:lnTo>
                  <a:pt x="2814627" y="2753217"/>
                </a:lnTo>
                <a:lnTo>
                  <a:pt x="0" y="27532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-260478">
            <a:off x="3796814" y="1359496"/>
            <a:ext cx="9553128" cy="2273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1"/>
              </a:lnSpc>
            </a:pPr>
            <a:r>
              <a:rPr lang="en-US" sz="6501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Взаємозв'язок між творчістю педагога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181538" y="4325620"/>
            <a:ext cx="12364328" cy="2273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1"/>
              </a:lnSpc>
            </a:pPr>
            <a:r>
              <a:rPr lang="en-US" sz="6501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та розвитком компетентностей вихованців.</a:t>
            </a:r>
          </a:p>
        </p:txBody>
      </p:sp>
      <p:sp>
        <p:nvSpPr>
          <p:cNvPr name="TextBox 27" id="27"/>
          <p:cNvSpPr txBox="true"/>
          <p:nvPr/>
        </p:nvSpPr>
        <p:spPr>
          <a:xfrm rot="-107206">
            <a:off x="4696968" y="7817597"/>
            <a:ext cx="8259251" cy="111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Касьяненко В. О.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5955" y="-91848"/>
            <a:ext cx="10674804" cy="10674804"/>
          </a:xfrm>
          <a:custGeom>
            <a:avLst/>
            <a:gdLst/>
            <a:ahLst/>
            <a:cxnLst/>
            <a:rect r="r" b="b" t="t" l="l"/>
            <a:pathLst>
              <a:path h="10674804" w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78848" y="-91848"/>
            <a:ext cx="10674804" cy="10674804"/>
          </a:xfrm>
          <a:custGeom>
            <a:avLst/>
            <a:gdLst/>
            <a:ahLst/>
            <a:cxnLst/>
            <a:rect r="r" b="b" t="t" l="l"/>
            <a:pathLst>
              <a:path h="10674804" w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51164" y="2939224"/>
            <a:ext cx="15985671" cy="6319076"/>
            <a:chOff x="0" y="0"/>
            <a:chExt cx="4210218" cy="166428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10218" cy="1664283"/>
            </a:xfrm>
            <a:custGeom>
              <a:avLst/>
              <a:gdLst/>
              <a:ahLst/>
              <a:cxnLst/>
              <a:rect r="r" b="b" t="t" l="l"/>
              <a:pathLst>
                <a:path h="1664283" w="4210218">
                  <a:moveTo>
                    <a:pt x="0" y="0"/>
                  </a:moveTo>
                  <a:lnTo>
                    <a:pt x="4210218" y="0"/>
                  </a:lnTo>
                  <a:lnTo>
                    <a:pt x="4210218" y="1664283"/>
                  </a:lnTo>
                  <a:lnTo>
                    <a:pt x="0" y="1664283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FCF5A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10218" cy="16928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6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88316">
            <a:off x="3740520" y="539130"/>
            <a:ext cx="11757965" cy="2942806"/>
            <a:chOff x="0" y="0"/>
            <a:chExt cx="3377217" cy="84525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77217" cy="845256"/>
            </a:xfrm>
            <a:custGeom>
              <a:avLst/>
              <a:gdLst/>
              <a:ahLst/>
              <a:cxnLst/>
              <a:rect r="r" b="b" t="t" l="l"/>
              <a:pathLst>
                <a:path h="845256" w="3377217">
                  <a:moveTo>
                    <a:pt x="0" y="0"/>
                  </a:moveTo>
                  <a:lnTo>
                    <a:pt x="3377217" y="0"/>
                  </a:lnTo>
                  <a:lnTo>
                    <a:pt x="3377217" y="845256"/>
                  </a:lnTo>
                  <a:lnTo>
                    <a:pt x="0" y="845256"/>
                  </a:lnTo>
                  <a:close/>
                </a:path>
              </a:pathLst>
            </a:custGeom>
            <a:solidFill>
              <a:srgbClr val="F78A6A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377217" cy="883356"/>
            </a:xfrm>
            <a:prstGeom prst="rect">
              <a:avLst/>
            </a:prstGeom>
          </p:spPr>
          <p:txBody>
            <a:bodyPr anchor="ctr" rtlCol="false" tIns="54922" lIns="54922" bIns="54922" rIns="54922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959">
            <a:off x="4000650" y="589333"/>
            <a:ext cx="11203700" cy="3212797"/>
            <a:chOff x="0" y="0"/>
            <a:chExt cx="3218016" cy="92280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18016" cy="922805"/>
            </a:xfrm>
            <a:custGeom>
              <a:avLst/>
              <a:gdLst/>
              <a:ahLst/>
              <a:cxnLst/>
              <a:rect r="r" b="b" t="t" l="l"/>
              <a:pathLst>
                <a:path h="922805" w="3218016">
                  <a:moveTo>
                    <a:pt x="0" y="0"/>
                  </a:moveTo>
                  <a:lnTo>
                    <a:pt x="3218016" y="0"/>
                  </a:lnTo>
                  <a:lnTo>
                    <a:pt x="3218016" y="922805"/>
                  </a:lnTo>
                  <a:lnTo>
                    <a:pt x="0" y="922805"/>
                  </a:lnTo>
                  <a:close/>
                </a:path>
              </a:pathLst>
            </a:custGeom>
            <a:solidFill>
              <a:srgbClr val="FFC5C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218016" cy="960905"/>
            </a:xfrm>
            <a:prstGeom prst="rect">
              <a:avLst/>
            </a:prstGeom>
          </p:spPr>
          <p:txBody>
            <a:bodyPr anchor="ctr" rtlCol="false" tIns="54922" lIns="54922" bIns="54922" rIns="54922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5401535">
            <a:off x="5549043" y="582622"/>
            <a:ext cx="2370727" cy="3264340"/>
          </a:xfrm>
          <a:custGeom>
            <a:avLst/>
            <a:gdLst/>
            <a:ahLst/>
            <a:cxnLst/>
            <a:rect r="r" b="b" t="t" l="l"/>
            <a:pathLst>
              <a:path h="3264340" w="2370727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62897">
            <a:off x="15737857" y="7617374"/>
            <a:ext cx="2271034" cy="2188451"/>
          </a:xfrm>
          <a:custGeom>
            <a:avLst/>
            <a:gdLst/>
            <a:ahLst/>
            <a:cxnLst/>
            <a:rect r="r" b="b" t="t" l="l"/>
            <a:pathLst>
              <a:path h="2188451" w="2271034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33137" y="866983"/>
            <a:ext cx="2387161" cy="2335078"/>
          </a:xfrm>
          <a:custGeom>
            <a:avLst/>
            <a:gdLst/>
            <a:ahLst/>
            <a:cxnLst/>
            <a:rect r="r" b="b" t="t" l="l"/>
            <a:pathLst>
              <a:path h="2335078" w="2387161">
                <a:moveTo>
                  <a:pt x="0" y="0"/>
                </a:moveTo>
                <a:lnTo>
                  <a:pt x="2387161" y="0"/>
                </a:lnTo>
                <a:lnTo>
                  <a:pt x="2387161" y="2335077"/>
                </a:lnTo>
                <a:lnTo>
                  <a:pt x="0" y="23350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747330" y="4093792"/>
            <a:ext cx="14793340" cy="490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Сучасна освіта вимагає від вихователя не просто трансляції знань, а створення умов, за яких дитина стає активним суб’єктом пізнання. </a:t>
            </a:r>
          </a:p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Творчість педагога — це не лише вміння гарно малювати чи співати, це здатність до нестандартного розв'язання педагогічних завдань та інтеграції інноваційних технологій в освітній процес.</a:t>
            </a:r>
          </a:p>
        </p:txBody>
      </p:sp>
      <p:sp>
        <p:nvSpPr>
          <p:cNvPr name="TextBox 17" id="17"/>
          <p:cNvSpPr txBox="true"/>
          <p:nvPr/>
        </p:nvSpPr>
        <p:spPr>
          <a:xfrm rot="1635">
            <a:off x="4536293" y="735987"/>
            <a:ext cx="9900177" cy="2463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50"/>
              </a:lnSpc>
            </a:pPr>
            <a:r>
              <a:rPr lang="en-US" sz="7107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Творчість педагога = інноваційний підхід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5955" y="-91848"/>
            <a:ext cx="10674804" cy="10674804"/>
          </a:xfrm>
          <a:custGeom>
            <a:avLst/>
            <a:gdLst/>
            <a:ahLst/>
            <a:cxnLst/>
            <a:rect r="r" b="b" t="t" l="l"/>
            <a:pathLst>
              <a:path h="10674804" w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78848" y="-91848"/>
            <a:ext cx="10674804" cy="10674804"/>
          </a:xfrm>
          <a:custGeom>
            <a:avLst/>
            <a:gdLst/>
            <a:ahLst/>
            <a:cxnLst/>
            <a:rect r="r" b="b" t="t" l="l"/>
            <a:pathLst>
              <a:path h="10674804" w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43393" y="3605002"/>
            <a:ext cx="15985671" cy="6319076"/>
            <a:chOff x="0" y="0"/>
            <a:chExt cx="4210218" cy="166428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10218" cy="1664283"/>
            </a:xfrm>
            <a:custGeom>
              <a:avLst/>
              <a:gdLst/>
              <a:ahLst/>
              <a:cxnLst/>
              <a:rect r="r" b="b" t="t" l="l"/>
              <a:pathLst>
                <a:path h="1664283" w="4210218">
                  <a:moveTo>
                    <a:pt x="0" y="0"/>
                  </a:moveTo>
                  <a:lnTo>
                    <a:pt x="4210218" y="0"/>
                  </a:lnTo>
                  <a:lnTo>
                    <a:pt x="4210218" y="1664283"/>
                  </a:lnTo>
                  <a:lnTo>
                    <a:pt x="0" y="1664283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FCF5A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4210218" cy="1730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Моя робота над темою самоосвіти — «Створення інтерактивних Genially-ігор з використанням блоків Д’єнеша» — є прямим прикладом того, як творчий пошук педагога трансформує класичну методику. Творчість тут проявляється в дизайні освітнього досвіду:</a:t>
              </a:r>
            </a:p>
            <a:p>
              <a:pPr algn="ctr" marL="755652" indent="-377826" lvl="1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Ми беремо традиційний набір блоків (очний формат навчання).</a:t>
              </a:r>
            </a:p>
            <a:p>
              <a:pPr algn="ctr" marL="755652" indent="-377826" lvl="1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Переносимо його в інтерактивне середовище Genially (дистанційний формат навчання).</a:t>
              </a:r>
            </a:p>
            <a:p>
              <a:pPr algn="ctr" marL="755652" indent="-377826" lvl="1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Створюємо ігровий сюжет, який мотивує дитину діяти самостійно.</a:t>
              </a:r>
            </a:p>
            <a:p>
              <a:pPr algn="ctr">
                <a:lnSpc>
                  <a:spcPts val="490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88316">
            <a:off x="3895296" y="331573"/>
            <a:ext cx="11599034" cy="3343898"/>
            <a:chOff x="0" y="0"/>
            <a:chExt cx="3331567" cy="96046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31568" cy="960461"/>
            </a:xfrm>
            <a:custGeom>
              <a:avLst/>
              <a:gdLst/>
              <a:ahLst/>
              <a:cxnLst/>
              <a:rect r="r" b="b" t="t" l="l"/>
              <a:pathLst>
                <a:path h="960461" w="3331568">
                  <a:moveTo>
                    <a:pt x="0" y="0"/>
                  </a:moveTo>
                  <a:lnTo>
                    <a:pt x="3331568" y="0"/>
                  </a:lnTo>
                  <a:lnTo>
                    <a:pt x="3331568" y="960461"/>
                  </a:lnTo>
                  <a:lnTo>
                    <a:pt x="0" y="960461"/>
                  </a:lnTo>
                  <a:close/>
                </a:path>
              </a:pathLst>
            </a:custGeom>
            <a:solidFill>
              <a:srgbClr val="5091B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331567" cy="998561"/>
            </a:xfrm>
            <a:prstGeom prst="rect">
              <a:avLst/>
            </a:prstGeom>
          </p:spPr>
          <p:txBody>
            <a:bodyPr anchor="ctr" rtlCol="false" tIns="54922" lIns="54922" bIns="54922" rIns="54922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959">
            <a:off x="4219484" y="563333"/>
            <a:ext cx="11496305" cy="3302919"/>
            <a:chOff x="0" y="0"/>
            <a:chExt cx="3302061" cy="94869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302061" cy="948691"/>
            </a:xfrm>
            <a:custGeom>
              <a:avLst/>
              <a:gdLst/>
              <a:ahLst/>
              <a:cxnLst/>
              <a:rect r="r" b="b" t="t" l="l"/>
              <a:pathLst>
                <a:path h="948691" w="3302061">
                  <a:moveTo>
                    <a:pt x="0" y="0"/>
                  </a:moveTo>
                  <a:lnTo>
                    <a:pt x="3302061" y="0"/>
                  </a:lnTo>
                  <a:lnTo>
                    <a:pt x="3302061" y="948691"/>
                  </a:lnTo>
                  <a:lnTo>
                    <a:pt x="0" y="948691"/>
                  </a:lnTo>
                  <a:close/>
                </a:path>
              </a:pathLst>
            </a:custGeom>
            <a:solidFill>
              <a:srgbClr val="3CB9D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302061" cy="986791"/>
            </a:xfrm>
            <a:prstGeom prst="rect">
              <a:avLst/>
            </a:prstGeom>
          </p:spPr>
          <p:txBody>
            <a:bodyPr anchor="ctr" rtlCol="false" tIns="54922" lIns="54922" bIns="54922" rIns="54922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5401535">
            <a:off x="5549043" y="582622"/>
            <a:ext cx="2370727" cy="3264340"/>
          </a:xfrm>
          <a:custGeom>
            <a:avLst/>
            <a:gdLst/>
            <a:ahLst/>
            <a:cxnLst/>
            <a:rect r="r" b="b" t="t" l="l"/>
            <a:pathLst>
              <a:path h="3264340" w="2370727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62897">
            <a:off x="15995359" y="6514382"/>
            <a:ext cx="2271034" cy="2188451"/>
          </a:xfrm>
          <a:custGeom>
            <a:avLst/>
            <a:gdLst/>
            <a:ahLst/>
            <a:cxnLst/>
            <a:rect r="r" b="b" t="t" l="l"/>
            <a:pathLst>
              <a:path h="2188451" w="2271034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55379" y="1028700"/>
            <a:ext cx="2387161" cy="2335078"/>
          </a:xfrm>
          <a:custGeom>
            <a:avLst/>
            <a:gdLst/>
            <a:ahLst/>
            <a:cxnLst/>
            <a:rect r="r" b="b" t="t" l="l"/>
            <a:pathLst>
              <a:path h="2335078" w="2387161">
                <a:moveTo>
                  <a:pt x="0" y="0"/>
                </a:moveTo>
                <a:lnTo>
                  <a:pt x="2387161" y="0"/>
                </a:lnTo>
                <a:lnTo>
                  <a:pt x="2387161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1635">
            <a:off x="4219706" y="732068"/>
            <a:ext cx="11497184" cy="287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Творчий підхід як інструмент формування логіко-математичної компетентності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5955" y="-91848"/>
            <a:ext cx="10674804" cy="10674804"/>
          </a:xfrm>
          <a:custGeom>
            <a:avLst/>
            <a:gdLst/>
            <a:ahLst/>
            <a:cxnLst/>
            <a:rect r="r" b="b" t="t" l="l"/>
            <a:pathLst>
              <a:path h="10674804" w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78848" y="-91848"/>
            <a:ext cx="10674804" cy="10674804"/>
          </a:xfrm>
          <a:custGeom>
            <a:avLst/>
            <a:gdLst/>
            <a:ahLst/>
            <a:cxnLst/>
            <a:rect r="r" b="b" t="t" l="l"/>
            <a:pathLst>
              <a:path h="10674804" w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1535">
            <a:off x="5549043" y="582622"/>
            <a:ext cx="2370727" cy="3264340"/>
          </a:xfrm>
          <a:custGeom>
            <a:avLst/>
            <a:gdLst/>
            <a:ahLst/>
            <a:cxnLst/>
            <a:rect r="r" b="b" t="t" l="l"/>
            <a:pathLst>
              <a:path h="3264340" w="2370727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62897">
            <a:off x="15737857" y="7617374"/>
            <a:ext cx="2271034" cy="2188451"/>
          </a:xfrm>
          <a:custGeom>
            <a:avLst/>
            <a:gdLst/>
            <a:ahLst/>
            <a:cxnLst/>
            <a:rect r="r" b="b" t="t" l="l"/>
            <a:pathLst>
              <a:path h="2188451" w="2271034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872139" y="4980665"/>
            <a:ext cx="2387161" cy="2335078"/>
          </a:xfrm>
          <a:custGeom>
            <a:avLst/>
            <a:gdLst/>
            <a:ahLst/>
            <a:cxnLst/>
            <a:rect r="r" b="b" t="t" l="l"/>
            <a:pathLst>
              <a:path h="2335078" w="2387161">
                <a:moveTo>
                  <a:pt x="0" y="0"/>
                </a:moveTo>
                <a:lnTo>
                  <a:pt x="2387161" y="0"/>
                </a:lnTo>
                <a:lnTo>
                  <a:pt x="2387161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30196" y="4980665"/>
            <a:ext cx="8477077" cy="5118791"/>
            <a:chOff x="0" y="0"/>
            <a:chExt cx="11302769" cy="6825054"/>
          </a:xfrm>
        </p:grpSpPr>
        <p:grpSp>
          <p:nvGrpSpPr>
            <p:cNvPr name="Group 8" id="8"/>
            <p:cNvGrpSpPr/>
            <p:nvPr/>
          </p:nvGrpSpPr>
          <p:grpSpPr>
            <a:xfrm rot="88316">
              <a:off x="82174" y="141979"/>
              <a:ext cx="11138421" cy="6541096"/>
              <a:chOff x="0" y="0"/>
              <a:chExt cx="2129352" cy="125047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129352" cy="1250473"/>
              </a:xfrm>
              <a:custGeom>
                <a:avLst/>
                <a:gdLst/>
                <a:ahLst/>
                <a:cxnLst/>
                <a:rect r="r" b="b" t="t" l="l"/>
                <a:pathLst>
                  <a:path h="1250473" w="2129352">
                    <a:moveTo>
                      <a:pt x="0" y="0"/>
                    </a:moveTo>
                    <a:lnTo>
                      <a:pt x="2129352" y="0"/>
                    </a:lnTo>
                    <a:lnTo>
                      <a:pt x="2129352" y="1250473"/>
                    </a:lnTo>
                    <a:lnTo>
                      <a:pt x="0" y="1250473"/>
                    </a:lnTo>
                    <a:close/>
                  </a:path>
                </a:pathLst>
              </a:custGeom>
              <a:solidFill>
                <a:srgbClr val="F78A6A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2129352" cy="1288573"/>
              </a:xfrm>
              <a:prstGeom prst="rect">
                <a:avLst/>
              </a:prstGeom>
            </p:spPr>
            <p:txBody>
              <a:bodyPr anchor="ctr" rtlCol="false" tIns="54922" lIns="54922" bIns="54922" rIns="54922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1" id="11"/>
            <p:cNvSpPr/>
            <p:nvPr/>
          </p:nvSpPr>
          <p:spPr>
            <a:xfrm flipH="false" flipV="false" rot="0">
              <a:off x="563739" y="626745"/>
              <a:ext cx="10175291" cy="5736320"/>
            </a:xfrm>
            <a:custGeom>
              <a:avLst/>
              <a:gdLst/>
              <a:ahLst/>
              <a:cxnLst/>
              <a:rect r="r" b="b" t="t" l="l"/>
              <a:pathLst>
                <a:path h="5736320" w="10175291">
                  <a:moveTo>
                    <a:pt x="0" y="0"/>
                  </a:moveTo>
                  <a:lnTo>
                    <a:pt x="10175291" y="0"/>
                  </a:lnTo>
                  <a:lnTo>
                    <a:pt x="10175291" y="5736320"/>
                  </a:lnTo>
                  <a:lnTo>
                    <a:pt x="0" y="5736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51635">
            <a:off x="1391382" y="305439"/>
            <a:ext cx="7154705" cy="4494837"/>
            <a:chOff x="0" y="0"/>
            <a:chExt cx="9539607" cy="5993117"/>
          </a:xfrm>
        </p:grpSpPr>
        <p:grpSp>
          <p:nvGrpSpPr>
            <p:cNvPr name="Group 13" id="13"/>
            <p:cNvGrpSpPr/>
            <p:nvPr/>
          </p:nvGrpSpPr>
          <p:grpSpPr>
            <a:xfrm rot="-959">
              <a:off x="836" y="1331"/>
              <a:ext cx="9537935" cy="5990454"/>
              <a:chOff x="0" y="0"/>
              <a:chExt cx="1808605" cy="113592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08605" cy="1135923"/>
              </a:xfrm>
              <a:custGeom>
                <a:avLst/>
                <a:gdLst/>
                <a:ahLst/>
                <a:cxnLst/>
                <a:rect r="r" b="b" t="t" l="l"/>
                <a:pathLst>
                  <a:path h="1135923" w="1808605">
                    <a:moveTo>
                      <a:pt x="0" y="0"/>
                    </a:moveTo>
                    <a:lnTo>
                      <a:pt x="1808605" y="0"/>
                    </a:lnTo>
                    <a:lnTo>
                      <a:pt x="1808605" y="1135923"/>
                    </a:lnTo>
                    <a:lnTo>
                      <a:pt x="0" y="1135923"/>
                    </a:lnTo>
                    <a:close/>
                  </a:path>
                </a:pathLst>
              </a:custGeom>
              <a:solidFill>
                <a:srgbClr val="FFC5C5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1808605" cy="1174023"/>
              </a:xfrm>
              <a:prstGeom prst="rect">
                <a:avLst/>
              </a:prstGeom>
            </p:spPr>
            <p:txBody>
              <a:bodyPr anchor="ctr" rtlCol="false" tIns="54922" lIns="54922" bIns="54922" rIns="54922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520348" y="255241"/>
              <a:ext cx="8642649" cy="5482635"/>
            </a:xfrm>
            <a:custGeom>
              <a:avLst/>
              <a:gdLst/>
              <a:ahLst/>
              <a:cxnLst/>
              <a:rect r="r" b="b" t="t" l="l"/>
              <a:pathLst>
                <a:path h="5482635" w="8642649">
                  <a:moveTo>
                    <a:pt x="0" y="0"/>
                  </a:moveTo>
                  <a:lnTo>
                    <a:pt x="8642650" y="0"/>
                  </a:lnTo>
                  <a:lnTo>
                    <a:pt x="8642650" y="5482635"/>
                  </a:lnTo>
                  <a:lnTo>
                    <a:pt x="0" y="5482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-12651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126535">
            <a:off x="9752004" y="221955"/>
            <a:ext cx="7710977" cy="4578322"/>
            <a:chOff x="0" y="0"/>
            <a:chExt cx="10281302" cy="6104429"/>
          </a:xfrm>
        </p:grpSpPr>
        <p:grpSp>
          <p:nvGrpSpPr>
            <p:cNvPr name="Group 18" id="18"/>
            <p:cNvGrpSpPr/>
            <p:nvPr/>
          </p:nvGrpSpPr>
          <p:grpSpPr>
            <a:xfrm rot="-959">
              <a:off x="851" y="1435"/>
              <a:ext cx="10279600" cy="6101559"/>
              <a:chOff x="0" y="0"/>
              <a:chExt cx="1957312" cy="1161782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57312" cy="1161782"/>
              </a:xfrm>
              <a:custGeom>
                <a:avLst/>
                <a:gdLst/>
                <a:ahLst/>
                <a:cxnLst/>
                <a:rect r="r" b="b" t="t" l="l"/>
                <a:pathLst>
                  <a:path h="1161782" w="1957312">
                    <a:moveTo>
                      <a:pt x="0" y="0"/>
                    </a:moveTo>
                    <a:lnTo>
                      <a:pt x="1957312" y="0"/>
                    </a:lnTo>
                    <a:lnTo>
                      <a:pt x="1957312" y="1161782"/>
                    </a:lnTo>
                    <a:lnTo>
                      <a:pt x="0" y="1161782"/>
                    </a:lnTo>
                    <a:close/>
                  </a:path>
                </a:pathLst>
              </a:custGeom>
              <a:solidFill>
                <a:srgbClr val="FFC5C5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1957312" cy="1199882"/>
              </a:xfrm>
              <a:prstGeom prst="rect">
                <a:avLst/>
              </a:prstGeom>
            </p:spPr>
            <p:txBody>
              <a:bodyPr anchor="ctr" rtlCol="false" tIns="54922" lIns="54922" bIns="54922" rIns="54922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21" id="21"/>
            <p:cNvSpPr/>
            <p:nvPr/>
          </p:nvSpPr>
          <p:spPr>
            <a:xfrm flipH="false" flipV="false" rot="0">
              <a:off x="769438" y="527839"/>
              <a:ext cx="8742427" cy="5048752"/>
            </a:xfrm>
            <a:custGeom>
              <a:avLst/>
              <a:gdLst/>
              <a:ahLst/>
              <a:cxnLst/>
              <a:rect r="r" b="b" t="t" l="l"/>
              <a:pathLst>
                <a:path h="5048752" w="8742427">
                  <a:moveTo>
                    <a:pt x="0" y="0"/>
                  </a:moveTo>
                  <a:lnTo>
                    <a:pt x="8742427" y="0"/>
                  </a:lnTo>
                  <a:lnTo>
                    <a:pt x="8742427" y="5048751"/>
                  </a:lnTo>
                  <a:lnTo>
                    <a:pt x="0" y="5048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-324438">
            <a:off x="10516467" y="5094162"/>
            <a:ext cx="3890589" cy="4891797"/>
            <a:chOff x="0" y="0"/>
            <a:chExt cx="5187452" cy="6522395"/>
          </a:xfrm>
        </p:grpSpPr>
        <p:grpSp>
          <p:nvGrpSpPr>
            <p:cNvPr name="Group 23" id="23"/>
            <p:cNvGrpSpPr/>
            <p:nvPr/>
          </p:nvGrpSpPr>
          <p:grpSpPr>
            <a:xfrm rot="-5400000">
              <a:off x="-667472" y="667472"/>
              <a:ext cx="6522395" cy="5187452"/>
              <a:chOff x="0" y="0"/>
              <a:chExt cx="1405061" cy="1117486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405061" cy="1117486"/>
              </a:xfrm>
              <a:custGeom>
                <a:avLst/>
                <a:gdLst/>
                <a:ahLst/>
                <a:cxnLst/>
                <a:rect r="r" b="b" t="t" l="l"/>
                <a:pathLst>
                  <a:path h="1117486" w="1405061">
                    <a:moveTo>
                      <a:pt x="0" y="0"/>
                    </a:moveTo>
                    <a:lnTo>
                      <a:pt x="1405061" y="0"/>
                    </a:lnTo>
                    <a:lnTo>
                      <a:pt x="1405061" y="1117486"/>
                    </a:lnTo>
                    <a:lnTo>
                      <a:pt x="0" y="1117486"/>
                    </a:lnTo>
                    <a:close/>
                  </a:path>
                </a:pathLst>
              </a:custGeom>
              <a:solidFill>
                <a:srgbClr val="F78A6A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38100"/>
                <a:ext cx="1405061" cy="1155586"/>
              </a:xfrm>
              <a:prstGeom prst="rect">
                <a:avLst/>
              </a:prstGeom>
            </p:spPr>
            <p:txBody>
              <a:bodyPr anchor="ctr" rtlCol="false" tIns="54922" lIns="54922" bIns="54922" rIns="54922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26" id="26"/>
            <p:cNvSpPr/>
            <p:nvPr/>
          </p:nvSpPr>
          <p:spPr>
            <a:xfrm flipH="false" flipV="false" rot="0">
              <a:off x="674110" y="220222"/>
              <a:ext cx="3839232" cy="6081951"/>
            </a:xfrm>
            <a:custGeom>
              <a:avLst/>
              <a:gdLst/>
              <a:ahLst/>
              <a:cxnLst/>
              <a:rect r="r" b="b" t="t" l="l"/>
              <a:pathLst>
                <a:path h="6081951" w="3839232">
                  <a:moveTo>
                    <a:pt x="0" y="0"/>
                  </a:moveTo>
                  <a:lnTo>
                    <a:pt x="3839232" y="0"/>
                  </a:lnTo>
                  <a:lnTo>
                    <a:pt x="3839232" y="6081951"/>
                  </a:lnTo>
                  <a:lnTo>
                    <a:pt x="0" y="6081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5955" y="-91848"/>
            <a:ext cx="10674804" cy="10674804"/>
          </a:xfrm>
          <a:custGeom>
            <a:avLst/>
            <a:gdLst/>
            <a:ahLst/>
            <a:cxnLst/>
            <a:rect r="r" b="b" t="t" l="l"/>
            <a:pathLst>
              <a:path h="10674804" w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78848" y="-91848"/>
            <a:ext cx="10674804" cy="10674804"/>
          </a:xfrm>
          <a:custGeom>
            <a:avLst/>
            <a:gdLst/>
            <a:ahLst/>
            <a:cxnLst/>
            <a:rect r="r" b="b" t="t" l="l"/>
            <a:pathLst>
              <a:path h="10674804" w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51164" y="2939224"/>
            <a:ext cx="15985671" cy="6319076"/>
            <a:chOff x="0" y="0"/>
            <a:chExt cx="4210218" cy="166428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10218" cy="1664283"/>
            </a:xfrm>
            <a:custGeom>
              <a:avLst/>
              <a:gdLst/>
              <a:ahLst/>
              <a:cxnLst/>
              <a:rect r="r" b="b" t="t" l="l"/>
              <a:pathLst>
                <a:path h="1664283" w="4210218">
                  <a:moveTo>
                    <a:pt x="0" y="0"/>
                  </a:moveTo>
                  <a:lnTo>
                    <a:pt x="4210218" y="0"/>
                  </a:lnTo>
                  <a:lnTo>
                    <a:pt x="4210218" y="1664283"/>
                  </a:lnTo>
                  <a:lnTo>
                    <a:pt x="0" y="1664283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FCF5A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10218" cy="16928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6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88316">
            <a:off x="2494806" y="333215"/>
            <a:ext cx="13476429" cy="3105878"/>
            <a:chOff x="0" y="0"/>
            <a:chExt cx="3870808" cy="89209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70808" cy="892095"/>
            </a:xfrm>
            <a:custGeom>
              <a:avLst/>
              <a:gdLst/>
              <a:ahLst/>
              <a:cxnLst/>
              <a:rect r="r" b="b" t="t" l="l"/>
              <a:pathLst>
                <a:path h="892095" w="3870808">
                  <a:moveTo>
                    <a:pt x="0" y="0"/>
                  </a:moveTo>
                  <a:lnTo>
                    <a:pt x="3870808" y="0"/>
                  </a:lnTo>
                  <a:lnTo>
                    <a:pt x="3870808" y="892095"/>
                  </a:lnTo>
                  <a:lnTo>
                    <a:pt x="0" y="892095"/>
                  </a:lnTo>
                  <a:close/>
                </a:path>
              </a:pathLst>
            </a:custGeom>
            <a:solidFill>
              <a:srgbClr val="5091B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870808" cy="930195"/>
            </a:xfrm>
            <a:prstGeom prst="rect">
              <a:avLst/>
            </a:prstGeom>
          </p:spPr>
          <p:txBody>
            <a:bodyPr anchor="ctr" rtlCol="false" tIns="54922" lIns="54922" bIns="54922" rIns="54922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959">
            <a:off x="2650023" y="361712"/>
            <a:ext cx="13065802" cy="3040997"/>
            <a:chOff x="0" y="0"/>
            <a:chExt cx="3752864" cy="87345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752864" cy="873459"/>
            </a:xfrm>
            <a:custGeom>
              <a:avLst/>
              <a:gdLst/>
              <a:ahLst/>
              <a:cxnLst/>
              <a:rect r="r" b="b" t="t" l="l"/>
              <a:pathLst>
                <a:path h="873459" w="3752864">
                  <a:moveTo>
                    <a:pt x="0" y="0"/>
                  </a:moveTo>
                  <a:lnTo>
                    <a:pt x="3752864" y="0"/>
                  </a:lnTo>
                  <a:lnTo>
                    <a:pt x="3752864" y="873459"/>
                  </a:lnTo>
                  <a:lnTo>
                    <a:pt x="0" y="873459"/>
                  </a:lnTo>
                  <a:close/>
                </a:path>
              </a:pathLst>
            </a:custGeom>
            <a:solidFill>
              <a:srgbClr val="3CB9D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752864" cy="911559"/>
            </a:xfrm>
            <a:prstGeom prst="rect">
              <a:avLst/>
            </a:prstGeom>
          </p:spPr>
          <p:txBody>
            <a:bodyPr anchor="ctr" rtlCol="false" tIns="54922" lIns="54922" bIns="54922" rIns="54922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5401535">
            <a:off x="5549043" y="582622"/>
            <a:ext cx="2370727" cy="3264340"/>
          </a:xfrm>
          <a:custGeom>
            <a:avLst/>
            <a:gdLst/>
            <a:ahLst/>
            <a:cxnLst/>
            <a:rect r="r" b="b" t="t" l="l"/>
            <a:pathLst>
              <a:path h="3264340" w="2370727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62897">
            <a:off x="15737857" y="7617374"/>
            <a:ext cx="2271034" cy="2188451"/>
          </a:xfrm>
          <a:custGeom>
            <a:avLst/>
            <a:gdLst/>
            <a:ahLst/>
            <a:cxnLst/>
            <a:rect r="r" b="b" t="t" l="l"/>
            <a:pathLst>
              <a:path h="2188451" w="2271034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63843" y="1028700"/>
            <a:ext cx="2387161" cy="2335078"/>
          </a:xfrm>
          <a:custGeom>
            <a:avLst/>
            <a:gdLst/>
            <a:ahLst/>
            <a:cxnLst/>
            <a:rect r="r" b="b" t="t" l="l"/>
            <a:pathLst>
              <a:path h="2335078" w="2387161">
                <a:moveTo>
                  <a:pt x="0" y="0"/>
                </a:moveTo>
                <a:lnTo>
                  <a:pt x="2387162" y="0"/>
                </a:lnTo>
                <a:lnTo>
                  <a:pt x="2387162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28700" y="3950173"/>
            <a:ext cx="15985671" cy="493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Як саме моя творчість впливає на розвиток ключових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компетентностей вихованців?</a:t>
            </a:r>
          </a:p>
          <a:p>
            <a:pPr algn="ctr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Інформаційно-цифрова компетентність: коли я створюю гру, дитина вчиться взаємодіяти з інтерфейсом, розрізняти символи та коди.</a:t>
            </a:r>
          </a:p>
          <a:p>
            <a:pPr algn="ctr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Логіко-математична компетентність: через авторські сюжети ігор («Секретний код», «Парні фігури») діти опановують складні операції аналізу та синтезу без примусу, у стані «потоку» гри.</a:t>
            </a:r>
          </a:p>
          <a:p>
            <a:pPr algn="ctr">
              <a:lnSpc>
                <a:spcPts val="490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1635">
            <a:off x="2840655" y="615797"/>
            <a:ext cx="12606735" cy="189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Від творчості вихователя до компетентності дитини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5955" y="-91848"/>
            <a:ext cx="10674804" cy="10674804"/>
          </a:xfrm>
          <a:custGeom>
            <a:avLst/>
            <a:gdLst/>
            <a:ahLst/>
            <a:cxnLst/>
            <a:rect r="r" b="b" t="t" l="l"/>
            <a:pathLst>
              <a:path h="10674804" w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78848" y="-91848"/>
            <a:ext cx="10674804" cy="10674804"/>
          </a:xfrm>
          <a:custGeom>
            <a:avLst/>
            <a:gdLst/>
            <a:ahLst/>
            <a:cxnLst/>
            <a:rect r="r" b="b" t="t" l="l"/>
            <a:pathLst>
              <a:path h="10674804" w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51164" y="2939224"/>
            <a:ext cx="15985671" cy="6319076"/>
            <a:chOff x="0" y="0"/>
            <a:chExt cx="4210218" cy="166428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10218" cy="1664283"/>
            </a:xfrm>
            <a:custGeom>
              <a:avLst/>
              <a:gdLst/>
              <a:ahLst/>
              <a:cxnLst/>
              <a:rect r="r" b="b" t="t" l="l"/>
              <a:pathLst>
                <a:path h="1664283" w="4210218">
                  <a:moveTo>
                    <a:pt x="0" y="0"/>
                  </a:moveTo>
                  <a:lnTo>
                    <a:pt x="4210218" y="0"/>
                  </a:lnTo>
                  <a:lnTo>
                    <a:pt x="4210218" y="1664283"/>
                  </a:lnTo>
                  <a:lnTo>
                    <a:pt x="0" y="1664283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FCF5A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10218" cy="16928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6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88316">
            <a:off x="2146576" y="247553"/>
            <a:ext cx="13138280" cy="2710021"/>
            <a:chOff x="0" y="0"/>
            <a:chExt cx="3773682" cy="77839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773682" cy="778394"/>
            </a:xfrm>
            <a:custGeom>
              <a:avLst/>
              <a:gdLst/>
              <a:ahLst/>
              <a:cxnLst/>
              <a:rect r="r" b="b" t="t" l="l"/>
              <a:pathLst>
                <a:path h="778394" w="3773682">
                  <a:moveTo>
                    <a:pt x="0" y="0"/>
                  </a:moveTo>
                  <a:lnTo>
                    <a:pt x="3773682" y="0"/>
                  </a:lnTo>
                  <a:lnTo>
                    <a:pt x="3773682" y="778394"/>
                  </a:lnTo>
                  <a:lnTo>
                    <a:pt x="0" y="778394"/>
                  </a:lnTo>
                  <a:close/>
                </a:path>
              </a:pathLst>
            </a:custGeom>
            <a:solidFill>
              <a:srgbClr val="F78A6A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773682" cy="816494"/>
            </a:xfrm>
            <a:prstGeom prst="rect">
              <a:avLst/>
            </a:prstGeom>
          </p:spPr>
          <p:txBody>
            <a:bodyPr anchor="ctr" rtlCol="false" tIns="54922" lIns="54922" bIns="54922" rIns="54922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959">
            <a:off x="2334834" y="248045"/>
            <a:ext cx="12761764" cy="2692960"/>
            <a:chOff x="0" y="0"/>
            <a:chExt cx="3665536" cy="77349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665536" cy="773494"/>
            </a:xfrm>
            <a:custGeom>
              <a:avLst/>
              <a:gdLst/>
              <a:ahLst/>
              <a:cxnLst/>
              <a:rect r="r" b="b" t="t" l="l"/>
              <a:pathLst>
                <a:path h="773494" w="3665536">
                  <a:moveTo>
                    <a:pt x="0" y="0"/>
                  </a:moveTo>
                  <a:lnTo>
                    <a:pt x="3665536" y="0"/>
                  </a:lnTo>
                  <a:lnTo>
                    <a:pt x="3665536" y="773494"/>
                  </a:lnTo>
                  <a:lnTo>
                    <a:pt x="0" y="773494"/>
                  </a:lnTo>
                  <a:close/>
                </a:path>
              </a:pathLst>
            </a:custGeom>
            <a:solidFill>
              <a:srgbClr val="FFC5C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665536" cy="811594"/>
            </a:xfrm>
            <a:prstGeom prst="rect">
              <a:avLst/>
            </a:prstGeom>
          </p:spPr>
          <p:txBody>
            <a:bodyPr anchor="ctr" rtlCol="false" tIns="54922" lIns="54922" bIns="54922" rIns="54922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5401535">
            <a:off x="5549043" y="582622"/>
            <a:ext cx="2370727" cy="3264340"/>
          </a:xfrm>
          <a:custGeom>
            <a:avLst/>
            <a:gdLst/>
            <a:ahLst/>
            <a:cxnLst/>
            <a:rect r="r" b="b" t="t" l="l"/>
            <a:pathLst>
              <a:path h="3264340" w="2370727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62897">
            <a:off x="15737857" y="7617374"/>
            <a:ext cx="2271034" cy="2188451"/>
          </a:xfrm>
          <a:custGeom>
            <a:avLst/>
            <a:gdLst/>
            <a:ahLst/>
            <a:cxnLst/>
            <a:rect r="r" b="b" t="t" l="l"/>
            <a:pathLst>
              <a:path h="2188451" w="2271034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679794" y="246264"/>
            <a:ext cx="2387161" cy="2335078"/>
          </a:xfrm>
          <a:custGeom>
            <a:avLst/>
            <a:gdLst/>
            <a:ahLst/>
            <a:cxnLst/>
            <a:rect r="r" b="b" t="t" l="l"/>
            <a:pathLst>
              <a:path h="2335078" w="2387161">
                <a:moveTo>
                  <a:pt x="0" y="0"/>
                </a:moveTo>
                <a:lnTo>
                  <a:pt x="2387161" y="0"/>
                </a:lnTo>
                <a:lnTo>
                  <a:pt x="2387161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1635">
            <a:off x="2543805" y="605613"/>
            <a:ext cx="12343869" cy="189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Як творча ідея стає навчальним інструментом.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47330" y="4250343"/>
            <a:ext cx="14793340" cy="307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Використання блоків Д’єнеша в очному режимі дає тактильний досвід (сенсорика), а цифрові тренажери Genially — закріплюють матеріал через візуальну абстракцію. </a:t>
            </a:r>
          </a:p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Цей взаємозв'язок забезпечує безперервність формування компетентностей, незалежно від формату навчання.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5955" y="-91848"/>
            <a:ext cx="10674804" cy="10674804"/>
          </a:xfrm>
          <a:custGeom>
            <a:avLst/>
            <a:gdLst/>
            <a:ahLst/>
            <a:cxnLst/>
            <a:rect r="r" b="b" t="t" l="l"/>
            <a:pathLst>
              <a:path h="10674804" w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78848" y="-91848"/>
            <a:ext cx="10674804" cy="10674804"/>
          </a:xfrm>
          <a:custGeom>
            <a:avLst/>
            <a:gdLst/>
            <a:ahLst/>
            <a:cxnLst/>
            <a:rect r="r" b="b" t="t" l="l"/>
            <a:pathLst>
              <a:path h="10674804" w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65949" y="3290390"/>
            <a:ext cx="17066153" cy="6319076"/>
            <a:chOff x="0" y="0"/>
            <a:chExt cx="4494789" cy="166428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94789" cy="1664283"/>
            </a:xfrm>
            <a:custGeom>
              <a:avLst/>
              <a:gdLst/>
              <a:ahLst/>
              <a:cxnLst/>
              <a:rect r="r" b="b" t="t" l="l"/>
              <a:pathLst>
                <a:path h="1664283" w="4494789">
                  <a:moveTo>
                    <a:pt x="0" y="0"/>
                  </a:moveTo>
                  <a:lnTo>
                    <a:pt x="4494789" y="0"/>
                  </a:lnTo>
                  <a:lnTo>
                    <a:pt x="4494789" y="1664283"/>
                  </a:lnTo>
                  <a:lnTo>
                    <a:pt x="0" y="1664283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FCF5A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494789" cy="16928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6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88316">
            <a:off x="5596150" y="1416896"/>
            <a:ext cx="8457720" cy="2334139"/>
            <a:chOff x="0" y="0"/>
            <a:chExt cx="2429294" cy="67043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29294" cy="670430"/>
            </a:xfrm>
            <a:custGeom>
              <a:avLst/>
              <a:gdLst/>
              <a:ahLst/>
              <a:cxnLst/>
              <a:rect r="r" b="b" t="t" l="l"/>
              <a:pathLst>
                <a:path h="670430" w="2429294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5091B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429294" cy="708530"/>
            </a:xfrm>
            <a:prstGeom prst="rect">
              <a:avLst/>
            </a:prstGeom>
          </p:spPr>
          <p:txBody>
            <a:bodyPr anchor="ctr" rtlCol="false" tIns="54922" lIns="54922" bIns="54922" rIns="54922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959">
            <a:off x="5126029" y="1060167"/>
            <a:ext cx="8457720" cy="2334139"/>
            <a:chOff x="0" y="0"/>
            <a:chExt cx="2429294" cy="6704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29294" cy="670430"/>
            </a:xfrm>
            <a:custGeom>
              <a:avLst/>
              <a:gdLst/>
              <a:ahLst/>
              <a:cxnLst/>
              <a:rect r="r" b="b" t="t" l="l"/>
              <a:pathLst>
                <a:path h="670430" w="2429294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3CB9D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429294" cy="708530"/>
            </a:xfrm>
            <a:prstGeom prst="rect">
              <a:avLst/>
            </a:prstGeom>
          </p:spPr>
          <p:txBody>
            <a:bodyPr anchor="ctr" rtlCol="false" tIns="54922" lIns="54922" bIns="54922" rIns="54922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5401535">
            <a:off x="5549043" y="582622"/>
            <a:ext cx="2370727" cy="3264340"/>
          </a:xfrm>
          <a:custGeom>
            <a:avLst/>
            <a:gdLst/>
            <a:ahLst/>
            <a:cxnLst/>
            <a:rect r="r" b="b" t="t" l="l"/>
            <a:pathLst>
              <a:path h="3264340" w="2370727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62897">
            <a:off x="15737857" y="7804918"/>
            <a:ext cx="2271034" cy="2188451"/>
          </a:xfrm>
          <a:custGeom>
            <a:avLst/>
            <a:gdLst/>
            <a:ahLst/>
            <a:cxnLst/>
            <a:rect r="r" b="b" t="t" l="l"/>
            <a:pathLst>
              <a:path h="2188451" w="2271034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654285" y="1767384"/>
            <a:ext cx="2387161" cy="2335078"/>
          </a:xfrm>
          <a:custGeom>
            <a:avLst/>
            <a:gdLst/>
            <a:ahLst/>
            <a:cxnLst/>
            <a:rect r="r" b="b" t="t" l="l"/>
            <a:pathLst>
              <a:path h="2335078" w="2387161">
                <a:moveTo>
                  <a:pt x="0" y="0"/>
                </a:moveTo>
                <a:lnTo>
                  <a:pt x="2387161" y="0"/>
                </a:lnTo>
                <a:lnTo>
                  <a:pt x="2387161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80154" y="4399950"/>
            <a:ext cx="16593220" cy="431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Творчий потенціал педагога — це «пусковий механізм»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для розвитку дитини.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Якщо вихователь горить ідеєю, шукає нові форми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(як-от цифрова дидактика),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дитина автоматично залучається до процесу творчого мислення.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Розвиток компетентностей вихованця — це дзеркальне відображення професійного саморозвитку педагога.</a:t>
            </a:r>
          </a:p>
        </p:txBody>
      </p:sp>
      <p:sp>
        <p:nvSpPr>
          <p:cNvPr name="TextBox 17" id="17"/>
          <p:cNvSpPr txBox="true"/>
          <p:nvPr/>
        </p:nvSpPr>
        <p:spPr>
          <a:xfrm rot="1635">
            <a:off x="5568018" y="1389905"/>
            <a:ext cx="7717657" cy="189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Розвиваємося самі — розвиваємо дітей.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DAG_W7pIW2g</dc:identifier>
  <dcterms:modified xsi:type="dcterms:W3CDTF">2011-08-01T06:04:30Z</dcterms:modified>
  <cp:revision>1</cp:revision>
  <dc:title>Взаємозв'язок між творчістю педагога</dc:title>
</cp:coreProperties>
</file>