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74" r:id="rId4"/>
    <p:sldId id="258" r:id="rId5"/>
    <p:sldId id="259" r:id="rId6"/>
    <p:sldId id="260" r:id="rId7"/>
    <p:sldId id="261" r:id="rId8"/>
    <p:sldId id="262" r:id="rId9"/>
    <p:sldId id="268" r:id="rId10"/>
    <p:sldId id="263" r:id="rId11"/>
    <p:sldId id="264" r:id="rId12"/>
    <p:sldId id="265" r:id="rId13"/>
    <p:sldId id="267" r:id="rId14"/>
    <p:sldId id="266" r:id="rId15"/>
    <p:sldId id="269" r:id="rId16"/>
    <p:sldId id="272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0302-E4F3-4394-B984-EF53B00E5BE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6B47A9C-E458-4A20-9D7F-944439A1E3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962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0302-E4F3-4394-B984-EF53B00E5BE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6B47A9C-E458-4A20-9D7F-944439A1E3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561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0302-E4F3-4394-B984-EF53B00E5BE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6B47A9C-E458-4A20-9D7F-944439A1E3CE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85550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0302-E4F3-4394-B984-EF53B00E5BE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6B47A9C-E458-4A20-9D7F-944439A1E3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5956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0302-E4F3-4394-B984-EF53B00E5BE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6B47A9C-E458-4A20-9D7F-944439A1E3CE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76048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0302-E4F3-4394-B984-EF53B00E5BE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6B47A9C-E458-4A20-9D7F-944439A1E3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30434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0302-E4F3-4394-B984-EF53B00E5BE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7A9C-E458-4A20-9D7F-944439A1E3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94161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0302-E4F3-4394-B984-EF53B00E5BE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7A9C-E458-4A20-9D7F-944439A1E3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501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0302-E4F3-4394-B984-EF53B00E5BE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7A9C-E458-4A20-9D7F-944439A1E3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241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0302-E4F3-4394-B984-EF53B00E5BE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6B47A9C-E458-4A20-9D7F-944439A1E3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196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0302-E4F3-4394-B984-EF53B00E5BE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6B47A9C-E458-4A20-9D7F-944439A1E3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20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0302-E4F3-4394-B984-EF53B00E5BE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6B47A9C-E458-4A20-9D7F-944439A1E3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7967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0302-E4F3-4394-B984-EF53B00E5BE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7A9C-E458-4A20-9D7F-944439A1E3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453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0302-E4F3-4394-B984-EF53B00E5BE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7A9C-E458-4A20-9D7F-944439A1E3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78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0302-E4F3-4394-B984-EF53B00E5BE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7A9C-E458-4A20-9D7F-944439A1E3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1181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0302-E4F3-4394-B984-EF53B00E5BE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6B47A9C-E458-4A20-9D7F-944439A1E3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093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30302-E4F3-4394-B984-EF53B00E5BE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6B47A9C-E458-4A20-9D7F-944439A1E3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5537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014216" y="1243585"/>
            <a:ext cx="7490396" cy="2020824"/>
          </a:xfrm>
        </p:spPr>
        <p:txBody>
          <a:bodyPr>
            <a:normAutofit fontScale="90000"/>
          </a:bodyPr>
          <a:lstStyle/>
          <a:p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 – педагогічні умови підтримки творчого потенціалу педагогів у закладі освіти</a:t>
            </a:r>
            <a:endPara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22392" y="4937760"/>
            <a:ext cx="6466268" cy="1133856"/>
          </a:xfrm>
        </p:spPr>
        <p:txBody>
          <a:bodyPr>
            <a:norm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Підготувала: Олена СЕЛІВАНОВСЬКА, 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рактичний психолог ЗПШ «Еврика»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" y="630936"/>
            <a:ext cx="3465575" cy="3639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81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0859" y="174566"/>
            <a:ext cx="10249592" cy="1949767"/>
          </a:xfrm>
        </p:spPr>
        <p:txBody>
          <a:bodyPr>
            <a:normAutofit/>
          </a:bodyPr>
          <a:lstStyle/>
          <a:p>
            <a:pPr algn="ctr"/>
            <a:r>
              <a:rPr lang="uk-UA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ПСИХОЛОГІЧНІ РЕСУРСИ,</a:t>
            </a:r>
            <a:br>
              <a:rPr lang="uk-UA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 педагогу необхідно вкладати </a:t>
            </a:r>
            <a:br>
              <a:rPr lang="uk-UA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педагогічну працю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8719" y="2133599"/>
            <a:ext cx="6924503" cy="453320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Професійні психолого – педагогічні знання;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Професійні психолого – педагогічні вміння;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 важливі якості особистості педагога;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Професійні психолого – педагогічні позиції, як відносини педагога до справи, учнів, колег, батьків до себе.</a:t>
            </a:r>
          </a:p>
          <a:p>
            <a:pPr marL="457200" indent="-457200">
              <a:buAutoNum type="arabicPeriod"/>
            </a:pPr>
            <a:endParaRPr lang="uk-U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3673" y="2336740"/>
            <a:ext cx="3505200" cy="406406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7841"/>
            <a:ext cx="3133898" cy="2162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51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1024" y="157943"/>
            <a:ext cx="9650874" cy="124690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ОСОБИСТІСНА СФЕРА СУЧАСНОГО ПЕДАГОГА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05004" y="1404851"/>
            <a:ext cx="7486995" cy="53783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Особистісна сфера сучасного педагога складається із його власних позицій в сферах інноваційного простору сучасного життя та рівнів розвитку особистості та характеристик у кожній сфері: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Інформаційна сфера;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Громадянсько – правова сфера;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Гуманітарна сфера;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Художньо – естетична;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 – пізнавальна сфера;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Культурна сфера;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Здоров'язберігаюча сфера.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193" y="1404852"/>
            <a:ext cx="4206240" cy="4630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788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8925" y="91441"/>
            <a:ext cx="9725688" cy="1030778"/>
          </a:xfrm>
        </p:spPr>
        <p:txBody>
          <a:bodyPr>
            <a:normAutofit/>
          </a:bodyPr>
          <a:lstStyle/>
          <a:p>
            <a:pPr algn="ctr"/>
            <a:r>
              <a:rPr lang="uk-UA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СФЕРА   ВЗАЄМИН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9543" y="989215"/>
            <a:ext cx="6442362" cy="55612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Сфера взаємин з партнерами націлює педагога на відповідальність зовнішніх проявів і внутрішніх установок, відповідальність його характеру і поглядам в умовах широкого діапазону стосунків. Педагог спілкується з багатьма категоріями людей та його партнерами в педагогічної справі виступають: адміністрація закладу освіти, педагоги(вчителі та вихователі, соціально – психологічна служба, батьки.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4210" y="1230283"/>
            <a:ext cx="4588626" cy="4680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83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3491" y="0"/>
            <a:ext cx="9551121" cy="1321724"/>
          </a:xfrm>
        </p:spPr>
        <p:txBody>
          <a:bodyPr>
            <a:normAutofit fontScale="90000"/>
          </a:bodyPr>
          <a:lstStyle/>
          <a:p>
            <a:r>
              <a:rPr lang="uk-UA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психолого – педагогічні умови розвитку творчості педагога включають: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6909" y="1130531"/>
            <a:ext cx="10856422" cy="5544589"/>
          </a:xfrm>
        </p:spPr>
        <p:txBody>
          <a:bodyPr>
            <a:normAutofit fontScale="92500"/>
          </a:bodyPr>
          <a:lstStyle/>
          <a:p>
            <a:r>
              <a:rPr lang="uk-UA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Мотиваційно – ціннісний компонент: Формування прагнення до самовдосконалення, любові до своєї справи, орієнтація на успіх та подолання професійних стереотипів.</a:t>
            </a:r>
          </a:p>
          <a:p>
            <a:r>
              <a:rPr lang="uk-UA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творчого освітнього середовища: надання автономії у виборі методів, форм та засобів навчання, заохочення до новаторства.</a:t>
            </a:r>
          </a:p>
          <a:p>
            <a:r>
              <a:rPr lang="uk-UA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 – особистісний розвиток: організація постійного підвищення кваліфікації, тренінгів, майстер-класів, участь у творчих групах та конкурсах фахової майстерності.</a:t>
            </a:r>
          </a:p>
          <a:p>
            <a:r>
              <a:rPr lang="uk-UA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Психологічна підтримка та комфорт: забезпечення атмосфери довіри, взаємоповаги та безпеки, де помилка сприймається як досвід, а не як причина для покарання.</a:t>
            </a:r>
          </a:p>
          <a:p>
            <a:r>
              <a:rPr lang="uk-UA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 рефлексії: розвиток уміння аналізувати власну діяльність, об'єктивно осмислювати педагогічні явища та впроваджувати зміни.</a:t>
            </a:r>
          </a:p>
          <a:p>
            <a:r>
              <a:rPr lang="uk-UA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критичного мислення: використання інтелектуальних засобів. Таких як уява, пам’ять  та здатність створювати нове, оригінальне.</a:t>
            </a:r>
          </a:p>
          <a:p>
            <a:pPr marL="0" indent="0">
              <a:buNone/>
            </a:pPr>
            <a:r>
              <a:rPr lang="uk-UA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Забезпечення цих умов  перетворює діяльність педагога з репродуктивної на творчу, що дозволяє  впроваджувати нові методи, форми навчання та, як наслідок, підвищує ефективність освітнього процесу.</a:t>
            </a:r>
            <a:endParaRPr lang="ru-RU" sz="2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440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2423" y="1"/>
            <a:ext cx="9792190" cy="121365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  - педагогічні умови  підтримки  творчого потенціалу педагогів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20982" y="1213659"/>
            <a:ext cx="10224654" cy="526195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 – педагогічні умови підтримки творчого потенціалу педагогів  передбачає: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безпечного мотиваційного середовища, яке стимулює пошуково-дослідницьку діяльність, підвищує професійну мотивацію, забезпечує свободу вибору методів навчання, самореалізацію та впевненість;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Інтелектуальна свобода, атмосфера підтримки;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 експементування, професійний розвиток та емоційна захищеність для реалізації творчого потенціалу.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самосвідомості(усвідомлення можливостей);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 інноваційних методів(евристика, тренінги);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 інформаційно - методичної підтримки(знання, практичні прийоми);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сприятливого психологічного клімату(діалогічність, підтримка);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гностичних, конструктивних, комунікативних та дослідницьких навичок, що сприяють пошуку нових підходів до навчання та виховання.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02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8098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ВИСНОВОК: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72742" y="1305097"/>
            <a:ext cx="7855526" cy="54198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 сучасного педагога можуть допомогти інноваційному розвитку освітнього закладу: в цінностях, цілях і результатах навчання і виховання( від засвоєння знань , умінь і навичок  - формування базових соціальних і предметних компетенцій дітей); в навчанні учнів( від пасивного запам'ятовування навчальної інформації до інтелектуальної, духовної, соціальної і предметної культури) тощо. 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440" y="-116378"/>
            <a:ext cx="4480560" cy="347844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440" y="3362065"/>
            <a:ext cx="4297679" cy="3495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28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УВАГУ!</a:t>
            </a:r>
            <a:endParaRPr lang="ru-RU" sz="48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3942" y="1463040"/>
            <a:ext cx="9210502" cy="5394960"/>
          </a:xfrm>
        </p:spPr>
      </p:pic>
    </p:spTree>
    <p:extLst>
      <p:ext uri="{BB962C8B-B14F-4D97-AF65-F5344CB8AC3E}">
        <p14:creationId xmlns:p14="http://schemas.microsoft.com/office/powerpoint/2010/main" val="22871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173736"/>
            <a:ext cx="8911687" cy="932688"/>
          </a:xfrm>
        </p:spPr>
        <p:txBody>
          <a:bodyPr>
            <a:normAutofit/>
          </a:bodyPr>
          <a:lstStyle/>
          <a:p>
            <a:pPr algn="ctr"/>
            <a:r>
              <a:rPr lang="uk-UA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80560" y="1389888"/>
            <a:ext cx="7024052" cy="51389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початку третього тисячоліття поглиблюються та прискорюються загальносвітові соціально – економічні, політичні, соціокультурні процеси, які визначають розвиток людства на сучасному етапі його життєдіяльності. Завдання щодо необхідності постійного професійного розвитку педагогів відображено в законах України «Про освіту», «Про вищу освіту», національній доктрині розвитку освіти України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XXI 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століття», «Концепції педагогічної освіти», Державної програмі «Учитель».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" y="10858"/>
            <a:ext cx="3657600" cy="327244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" y="3283305"/>
            <a:ext cx="3730752" cy="3327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881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5417" y="109728"/>
            <a:ext cx="9319196" cy="82296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Сучасний педагог: психологічний портрет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6696" y="777240"/>
            <a:ext cx="11000232" cy="56875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Сучасний педагог – це креативний фахівець, ментор та емоційно стійка особистість, що володіє цифровими компетентностями, навичками емоційного інтелекту та індивідуальним підходом. Його портрет базується на гуманізмі, партнерстві з учнями, постійному саморозвитку та здатності адаптуватися до інноваційних освітніх змін, зберігаючи психічне здоров'я.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Особистісні риси: доброзичливість, толерантність, оптимізм, емпатія, почуття гумору, висока культура мовлення та педагогічний такт.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Психологічні компетенції: емоційна стабільність, здатність до саморегуляції, розвинений емоційний інтелект для розуміння потреб учнів.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Професійна позиція: Учень – це партнер; вчитель мотивує, а не примушує; підтримка «складних» дітей та створення ситуації успіху.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Інноваційність: Активне використання цифрових технологій, креативність, критичне мислення та готовність до безперервного навчання.</a:t>
            </a:r>
          </a:p>
          <a:p>
            <a:pPr marL="0" indent="0">
              <a:buNone/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«фасилітатор», якій допомагає здобувачам освіти самостійно знаходити знання, орієнтуючись на розвиток 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 skills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34198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92924" y="283464"/>
            <a:ext cx="8911687" cy="109728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РИСИ ХАРАКТЕРУ СУЧАСНОГО ПЕДАГОГА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3383280" y="1380744"/>
            <a:ext cx="3519796" cy="5193792"/>
          </a:xfrm>
        </p:spPr>
        <p:txBody>
          <a:bodyPr>
            <a:normAutofit fontScale="85000" lnSpcReduction="20000"/>
          </a:bodyPr>
          <a:lstStyle/>
          <a:p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Сучасний педагог – професіонал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Ініціативність і гнучкість;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Творчість;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Чесність і сумлінність;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Самовпевненість і урівноваженість;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Незалежність і самостійність;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Наполегливість і завзятість;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Енергійність і працездатність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Відвертість і обов'язковість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7635239" y="1380744"/>
            <a:ext cx="3869371" cy="4919472"/>
          </a:xfrm>
        </p:spPr>
        <p:txBody>
          <a:bodyPr>
            <a:normAutofit fontScale="85000" lnSpcReduction="20000"/>
          </a:bodyPr>
          <a:lstStyle/>
          <a:p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– лідер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Ентузіазм(емоційний підйом);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Твердість характеру(вимогливість, наполегливість, стійкість);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Справедливість(однакове ставлення до всіх, неупередженість);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Сердечність(турбота про людей і любов до тог7о, що робиш);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Скромність(бажання слухати інших та відсутність пихатості);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Впевненість у собі.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56" y="1545336"/>
            <a:ext cx="3163823" cy="4233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50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93794"/>
          </a:xfrm>
        </p:spPr>
        <p:txBody>
          <a:bodyPr>
            <a:normAutofit fontScale="90000"/>
          </a:bodyPr>
          <a:lstStyle/>
          <a:p>
            <a:r>
              <a:rPr lang="uk-UA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 якості сучасного педагога</a:t>
            </a:r>
            <a:endPara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05099" y="1316736"/>
            <a:ext cx="10706792" cy="5166360"/>
          </a:xfrm>
        </p:spPr>
        <p:txBody>
          <a:bodyPr/>
          <a:lstStyle/>
          <a:p>
            <a:pPr marL="0" indent="0">
              <a:buNone/>
            </a:pP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742827" y="3100471"/>
            <a:ext cx="3288515" cy="1480673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Інтелек-туальні</a:t>
            </a:r>
            <a:r>
              <a:rPr lang="uk-UA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здібності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052891" y="1316736"/>
            <a:ext cx="2978451" cy="13167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Логіка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904509" y="5048143"/>
            <a:ext cx="2899895" cy="14008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Оригіналь-ність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180407" y="2210530"/>
            <a:ext cx="2842954" cy="13393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180407" y="4935292"/>
            <a:ext cx="2734888" cy="14224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Концеп-туальність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9060872" y="2210529"/>
            <a:ext cx="2768137" cy="13393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Розсудли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-вість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8924774" y="4935292"/>
            <a:ext cx="2821110" cy="14224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Прозорли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-вість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единительная линия 12"/>
          <p:cNvCxnSpPr>
            <a:stCxn id="4" idx="0"/>
          </p:cNvCxnSpPr>
          <p:nvPr/>
        </p:nvCxnSpPr>
        <p:spPr>
          <a:xfrm flipH="1" flipV="1">
            <a:off x="6367549" y="2633472"/>
            <a:ext cx="19536" cy="4669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6387085" y="4581144"/>
            <a:ext cx="0" cy="4669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4" idx="6"/>
          </p:cNvCxnSpPr>
          <p:nvPr/>
        </p:nvCxnSpPr>
        <p:spPr>
          <a:xfrm flipV="1">
            <a:off x="8031342" y="3250276"/>
            <a:ext cx="1212411" cy="590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stCxn id="4" idx="5"/>
          </p:cNvCxnSpPr>
          <p:nvPr/>
        </p:nvCxnSpPr>
        <p:spPr>
          <a:xfrm>
            <a:off x="7549750" y="4364304"/>
            <a:ext cx="1511122" cy="10057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 flipV="1">
            <a:off x="3458095" y="3308465"/>
            <a:ext cx="1284732" cy="5323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stCxn id="4" idx="3"/>
          </p:cNvCxnSpPr>
          <p:nvPr/>
        </p:nvCxnSpPr>
        <p:spPr>
          <a:xfrm flipH="1">
            <a:off x="3724102" y="4364304"/>
            <a:ext cx="1500317" cy="864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822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30370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 якості сучасного педагога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2925" y="1357884"/>
            <a:ext cx="8915400" cy="485089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5586984" y="3423269"/>
            <a:ext cx="3319272" cy="175564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Інтелектуальні піднесення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108960" y="4754880"/>
            <a:ext cx="2304288" cy="12893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Нестандарт-</a:t>
            </a:r>
            <a:r>
              <a:rPr 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ність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мислення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960004" y="1477915"/>
            <a:ext cx="2500782" cy="12755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Креатив-</a:t>
            </a:r>
            <a:r>
              <a:rPr lang="uk-UA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ність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9162288" y="4672584"/>
            <a:ext cx="2276856" cy="1328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Цікавість і </a:t>
            </a:r>
            <a:r>
              <a:rPr lang="uk-UA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допитли</a:t>
            </a:r>
            <a:r>
              <a:rPr lang="uk-UA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-вість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7131378" y="2753503"/>
            <a:ext cx="17244" cy="6697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4809744" y="4489704"/>
            <a:ext cx="777240" cy="338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8906256" y="4464526"/>
            <a:ext cx="913107" cy="2492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2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63621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лючові</a:t>
            </a:r>
            <a:r>
              <a:rPr lang="uk-UA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якості сучасного педагога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2198" y="1275202"/>
            <a:ext cx="11204154" cy="529360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617169" y="2986587"/>
            <a:ext cx="3649288" cy="171242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ЕМОЦІЇ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111827" y="1465243"/>
            <a:ext cx="3018621" cy="103688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ДОБРОТА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439798" y="5299114"/>
            <a:ext cx="3690650" cy="113473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ВІДВЕРТІСТЬ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8934680" y="3349128"/>
            <a:ext cx="3051672" cy="1145754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ЩІРІСТЬ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 flipH="1">
            <a:off x="782198" y="3349128"/>
            <a:ext cx="3166749" cy="1145754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ЖИТТЄ-ЗДАТНІСТЬ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6588087" y="2502131"/>
            <a:ext cx="0" cy="4262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6384275" y="4699009"/>
            <a:ext cx="0" cy="6001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stCxn id="4" idx="6"/>
          </p:cNvCxnSpPr>
          <p:nvPr/>
        </p:nvCxnSpPr>
        <p:spPr>
          <a:xfrm>
            <a:off x="8266457" y="3842798"/>
            <a:ext cx="6682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3948947" y="3842798"/>
            <a:ext cx="6682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381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2531" y="624110"/>
            <a:ext cx="9852082" cy="963621"/>
          </a:xfrm>
        </p:spPr>
        <p:txBody>
          <a:bodyPr>
            <a:normAutofit/>
          </a:bodyPr>
          <a:lstStyle/>
          <a:p>
            <a:pPr algn="ctr"/>
            <a:r>
              <a:rPr lang="uk-UA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 якості сучасного педагога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Объект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4677" y="2294313"/>
            <a:ext cx="3915294" cy="3192087"/>
          </a:xfrm>
        </p:spPr>
      </p:pic>
      <p:sp>
        <p:nvSpPr>
          <p:cNvPr id="4" name="Прямоугольник 3"/>
          <p:cNvSpPr/>
          <p:nvPr/>
        </p:nvSpPr>
        <p:spPr>
          <a:xfrm>
            <a:off x="432262" y="2032460"/>
            <a:ext cx="3291840" cy="1009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САМОСВІДОМІСТЬ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2262" y="4256115"/>
            <a:ext cx="3291839" cy="9227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ЕМОЦІЙНА</a:t>
            </a:r>
          </a:p>
          <a:p>
            <a:pPr algn="ctr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СТАБІЛЬНІСТЬ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537171" y="2032461"/>
            <a:ext cx="3399905" cy="10099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537170" y="4256115"/>
            <a:ext cx="3399905" cy="9393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ПСИХОЛОГІЧНЕ</a:t>
            </a:r>
          </a:p>
          <a:p>
            <a:pPr algn="ctr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ЗДОРОВ̕̕'Я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488872" y="5818909"/>
            <a:ext cx="3399905" cy="8728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ВІРА В СЕБЕ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Выгнутая вверх стрелка 10"/>
          <p:cNvSpPr/>
          <p:nvPr/>
        </p:nvSpPr>
        <p:spPr>
          <a:xfrm>
            <a:off x="4912822" y="1421477"/>
            <a:ext cx="2177934" cy="61098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Выгнутая вправо стрелка 11"/>
          <p:cNvSpPr/>
          <p:nvPr/>
        </p:nvSpPr>
        <p:spPr>
          <a:xfrm>
            <a:off x="9717578" y="3200400"/>
            <a:ext cx="515389" cy="105571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Выгнутая вправо стрелка 14"/>
          <p:cNvSpPr/>
          <p:nvPr/>
        </p:nvSpPr>
        <p:spPr>
          <a:xfrm>
            <a:off x="9484822" y="5569527"/>
            <a:ext cx="615142" cy="123028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Выгнутая вправо стрелка 15"/>
          <p:cNvSpPr/>
          <p:nvPr/>
        </p:nvSpPr>
        <p:spPr>
          <a:xfrm rot="6543464">
            <a:off x="2506846" y="5504399"/>
            <a:ext cx="610911" cy="134234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Выгнутая вправо стрелка 16"/>
          <p:cNvSpPr/>
          <p:nvPr/>
        </p:nvSpPr>
        <p:spPr>
          <a:xfrm rot="9010945">
            <a:off x="1963796" y="3157089"/>
            <a:ext cx="517085" cy="1092461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850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7484" y="83128"/>
            <a:ext cx="10504515" cy="864523"/>
          </a:xfrm>
        </p:spPr>
        <p:txBody>
          <a:bodyPr>
            <a:normAutofit fontScale="90000"/>
          </a:bodyPr>
          <a:lstStyle/>
          <a:p>
            <a:r>
              <a:rPr lang="uk-UA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 бар'єри розвитку творчості педагогів 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1150" y="947651"/>
            <a:ext cx="6442364" cy="5910349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Незібраність, лінощі;</a:t>
            </a:r>
          </a:p>
          <a:p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Незацікавленість у роботі;</a:t>
            </a:r>
          </a:p>
          <a:p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Хвороби;</a:t>
            </a:r>
          </a:p>
          <a:p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Незадовільний психічний стан;</a:t>
            </a:r>
          </a:p>
          <a:p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Погані звички;</a:t>
            </a:r>
          </a:p>
          <a:p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Робота без режиму;</a:t>
            </a:r>
          </a:p>
          <a:p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Невміння організувати свій час;</a:t>
            </a:r>
          </a:p>
          <a:p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Негативні якості характеру та мислення.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4954" y="731520"/>
            <a:ext cx="4838006" cy="313389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4954" y="3973484"/>
            <a:ext cx="4777046" cy="2884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30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284</TotalTime>
  <Words>749</Words>
  <Application>Microsoft Office PowerPoint</Application>
  <PresentationFormat>Широкоэкранный</PresentationFormat>
  <Paragraphs>102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Century Gothic</vt:lpstr>
      <vt:lpstr>Times New Roman</vt:lpstr>
      <vt:lpstr>Wingdings</vt:lpstr>
      <vt:lpstr>Wingdings 3</vt:lpstr>
      <vt:lpstr>Легкий дым</vt:lpstr>
      <vt:lpstr>Психолого – педагогічні умови підтримки творчого потенціалу педагогів у закладі освіти</vt:lpstr>
      <vt:lpstr>Вступ</vt:lpstr>
      <vt:lpstr>Сучасний педагог: психологічний портрет</vt:lpstr>
      <vt:lpstr>РИСИ ХАРАКТЕРУ СУЧАСНОГО ПЕДАГОГА</vt:lpstr>
      <vt:lpstr>Ключові якості сучасного педагога</vt:lpstr>
      <vt:lpstr>Ключові якості сучасного педагога</vt:lpstr>
      <vt:lpstr>Ключові якості сучасного педагога</vt:lpstr>
      <vt:lpstr>Ключові якості сучасного педагога</vt:lpstr>
      <vt:lpstr>Внутрішні бар'єри розвитку творчості педагогів </vt:lpstr>
      <vt:lpstr>ПСИХОЛОГІЧНІ РЕСУРСИ, які педагогу необхідно вкладати  в педагогічну працю</vt:lpstr>
      <vt:lpstr>ОСОБИСТІСНА СФЕРА СУЧАСНОГО ПЕДАГОГА</vt:lpstr>
      <vt:lpstr>СФЕРА   ВЗАЄМИН</vt:lpstr>
      <vt:lpstr>Основні психолого – педагогічні умови розвитку творчості педагога включають:</vt:lpstr>
      <vt:lpstr>Психолого  - педагогічні умови  підтримки  творчого потенціалу педагогів</vt:lpstr>
      <vt:lpstr>ВИСНОВОК:</vt:lpstr>
      <vt:lpstr>ДЯКУЮ ЗА УВАГУ!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Психолого – педагогічні умови підтримки творчого потенціалу педагогів у закладі освіти</dc:title>
  <dc:creator>Елена</dc:creator>
  <cp:lastModifiedBy>Елена</cp:lastModifiedBy>
  <cp:revision>32</cp:revision>
  <dcterms:created xsi:type="dcterms:W3CDTF">2026-01-26T12:40:53Z</dcterms:created>
  <dcterms:modified xsi:type="dcterms:W3CDTF">2026-01-27T09:29:47Z</dcterms:modified>
</cp:coreProperties>
</file>